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7" r:id="rId2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1FF"/>
    <a:srgbClr val="CD9BFF"/>
    <a:srgbClr val="AE5DFF"/>
    <a:srgbClr val="BA75FF"/>
    <a:srgbClr val="FFCCFF"/>
    <a:srgbClr val="66FF66"/>
    <a:srgbClr val="00CC00"/>
    <a:srgbClr val="33993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>
        <p:scale>
          <a:sx n="75" d="100"/>
          <a:sy n="75" d="100"/>
        </p:scale>
        <p:origin x="-270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22EE3-B03E-4BE3-A2B0-C6129891B99E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1C8E7-838A-469D-B466-F2037C582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74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884F1-D850-4AA6-8CF2-7534F1A7E3C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48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92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6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8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58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35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88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54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17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06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0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8D30-738D-4E9F-A9E0-0CAD61BCAB2B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71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8D30-738D-4E9F-A9E0-0CAD61BCAB2B}" type="datetimeFigureOut">
              <a:rPr kumimoji="1" lang="ja-JP" altLang="en-US" smtClean="0"/>
              <a:t>2016/10/20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FA7AD-EF40-4935-BA82-8E6B01DCF7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42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-113621" y="979525"/>
            <a:ext cx="1300676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183653" y="1787689"/>
            <a:ext cx="12414748" cy="323747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1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平成２８年度　作業スケジュール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3653" y="1787689"/>
            <a:ext cx="12414748" cy="7588540"/>
          </a:xfrm>
          <a:prstGeom prst="rect">
            <a:avLst/>
          </a:prstGeom>
          <a:noFill/>
          <a:ln w="127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1" tIns="108000" rIns="72001" bIns="7200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1"/>
              </a:spcAft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06539" y="6234944"/>
            <a:ext cx="5760640" cy="23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>
              <a:buFontTx/>
              <a:buNone/>
            </a:pPr>
            <a:r>
              <a:rPr lang="ja-JP" altLang="en-US" sz="1499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全体スケジュール</a:t>
            </a:r>
            <a:endParaRPr lang="ja-JP" altLang="en-US" sz="1499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807814" y="474545"/>
            <a:ext cx="9104197" cy="37215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平成２８年度</a:t>
            </a:r>
            <a:r>
              <a:rPr lang="ja-JP" altLang="en-US" sz="1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</a:t>
            </a: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535139" y="6531103"/>
            <a:ext cx="5655864" cy="0"/>
          </a:xfrm>
          <a:prstGeom prst="line">
            <a:avLst/>
          </a:prstGeom>
          <a:noFill/>
          <a:ln w="190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6363674" y="6161446"/>
            <a:ext cx="5760640" cy="23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>
              <a:buFontTx/>
              <a:buNone/>
            </a:pPr>
            <a:r>
              <a:rPr lang="ja-JP" altLang="en-US" sz="1499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奈良県スポーツアカデミー検討委員会</a:t>
            </a:r>
            <a:endParaRPr lang="ja-JP" altLang="en-US" sz="1499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V="1">
            <a:off x="6772268" y="6067459"/>
            <a:ext cx="5655864" cy="0"/>
          </a:xfrm>
          <a:prstGeom prst="line">
            <a:avLst/>
          </a:prstGeom>
          <a:noFill/>
          <a:ln w="190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6719883" y="5557858"/>
            <a:ext cx="576064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algn="l"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Clr>
                <a:srgbClr val="5F5F5F"/>
              </a:buClr>
              <a:defRPr kumimoji="1" sz="2000" b="1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>
              <a:buFontTx/>
              <a:buNone/>
            </a:pPr>
            <a:r>
              <a:rPr lang="ja-JP" altLang="en-US" sz="1499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プログラムの実施イメージ</a:t>
            </a:r>
            <a:endParaRPr lang="ja-JP" altLang="en-US" sz="1499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536369"/>
              </p:ext>
            </p:extLst>
          </p:nvPr>
        </p:nvGraphicFramePr>
        <p:xfrm>
          <a:off x="350209" y="2189584"/>
          <a:ext cx="12060000" cy="706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00"/>
                <a:gridCol w="882000"/>
                <a:gridCol w="882000"/>
                <a:gridCol w="882000"/>
                <a:gridCol w="882000"/>
                <a:gridCol w="882000"/>
                <a:gridCol w="882000"/>
                <a:gridCol w="882000"/>
                <a:gridCol w="882000"/>
                <a:gridCol w="882000"/>
                <a:gridCol w="882000"/>
                <a:gridCol w="882000"/>
                <a:gridCol w="88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　象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１０月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１１月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１２月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endParaRPr kumimoji="1" lang="en-US" altLang="ja-JP" sz="12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スポーツアカデミー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検討委員会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6000">
                <a:tc>
                  <a:txBody>
                    <a:bodyPr/>
                    <a:lstStyle/>
                    <a:p>
                      <a:endParaRPr kumimoji="1" lang="ja-JP" altLang="en-US" sz="12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有識者等ヒアリング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ja-JP" altLang="en-US" sz="12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0"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民間事業者等ヒアリング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先進施設等調査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3209344" y="5761078"/>
            <a:ext cx="3854419" cy="2300112"/>
            <a:chOff x="3209344" y="3609378"/>
            <a:chExt cx="3854419" cy="2300112"/>
          </a:xfrm>
        </p:grpSpPr>
        <p:sp>
          <p:nvSpPr>
            <p:cNvPr id="41" name="角丸四角形 40"/>
            <p:cNvSpPr/>
            <p:nvPr/>
          </p:nvSpPr>
          <p:spPr bwMode="auto">
            <a:xfrm>
              <a:off x="3811672" y="3906912"/>
              <a:ext cx="1080000" cy="252000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28575" cmpd="sng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eaLnBrk="1" hangingPunct="1"/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　南都銀行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2" name="角丸四角形 41"/>
            <p:cNvSpPr/>
            <p:nvPr/>
          </p:nvSpPr>
          <p:spPr bwMode="auto">
            <a:xfrm>
              <a:off x="4631913" y="4506390"/>
              <a:ext cx="1728000" cy="252000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28575" cmpd="sng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eaLnBrk="1" hangingPunct="1"/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　奥村組、南都銀行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3" name="角丸四角形 42"/>
            <p:cNvSpPr/>
            <p:nvPr/>
          </p:nvSpPr>
          <p:spPr bwMode="auto">
            <a:xfrm>
              <a:off x="4687763" y="4789416"/>
              <a:ext cx="2376000" cy="252000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28575" cmpd="sng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eaLnBrk="1" hangingPunct="1"/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　アシックス、アスリートプランニング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4" name="角丸四角形 43"/>
            <p:cNvSpPr/>
            <p:nvPr/>
          </p:nvSpPr>
          <p:spPr bwMode="auto">
            <a:xfrm>
              <a:off x="4138239" y="4204452"/>
              <a:ext cx="2251522" cy="252000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28575" cmpd="sng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eaLnBrk="1" hangingPunct="1"/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　アシックス、ミズノ、大和リース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角丸四角形 44"/>
            <p:cNvSpPr/>
            <p:nvPr/>
          </p:nvSpPr>
          <p:spPr bwMode="auto">
            <a:xfrm>
              <a:off x="4753079" y="5081694"/>
              <a:ext cx="972000" cy="252000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28575" cmpd="sng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eaLnBrk="1" hangingPunct="1"/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　大林組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 bwMode="auto">
            <a:xfrm>
              <a:off x="3209344" y="3609378"/>
              <a:ext cx="1008000" cy="252000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28575" cmpd="sng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eaLnBrk="1" hangingPunct="1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　</a:t>
              </a:r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富士通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7" name="角丸四角形 46"/>
            <p:cNvSpPr/>
            <p:nvPr/>
          </p:nvSpPr>
          <p:spPr bwMode="auto">
            <a:xfrm>
              <a:off x="4826307" y="5657490"/>
              <a:ext cx="2052000" cy="252000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28575" cmpd="sng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eaLnBrk="1" hangingPunct="1"/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　スーパーホテル、平川商事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8" name="角丸四角形 47"/>
            <p:cNvSpPr/>
            <p:nvPr/>
          </p:nvSpPr>
          <p:spPr bwMode="auto">
            <a:xfrm>
              <a:off x="4789367" y="5364720"/>
              <a:ext cx="1152000" cy="252000"/>
            </a:xfrm>
            <a:prstGeom prst="roundRect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6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28575" cmpd="sng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eaLnBrk="1" hangingPunct="1"/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　ブリジストン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7" name="角丸四角形 56"/>
          <p:cNvSpPr/>
          <p:nvPr/>
        </p:nvSpPr>
        <p:spPr bwMode="auto">
          <a:xfrm>
            <a:off x="2351905" y="8271070"/>
            <a:ext cx="2280007" cy="227752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pPr eaLnBrk="1" hangingPunct="1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ニック・ボロテリー氏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ＩＭＧ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 bwMode="auto">
          <a:xfrm>
            <a:off x="3615381" y="8887918"/>
            <a:ext cx="2241455" cy="254668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pPr eaLnBrk="1" hangingPunct="1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アンチいじめ蝶間アカデミー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3251780" y="8575870"/>
            <a:ext cx="1548000" cy="252000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pPr eaLnBrk="1" hangingPunct="1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</a:t>
            </a:r>
            <a:r>
              <a:rPr lang="ja-JP" altLang="en-US" sz="1200" b="1" u="sng" dirty="0" smtClean="0"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ＩＭＧアカデミー</a:t>
            </a:r>
            <a:endParaRPr kumimoji="1" lang="ja-JP" altLang="en-US" sz="1200" b="1" u="sng" dirty="0" smtClean="0">
              <a:uFill>
                <a:solidFill>
                  <a:srgbClr val="FF000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 bwMode="auto">
          <a:xfrm>
            <a:off x="5036104" y="8274511"/>
            <a:ext cx="2627439" cy="276911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pPr eaLnBrk="1" hangingPunct="1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帝京大学スポーツ医科学センター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円/楕円 2"/>
          <p:cNvSpPr>
            <a:spLocks noChangeAspect="1"/>
          </p:cNvSpPr>
          <p:nvPr/>
        </p:nvSpPr>
        <p:spPr>
          <a:xfrm>
            <a:off x="7663544" y="2653890"/>
            <a:ext cx="256899" cy="229657"/>
          </a:xfrm>
          <a:prstGeom prst="ellipse">
            <a:avLst/>
          </a:prstGeom>
          <a:solidFill>
            <a:srgbClr val="FF99FF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角丸四角形 58"/>
          <p:cNvSpPr/>
          <p:nvPr/>
        </p:nvSpPr>
        <p:spPr bwMode="auto">
          <a:xfrm>
            <a:off x="6691329" y="2999472"/>
            <a:ext cx="2201327" cy="751416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91000">
                <a:srgbClr val="FF99FF"/>
              </a:gs>
              <a:gs pos="100000">
                <a:srgbClr val="FF66FF"/>
              </a:gs>
            </a:gsLst>
            <a:path path="circle">
              <a:fillToRect l="50000" t="50000" r="50000" b="50000"/>
            </a:path>
            <a:tileRect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pPr eaLnBrk="1" hangingPunct="1"/>
            <a:r>
              <a:rPr kumimoji="1" lang="ja-JP" altLang="en-US" sz="11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検討委員会の開催（本日）</a:t>
            </a:r>
            <a:endParaRPr kumimoji="1" lang="en-US" altLang="ja-JP" sz="11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・「奈良県スポーツアカデミー基本方針」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・「スポーツ医科学基本方針」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 bwMode="auto">
          <a:xfrm>
            <a:off x="10025269" y="2979138"/>
            <a:ext cx="2322780" cy="751416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91000">
                <a:srgbClr val="FF99FF"/>
              </a:gs>
              <a:gs pos="100000">
                <a:srgbClr val="FF66FF"/>
              </a:gs>
            </a:gsLst>
            <a:path path="circle">
              <a:fillToRect l="50000" t="50000" r="50000" b="50000"/>
            </a:path>
            <a:tileRect/>
          </a:gradFill>
          <a:ln w="28575" cmpd="sng">
            <a:noFill/>
            <a:round/>
            <a:headEnd/>
            <a:tailEnd/>
          </a:ln>
        </p:spPr>
        <p:txBody>
          <a:bodyPr rtlCol="0" anchor="ctr" anchorCtr="0"/>
          <a:lstStyle/>
          <a:p>
            <a:pPr algn="ctr" eaLnBrk="1" hangingPunct="1"/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1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回の開催</a:t>
            </a:r>
            <a:r>
              <a:rPr lang="ja-JP" altLang="en-US" sz="11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は、今後、調整</a:t>
            </a:r>
            <a:endParaRPr kumimoji="1" lang="en-US" altLang="ja-JP" sz="11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603610" y="4910294"/>
            <a:ext cx="2828296" cy="50951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3399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00"/>
              </a:lnSpc>
            </a:pPr>
            <a:r>
              <a:rPr lang="ja-JP" altLang="en-US" sz="1100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スポーツ医科学等における各分野の専門家から意見を聴取。</a:t>
            </a:r>
            <a:endParaRPr lang="en-US" altLang="ja-JP" sz="1100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02204" y="6551835"/>
            <a:ext cx="2829702" cy="119790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3399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スポーツアカデミーの整備・運営スキームの検討にあたり民間事業者から意見を聴取。</a:t>
            </a:r>
            <a:endParaRPr lang="en-US" altLang="ja-JP" sz="1100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ja-JP" altLang="en-US" sz="1100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民間投資を呼び込むための環境条件についても、あわせて意見を聴取。</a:t>
            </a:r>
            <a:endParaRPr lang="en-US" altLang="ja-JP" sz="1100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3448109" y="3899669"/>
            <a:ext cx="1512000" cy="511200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pPr eaLnBrk="1" hangingPunct="1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宮内院長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ﾘﾊｾﾝ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eaLnBrk="1" hangingPunct="1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スポーツ医学やリハビ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リについてヒアリング</a:t>
            </a:r>
            <a:endParaRPr kumimoji="1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 bwMode="auto">
          <a:xfrm>
            <a:off x="3615381" y="4470163"/>
            <a:ext cx="1620000" cy="511200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pPr eaLnBrk="1" hangingPunct="1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岡澤教授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奈教大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eaLnBrk="1" hangingPunct="1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・メンタル等についてヒアリ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ング</a:t>
            </a:r>
          </a:p>
        </p:txBody>
      </p:sp>
      <p:sp>
        <p:nvSpPr>
          <p:cNvPr id="56" name="角丸四角形 55"/>
          <p:cNvSpPr/>
          <p:nvPr/>
        </p:nvSpPr>
        <p:spPr bwMode="auto">
          <a:xfrm>
            <a:off x="5003456" y="3899669"/>
            <a:ext cx="1768811" cy="510854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pPr eaLnBrk="1" hangingPunct="1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重岡農学部長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近大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eaLnBrk="1" hangingPunct="1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・近大との連携、スポーツ栄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養等についてヒアリング</a:t>
            </a:r>
          </a:p>
        </p:txBody>
      </p:sp>
      <p:sp>
        <p:nvSpPr>
          <p:cNvPr id="65" name="角丸四角形 64"/>
          <p:cNvSpPr/>
          <p:nvPr/>
        </p:nvSpPr>
        <p:spPr bwMode="auto">
          <a:xfrm>
            <a:off x="5330534" y="4470509"/>
            <a:ext cx="1868551" cy="510854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pPr eaLnBrk="1" hangingPunct="1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土屋教授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早稲田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eaLnBrk="1" hangingPunct="1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・早稲田との連携、スポーツ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医科学等についてヒアリング</a:t>
            </a:r>
          </a:p>
        </p:txBody>
      </p:sp>
      <p:sp>
        <p:nvSpPr>
          <p:cNvPr id="61" name="角丸四角形 60"/>
          <p:cNvSpPr/>
          <p:nvPr/>
        </p:nvSpPr>
        <p:spPr bwMode="auto">
          <a:xfrm>
            <a:off x="4771748" y="5042001"/>
            <a:ext cx="1868551" cy="510854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pPr eaLnBrk="1" hangingPunct="1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桜井氏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パラ水連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eaLnBrk="1" hangingPunct="1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1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者水泳の育成強化に 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ついてヒアリング</a:t>
            </a:r>
          </a:p>
        </p:txBody>
      </p:sp>
      <p:sp>
        <p:nvSpPr>
          <p:cNvPr id="9" name="ホームベース 8"/>
          <p:cNvSpPr/>
          <p:nvPr/>
        </p:nvSpPr>
        <p:spPr>
          <a:xfrm>
            <a:off x="1974374" y="2979138"/>
            <a:ext cx="4416653" cy="751416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各委員より個別に意見を聴取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ホームベース 72"/>
          <p:cNvSpPr/>
          <p:nvPr/>
        </p:nvSpPr>
        <p:spPr>
          <a:xfrm>
            <a:off x="5499681" y="5736856"/>
            <a:ext cx="2163865" cy="546900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さらに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多くの民間事業者等から意見やニーズ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ついて聴取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83653" y="1116664"/>
            <a:ext cx="12414748" cy="563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○　一人</a:t>
            </a:r>
            <a:r>
              <a:rPr lang="ja-JP" altLang="en-US" sz="1400" dirty="0">
                <a:solidFill>
                  <a:schemeClr val="tx1"/>
                </a:solidFill>
              </a:rPr>
              <a:t>の専門家の意見や、ひとつの先進事例に偏ることなく、多くの知見を収集し、融合させることで他に例のないスポーツアカデミーの整備を目指す</a:t>
            </a:r>
            <a:r>
              <a:rPr lang="ja-JP" altLang="en-US" sz="1400" dirty="0" smtClean="0">
                <a:solidFill>
                  <a:schemeClr val="tx1"/>
                </a:solidFill>
              </a:rPr>
              <a:t>。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○　有識者や民間事業者ヒアリング、先進施設調査等を踏まえ、検討委員会を開催し、秋には基本方針の骨子案を、年度末には基本方針を策定。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6" name="角丸四角形 75"/>
          <p:cNvSpPr/>
          <p:nvPr/>
        </p:nvSpPr>
        <p:spPr bwMode="auto">
          <a:xfrm>
            <a:off x="6772268" y="5042001"/>
            <a:ext cx="1868551" cy="510854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pPr eaLnBrk="1" hangingPunct="1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内田教授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早稲田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eaLnBrk="1" hangingPunct="1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・睡眠の研究についてヒアリング</a:t>
            </a:r>
          </a:p>
        </p:txBody>
      </p:sp>
      <p:sp>
        <p:nvSpPr>
          <p:cNvPr id="77" name="角丸四角形 76"/>
          <p:cNvSpPr/>
          <p:nvPr/>
        </p:nvSpPr>
        <p:spPr bwMode="auto">
          <a:xfrm>
            <a:off x="7280268" y="4483201"/>
            <a:ext cx="1868551" cy="510854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pPr eaLnBrk="1" hangingPunct="1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粟木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教授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仙台大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eaLnBrk="1" hangingPunct="1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・タレント発掘、ジュニア選手のヒューマンスキルについてヒアリング</a:t>
            </a:r>
          </a:p>
        </p:txBody>
      </p:sp>
      <p:sp>
        <p:nvSpPr>
          <p:cNvPr id="78" name="角丸四角形 77"/>
          <p:cNvSpPr/>
          <p:nvPr/>
        </p:nvSpPr>
        <p:spPr bwMode="auto">
          <a:xfrm>
            <a:off x="5923300" y="8550959"/>
            <a:ext cx="2627439" cy="276911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 cmpd="sng">
            <a:noFill/>
            <a:round/>
            <a:headEnd/>
            <a:tailEnd/>
          </a:ln>
        </p:spPr>
        <p:txBody>
          <a:bodyPr rtlCol="0" anchor="ctr"/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</a:t>
            </a:r>
            <a:r>
              <a:rPr lang="ja-JP" altLang="en-US" sz="1200" b="1" u="sng" dirty="0"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サンチェス・カサルテニスアカデミー</a:t>
            </a:r>
            <a:endParaRPr kumimoji="1" lang="ja-JP" altLang="en-US" sz="1200" b="1" u="sng" dirty="0" smtClean="0">
              <a:uFill>
                <a:solidFill>
                  <a:srgbClr val="FF000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>
            <a:spLocks noChangeArrowheads="1"/>
          </p:cNvSpPr>
          <p:nvPr/>
        </p:nvSpPr>
        <p:spPr bwMode="auto">
          <a:xfrm>
            <a:off x="11518900" y="166570"/>
            <a:ext cx="1079501" cy="30797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2-2</a:t>
            </a:r>
            <a:endParaRPr lang="ja-JP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354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>
          <a:defRPr kumimoji="1" sz="8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1503</TotalTime>
  <Words>164</Words>
  <Application>Microsoft Office PowerPoint</Application>
  <PresentationFormat>A3 297x420 mm</PresentationFormat>
  <Paragraphs>73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吉田知加子</dc:creator>
  <cp:lastModifiedBy>奈良県</cp:lastModifiedBy>
  <cp:revision>132</cp:revision>
  <cp:lastPrinted>2016-10-13T00:43:26Z</cp:lastPrinted>
  <dcterms:created xsi:type="dcterms:W3CDTF">2016-07-16T15:14:38Z</dcterms:created>
  <dcterms:modified xsi:type="dcterms:W3CDTF">2016-10-20T10:28:18Z</dcterms:modified>
</cp:coreProperties>
</file>