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1FF"/>
    <a:srgbClr val="CD9BFF"/>
    <a:srgbClr val="AE5DFF"/>
    <a:srgbClr val="BA75FF"/>
    <a:srgbClr val="FFCCFF"/>
    <a:srgbClr val="66FF66"/>
    <a:srgbClr val="00CC00"/>
    <a:srgbClr val="33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>
        <p:scale>
          <a:sx n="66" d="100"/>
          <a:sy n="66" d="100"/>
        </p:scale>
        <p:origin x="-648" y="6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22EE3-B03E-4BE3-A2B0-C6129891B99E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1C8E7-838A-469D-B466-F2037C582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4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2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8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8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5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4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7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8D30-738D-4E9F-A9E0-0CAD61BCAB2B}" type="datetimeFigureOut">
              <a:rPr kumimoji="1" lang="ja-JP" altLang="en-US" smtClean="0"/>
              <a:t>2016/10/12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42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63178599"/>
              </p:ext>
            </p:extLst>
          </p:nvPr>
        </p:nvGraphicFramePr>
        <p:xfrm>
          <a:off x="26772" y="1866565"/>
          <a:ext cx="12725843" cy="65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821"/>
                <a:gridCol w="1971138"/>
                <a:gridCol w="1368000"/>
                <a:gridCol w="1368000"/>
                <a:gridCol w="1368000"/>
                <a:gridCol w="1582884"/>
                <a:gridCol w="4320000"/>
              </a:tblGrid>
              <a:tr h="30318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　画</a:t>
                      </a:r>
                      <a:endParaRPr kumimoji="1" lang="en-US" altLang="ja-JP" sz="13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　度</a:t>
                      </a:r>
                      <a:endParaRPr kumimoji="1" lang="ja-JP" altLang="en-US" sz="13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平成２８年度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平成２９年度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平成３０年度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平成３１年度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平成３２年度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平成３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 ～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0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２０１６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２０１７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２０１８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２０１９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２０２０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２０２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21" marR="128021" marT="64032" marB="6403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81" name="ホームベース 5"/>
          <p:cNvSpPr>
            <a:spLocks/>
          </p:cNvSpPr>
          <p:nvPr/>
        </p:nvSpPr>
        <p:spPr bwMode="auto">
          <a:xfrm>
            <a:off x="26771" y="1139584"/>
            <a:ext cx="9376535" cy="612000"/>
          </a:xfrm>
          <a:prstGeom prst="homePlate">
            <a:avLst>
              <a:gd name="adj" fmla="val 49971"/>
            </a:avLst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 lIns="50508" tIns="50508" rIns="50508" bIns="5050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　 １　 段　 階</a:t>
            </a:r>
            <a:endParaRPr lang="en-US" altLang="ja-JP" sz="18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スポーツ医科学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理論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ファースト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</a:p>
        </p:txBody>
      </p:sp>
      <p:sp>
        <p:nvSpPr>
          <p:cNvPr id="2082" name="ホームベース 6"/>
          <p:cNvSpPr>
            <a:spLocks/>
          </p:cNvSpPr>
          <p:nvPr/>
        </p:nvSpPr>
        <p:spPr bwMode="auto">
          <a:xfrm>
            <a:off x="9699744" y="1128472"/>
            <a:ext cx="3044499" cy="623112"/>
          </a:xfrm>
          <a:prstGeom prst="homePlate">
            <a:avLst>
              <a:gd name="adj" fmla="val 50081"/>
            </a:avLst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 lIns="50508" tIns="50508" rIns="50508" bIns="5050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　 段　 階</a:t>
            </a:r>
            <a:endParaRPr lang="en-US" altLang="ja-JP" sz="18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Clr>
                <a:srgbClr val="0070C0"/>
              </a:buClr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施設整備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実践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セカンド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endParaRPr lang="en-US" altLang="ja-JP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7" name="右矢印 8"/>
          <p:cNvSpPr>
            <a:spLocks/>
          </p:cNvSpPr>
          <p:nvPr/>
        </p:nvSpPr>
        <p:spPr bwMode="auto">
          <a:xfrm>
            <a:off x="26772" y="2610625"/>
            <a:ext cx="9376534" cy="360000"/>
          </a:xfrm>
          <a:prstGeom prst="rightArrow">
            <a:avLst>
              <a:gd name="adj1" fmla="val 100000"/>
              <a:gd name="adj2" fmla="val 29456"/>
            </a:avLst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lIns="50508" tIns="50508" rIns="50508" bIns="5050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Clr>
                <a:srgbClr val="0070C0"/>
              </a:buClr>
              <a:buNone/>
            </a:pPr>
            <a:r>
              <a:rPr lang="ja-JP" altLang="en-US" sz="1600" b="1" dirty="0" smtClean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スポーツ医科学に基づく「奈良メソッド」確立に向けたプログラムづくり</a:t>
            </a:r>
            <a:endParaRPr lang="en-US" altLang="ja-JP" sz="1600" b="1" dirty="0">
              <a:solidFill>
                <a:schemeClr val="bg1"/>
              </a:solidFill>
              <a:latin typeface="Tahoma" pitchFamily="34" charset="0"/>
              <a:ea typeface="Meiryo UI" pitchFamily="50" charset="-128"/>
              <a:cs typeface="Tahoma" pitchFamily="34" charset="0"/>
            </a:endParaRPr>
          </a:p>
        </p:txBody>
      </p:sp>
      <p:sp>
        <p:nvSpPr>
          <p:cNvPr id="2098" name="右矢印 9"/>
          <p:cNvSpPr>
            <a:spLocks/>
          </p:cNvSpPr>
          <p:nvPr/>
        </p:nvSpPr>
        <p:spPr bwMode="auto">
          <a:xfrm>
            <a:off x="9699745" y="2621738"/>
            <a:ext cx="3044499" cy="360000"/>
          </a:xfrm>
          <a:prstGeom prst="rightArrow">
            <a:avLst>
              <a:gd name="adj1" fmla="val 100000"/>
              <a:gd name="adj2" fmla="val 295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50508" tIns="50508" rIns="50508" bIns="5050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2946"/>
              </a:lnSpc>
              <a:spcBef>
                <a:spcPct val="0"/>
              </a:spcBef>
              <a:buClr>
                <a:srgbClr val="0070C0"/>
              </a:buClr>
              <a:buNone/>
            </a:pPr>
            <a:r>
              <a:rPr lang="ja-JP" altLang="en-US" sz="1700" b="1" dirty="0" smtClean="0">
                <a:solidFill>
                  <a:schemeClr val="bg1"/>
                </a:solidFill>
                <a:latin typeface="Tahoma" pitchFamily="34" charset="0"/>
                <a:ea typeface="Meiryo UI" pitchFamily="50" charset="-128"/>
                <a:cs typeface="Tahoma" pitchFamily="34" charset="0"/>
              </a:rPr>
              <a:t>拠点施設の整備</a:t>
            </a:r>
            <a:endParaRPr lang="en-US" altLang="ja-JP" sz="1700" b="1" dirty="0">
              <a:solidFill>
                <a:schemeClr val="bg1"/>
              </a:solidFill>
              <a:latin typeface="Tahoma" pitchFamily="34" charset="0"/>
              <a:ea typeface="Meiryo UI" pitchFamily="50" charset="-128"/>
              <a:cs typeface="Tahoma" pitchFamily="34" charset="0"/>
            </a:endParaRPr>
          </a:p>
        </p:txBody>
      </p:sp>
      <p:graphicFrame>
        <p:nvGraphicFramePr>
          <p:cNvPr id="11" name="表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03698704"/>
              </p:ext>
            </p:extLst>
          </p:nvPr>
        </p:nvGraphicFramePr>
        <p:xfrm>
          <a:off x="28526" y="3071776"/>
          <a:ext cx="9327834" cy="456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34"/>
                <a:gridCol w="1764000"/>
                <a:gridCol w="4644000"/>
                <a:gridCol w="1980000"/>
              </a:tblGrid>
              <a:tr h="38979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フェイズ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　 標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フェイズ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フェイズ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フェイズ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kumimoji="1" lang="ja-JP" altLang="en-US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11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奈良メソッド案策定</a:t>
                      </a: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奈良メソッドの確立</a:t>
                      </a:r>
                      <a:endParaRPr kumimoji="1" lang="en-US" altLang="ja-JP" sz="14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87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スポーツアカデミー　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基本方針策定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ja-JP" altLang="en-US" sz="8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スポーツ医科学　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基本方針策定</a:t>
                      </a: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スポーツ医科学に基づくプログラムの開発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実験によりデータ・知見を収集、成果のとりまとめ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プログラムの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検証・</a:t>
                      </a:r>
                      <a:endParaRPr kumimoji="1" lang="en-US" altLang="ja-JP" sz="1400" u="sng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u="none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改善</a:t>
                      </a:r>
                      <a:endParaRPr kumimoji="1" lang="en-US" altLang="ja-JP" sz="1400" u="sng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多様な分野と連携　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した取組の検討・展開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31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　　組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容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栄養やメンタル、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ｺｰﾃﾞｨﾈｰｼｮﾝﾄﾚｰ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ﾆﾝｸﾞ等の専門家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へヒアリングを行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い、知見を集約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就学前幼児プログラムの開発</a:t>
                      </a:r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に着手</a:t>
                      </a: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スポーツ医科学研究の実施、順次拡大</a:t>
                      </a: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　</a:t>
                      </a:r>
                      <a:r>
                        <a:rPr kumimoji="1" lang="en-US" altLang="ja-JP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スポーツ傷害予防、栄養・睡眠、パフォーマンス、メンタル、ヒューマンスキル等</a:t>
                      </a:r>
                      <a:r>
                        <a:rPr kumimoji="1" lang="en-US" altLang="ja-JP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高齢者、女性、アスリートプログラム等を順次開発</a:t>
                      </a: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プログラムを活用したスクールやイベント等の開催</a:t>
                      </a: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2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　</a:t>
                      </a:r>
                      <a:r>
                        <a:rPr kumimoji="1" lang="en-US" altLang="ja-JP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既存施設</a:t>
                      </a:r>
                      <a:r>
                        <a:rPr kumimoji="1" lang="en-US" altLang="ja-JP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橿原公苑・スイムピア奈良等</a:t>
                      </a:r>
                      <a:r>
                        <a:rPr kumimoji="1" lang="en-US" altLang="ja-JP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を活用し、試験的に実施</a:t>
                      </a:r>
                      <a:r>
                        <a:rPr kumimoji="1" lang="en-US" altLang="ja-JP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　健康づくりセミナーや高齢者転倒予防セミナー等の開催　　　　　　　　　な　ど　　　　　　　　　　　　　　　 　　　　　　　　　　　</a:t>
                      </a:r>
                      <a:endParaRPr kumimoji="1" lang="en-US" altLang="ja-JP" sz="1400" baseline="0" dirty="0" smtClean="0">
                        <a:solidFill>
                          <a:sysClr val="windowText" lastClr="000000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37924"/>
              </p:ext>
            </p:extLst>
          </p:nvPr>
        </p:nvGraphicFramePr>
        <p:xfrm>
          <a:off x="9703558" y="3075764"/>
          <a:ext cx="3040604" cy="6368244"/>
        </p:xfrm>
        <a:graphic>
          <a:graphicData uri="http://schemas.openxmlformats.org/drawingml/2006/table">
            <a:tbl>
              <a:tblPr/>
              <a:tblGrid>
                <a:gridCol w="3040604"/>
              </a:tblGrid>
              <a:tr h="344888">
                <a:tc>
                  <a:txBody>
                    <a:bodyPr/>
                    <a:lstStyle>
                      <a:lvl1pPr defTabSz="1220788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defTabSz="1220788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defTabSz="1220788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defTabSz="1220788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defTabSz="1220788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defTabSz="1220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defTabSz="1220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defTabSz="1220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defTabSz="1220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フェイズ</a:t>
                      </a: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Ⅳ</a:t>
                      </a: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128001" marR="128001" marT="64008" marB="6400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634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◎　</a:t>
                      </a:r>
                      <a:r>
                        <a:rPr kumimoji="1" lang="ja-JP" alt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スポーツ医科学の研究・開発</a:t>
                      </a:r>
                      <a:endParaRPr kumimoji="1" lang="en-US" altLang="ja-JP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栄養をはじめパフォーマンス、メンタ　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ル等に関する研究を推進し、エビデン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スに基づき「奈良メソッド」確立。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民間企業と連携した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ICT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の活用や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競技用具の高度化等の研究開発。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◎　</a:t>
                      </a:r>
                      <a:r>
                        <a:rPr kumimoji="1" lang="ja-JP" alt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アカデミー事業の展開</a:t>
                      </a:r>
                      <a:endParaRPr kumimoji="1" lang="en-US" altLang="ja-JP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アジアからスポーツ留学を受入。教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育、生活を含めたアスリートの育成。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「奈良メソッド」に基づき、就学前幼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児、児童・生徒、高齢者、障害者、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女性アスリートなど幅広い層に効</a:t>
                      </a: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果 </a:t>
                      </a:r>
                      <a:endParaRPr kumimoji="1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的なプログラムを提供。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◎　</a:t>
                      </a:r>
                      <a:r>
                        <a:rPr kumimoji="1" lang="ja-JP" alt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人材養成</a:t>
                      </a:r>
                      <a:endParaRPr kumimoji="1" lang="en-US" altLang="ja-JP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地域スポーツリーダーの指導者養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研修などを行い、指導スキルを向上。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◎　</a:t>
                      </a:r>
                      <a:r>
                        <a:rPr kumimoji="1" lang="ja-JP" alt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スポーツ合宿等の受入</a:t>
                      </a:r>
                      <a:endParaRPr kumimoji="1" lang="en-US" altLang="ja-JP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　国内外からの受入の促進。栄養指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導等による効果的なサポートを実施。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128001" marR="128001" marT="64008" marB="6400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直線コネクタ 17"/>
          <p:cNvCxnSpPr/>
          <p:nvPr/>
        </p:nvCxnSpPr>
        <p:spPr>
          <a:xfrm>
            <a:off x="51972" y="1001023"/>
            <a:ext cx="1269710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69691656"/>
              </p:ext>
            </p:extLst>
          </p:nvPr>
        </p:nvGraphicFramePr>
        <p:xfrm>
          <a:off x="27257" y="7865316"/>
          <a:ext cx="9324935" cy="159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935"/>
                <a:gridCol w="2376000"/>
                <a:gridCol w="6048000"/>
              </a:tblGrid>
              <a:tr h="46391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　　織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　　制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スポーツ医科学研究組織の整備</a:t>
                      </a: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6000">
                          <a:schemeClr val="bg1">
                            <a:lumMod val="95000"/>
                          </a:schemeClr>
                        </a:gs>
                        <a:gs pos="100000">
                          <a:srgbClr val="FFFF66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0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研究組織体制の検討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組織の立ち上げ準備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スポーツ医科学研究組織の立ち上げ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5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u="sng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若手研究者の活躍の場の創出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127994" marR="127994" marT="64002" marB="6400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角丸四角形 25"/>
          <p:cNvSpPr/>
          <p:nvPr/>
        </p:nvSpPr>
        <p:spPr>
          <a:xfrm>
            <a:off x="1744348" y="492256"/>
            <a:ext cx="9104197" cy="372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今後の事業展開スケジュール（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1517939" y="95119"/>
            <a:ext cx="1212336" cy="3699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7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>
          <a:defRPr kumimoji="1" sz="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</TotalTime>
  <Words>86</Words>
  <Application>Microsoft Office PowerPoint</Application>
  <PresentationFormat>A3 297x420 mm</PresentationFormat>
  <Paragraphs>113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吉田知加子</dc:creator>
  <cp:lastModifiedBy>奈良県</cp:lastModifiedBy>
  <cp:revision>151</cp:revision>
  <cp:lastPrinted>2016-10-11T05:10:07Z</cp:lastPrinted>
  <dcterms:created xsi:type="dcterms:W3CDTF">2016-07-16T15:14:38Z</dcterms:created>
  <dcterms:modified xsi:type="dcterms:W3CDTF">2016-10-12T04:40:19Z</dcterms:modified>
</cp:coreProperties>
</file>