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notesMasterIdLst>
    <p:notesMasterId r:id="rId45"/>
  </p:notesMasterIdLst>
  <p:sldIdLst>
    <p:sldId id="256" r:id="rId2"/>
    <p:sldId id="257" r:id="rId3"/>
    <p:sldId id="354" r:id="rId4"/>
    <p:sldId id="355" r:id="rId5"/>
    <p:sldId id="356" r:id="rId6"/>
    <p:sldId id="357" r:id="rId7"/>
    <p:sldId id="358" r:id="rId8"/>
    <p:sldId id="379" r:id="rId9"/>
    <p:sldId id="408" r:id="rId10"/>
    <p:sldId id="388" r:id="rId11"/>
    <p:sldId id="412" r:id="rId12"/>
    <p:sldId id="359" r:id="rId13"/>
    <p:sldId id="403" r:id="rId14"/>
    <p:sldId id="404" r:id="rId15"/>
    <p:sldId id="405" r:id="rId16"/>
    <p:sldId id="406" r:id="rId17"/>
    <p:sldId id="407" r:id="rId18"/>
    <p:sldId id="360" r:id="rId19"/>
    <p:sldId id="421"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18" r:id="rId40"/>
    <p:sldId id="372" r:id="rId41"/>
    <p:sldId id="373" r:id="rId42"/>
    <p:sldId id="375" r:id="rId43"/>
    <p:sldId id="267" r:id="rId44"/>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05" autoAdjust="0"/>
  </p:normalViewPr>
  <p:slideViewPr>
    <p:cSldViewPr snapToGrid="0">
      <p:cViewPr varScale="1">
        <p:scale>
          <a:sx n="68" d="100"/>
          <a:sy n="68" d="100"/>
        </p:scale>
        <p:origin x="81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1.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___3.xlsx"/></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______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526020454339773E-2"/>
          <c:y val="0.16186926421204756"/>
          <c:w val="0.89920028961897003"/>
          <c:h val="0.60108970020627883"/>
        </c:manualLayout>
      </c:layout>
      <c:barChart>
        <c:barDir val="col"/>
        <c:grouping val="clustered"/>
        <c:varyColors val="0"/>
        <c:dLbls>
          <c:dLblPos val="outEnd"/>
          <c:showLegendKey val="0"/>
          <c:showVal val="1"/>
          <c:showCatName val="0"/>
          <c:showSerName val="0"/>
          <c:showPercent val="0"/>
          <c:showBubbleSize val="0"/>
        </c:dLbls>
        <c:gapWidth val="219"/>
        <c:overlap val="-27"/>
        <c:axId val="454432280"/>
        <c:axId val="454430320"/>
      </c:barChart>
      <c:catAx>
        <c:axId val="45443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54430320"/>
        <c:crosses val="autoZero"/>
        <c:auto val="1"/>
        <c:lblAlgn val="ctr"/>
        <c:lblOffset val="100"/>
        <c:noMultiLvlLbl val="0"/>
      </c:catAx>
      <c:valAx>
        <c:axId val="454430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54432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606085786176"/>
          <c:y val="0.10151478279385787"/>
          <c:w val="0.84569663167104114"/>
          <c:h val="0.600369705647816"/>
        </c:manualLayout>
      </c:layout>
      <c:barChart>
        <c:barDir val="col"/>
        <c:grouping val="clustered"/>
        <c:varyColors val="0"/>
        <c:ser>
          <c:idx val="0"/>
          <c:order val="0"/>
          <c:spPr>
            <a:solidFill>
              <a:schemeClr val="accent1"/>
            </a:solidFill>
            <a:ln>
              <a:noFill/>
            </a:ln>
            <a:effectLst/>
          </c:spPr>
          <c:invertIfNegative val="0"/>
          <c:cat>
            <c:strRef>
              <c:f>'作業用 (2)'!$D$5:$D$52</c:f>
              <c:strCache>
                <c:ptCount val="48"/>
                <c:pt idx="0">
                  <c:v>沖縄県</c:v>
                </c:pt>
                <c:pt idx="1">
                  <c:v>京都府</c:v>
                </c:pt>
                <c:pt idx="2">
                  <c:v>奈良県</c:v>
                </c:pt>
                <c:pt idx="3">
                  <c:v>山梨県</c:v>
                </c:pt>
                <c:pt idx="4">
                  <c:v>北海道</c:v>
                </c:pt>
                <c:pt idx="5">
                  <c:v>滋賀県</c:v>
                </c:pt>
                <c:pt idx="6">
                  <c:v>大阪府</c:v>
                </c:pt>
                <c:pt idx="7">
                  <c:v>鹿児島県</c:v>
                </c:pt>
                <c:pt idx="8">
                  <c:v>埼玉県</c:v>
                </c:pt>
                <c:pt idx="9">
                  <c:v>福岡県</c:v>
                </c:pt>
                <c:pt idx="10">
                  <c:v>神奈川県</c:v>
                </c:pt>
                <c:pt idx="11">
                  <c:v>千葉県</c:v>
                </c:pt>
                <c:pt idx="12">
                  <c:v>群馬県</c:v>
                </c:pt>
                <c:pt idx="13">
                  <c:v>兵庫県</c:v>
                </c:pt>
                <c:pt idx="14">
                  <c:v>和歌山県</c:v>
                </c:pt>
                <c:pt idx="15">
                  <c:v>三重県</c:v>
                </c:pt>
                <c:pt idx="16">
                  <c:v>静岡県</c:v>
                </c:pt>
                <c:pt idx="17">
                  <c:v>栃木県</c:v>
                </c:pt>
                <c:pt idx="18">
                  <c:v>岐阜県</c:v>
                </c:pt>
                <c:pt idx="19">
                  <c:v>茨城県</c:v>
                </c:pt>
                <c:pt idx="20">
                  <c:v>全国</c:v>
                </c:pt>
                <c:pt idx="21">
                  <c:v>宮崎県</c:v>
                </c:pt>
                <c:pt idx="22">
                  <c:v>長崎県</c:v>
                </c:pt>
                <c:pt idx="23">
                  <c:v>長野県</c:v>
                </c:pt>
                <c:pt idx="24">
                  <c:v>山口県</c:v>
                </c:pt>
                <c:pt idx="25">
                  <c:v>愛知県</c:v>
                </c:pt>
                <c:pt idx="26">
                  <c:v>広島県</c:v>
                </c:pt>
                <c:pt idx="27">
                  <c:v>熊本県</c:v>
                </c:pt>
                <c:pt idx="28">
                  <c:v>宮城県</c:v>
                </c:pt>
                <c:pt idx="29">
                  <c:v>秋田県</c:v>
                </c:pt>
                <c:pt idx="30">
                  <c:v>島根県</c:v>
                </c:pt>
                <c:pt idx="31">
                  <c:v>愛媛県</c:v>
                </c:pt>
                <c:pt idx="32">
                  <c:v>佐賀県</c:v>
                </c:pt>
                <c:pt idx="33">
                  <c:v>大分県</c:v>
                </c:pt>
                <c:pt idx="34">
                  <c:v>岩手県</c:v>
                </c:pt>
                <c:pt idx="35">
                  <c:v>鳥取県</c:v>
                </c:pt>
                <c:pt idx="36">
                  <c:v>高知県</c:v>
                </c:pt>
                <c:pt idx="37">
                  <c:v>青森県</c:v>
                </c:pt>
                <c:pt idx="38">
                  <c:v>石川県</c:v>
                </c:pt>
                <c:pt idx="39">
                  <c:v>岡山県</c:v>
                </c:pt>
                <c:pt idx="40">
                  <c:v>東京都</c:v>
                </c:pt>
                <c:pt idx="41">
                  <c:v>福島県</c:v>
                </c:pt>
                <c:pt idx="42">
                  <c:v>新潟県</c:v>
                </c:pt>
                <c:pt idx="43">
                  <c:v>福井県</c:v>
                </c:pt>
                <c:pt idx="44">
                  <c:v>香川県</c:v>
                </c:pt>
                <c:pt idx="45">
                  <c:v>富山県</c:v>
                </c:pt>
                <c:pt idx="46">
                  <c:v>山形県</c:v>
                </c:pt>
                <c:pt idx="47">
                  <c:v>徳島県</c:v>
                </c:pt>
              </c:strCache>
            </c:strRef>
          </c:cat>
          <c:val>
            <c:numRef>
              <c:f>'作業用 (2)'!$E$5:$E$52</c:f>
            </c:numRef>
          </c:val>
          <c:extLst>
            <c:ext xmlns:c16="http://schemas.microsoft.com/office/drawing/2014/chart" uri="{C3380CC4-5D6E-409C-BE32-E72D297353CC}">
              <c16:uniqueId val="{00000000-83EB-48FF-A367-4E5032688D24}"/>
            </c:ext>
          </c:extLst>
        </c:ser>
        <c:ser>
          <c:idx val="1"/>
          <c:order val="1"/>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2-83EB-48FF-A367-4E5032688D24}"/>
              </c:ext>
            </c:extLst>
          </c:dPt>
          <c:dLbls>
            <c:dLbl>
              <c:idx val="0"/>
              <c:layout>
                <c:manualLayout>
                  <c:x val="2.4090140630009644E-3"/>
                  <c:y val="2.0424797547318633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0475594833341776E-2"/>
                      <c:h val="0.15753443888151408"/>
                    </c:manualLayout>
                  </c15:layout>
                </c:ext>
                <c:ext xmlns:c16="http://schemas.microsoft.com/office/drawing/2014/chart" uri="{C3380CC4-5D6E-409C-BE32-E72D297353CC}">
                  <c16:uniqueId val="{00000003-83EB-48FF-A367-4E5032688D24}"/>
                </c:ext>
              </c:extLst>
            </c:dLbl>
            <c:dLbl>
              <c:idx val="2"/>
              <c:layout>
                <c:manualLayout>
                  <c:x val="8.523589633550821E-3"/>
                  <c:y val="7.0441070473621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EB-48FF-A367-4E5032688D24}"/>
                </c:ext>
              </c:extLst>
            </c:dLbl>
            <c:dLbl>
              <c:idx val="46"/>
              <c:layout>
                <c:manualLayout>
                  <c:x val="-1.4611867943230017E-2"/>
                  <c:y val="0.508150556465756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EB-48FF-A367-4E5032688D24}"/>
                </c:ext>
              </c:extLst>
            </c:dLbl>
            <c:dLbl>
              <c:idx val="47"/>
              <c:layout>
                <c:manualLayout>
                  <c:x val="-2.4353113238718481E-3"/>
                  <c:y val="0.48116911098969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EB-48FF-A367-4E5032688D2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'作業用 (3)'!$D$5:$D$51</c:f>
              <c:strCache>
                <c:ptCount val="47"/>
                <c:pt idx="0">
                  <c:v>沖縄県</c:v>
                </c:pt>
                <c:pt idx="1">
                  <c:v>京都府</c:v>
                </c:pt>
                <c:pt idx="2">
                  <c:v>奈良県</c:v>
                </c:pt>
                <c:pt idx="3">
                  <c:v>山梨県</c:v>
                </c:pt>
                <c:pt idx="4">
                  <c:v>北海道</c:v>
                </c:pt>
                <c:pt idx="5">
                  <c:v>滋賀県</c:v>
                </c:pt>
                <c:pt idx="6">
                  <c:v>大阪府</c:v>
                </c:pt>
                <c:pt idx="7">
                  <c:v>鹿児島県</c:v>
                </c:pt>
                <c:pt idx="8">
                  <c:v>埼玉県</c:v>
                </c:pt>
                <c:pt idx="9">
                  <c:v>福岡県</c:v>
                </c:pt>
                <c:pt idx="10">
                  <c:v>神奈川県</c:v>
                </c:pt>
                <c:pt idx="11">
                  <c:v>千葉県</c:v>
                </c:pt>
                <c:pt idx="12">
                  <c:v>群馬県</c:v>
                </c:pt>
                <c:pt idx="13">
                  <c:v>兵庫県</c:v>
                </c:pt>
                <c:pt idx="14">
                  <c:v>和歌山県</c:v>
                </c:pt>
                <c:pt idx="15">
                  <c:v>三重県</c:v>
                </c:pt>
                <c:pt idx="16">
                  <c:v>静岡県</c:v>
                </c:pt>
                <c:pt idx="17">
                  <c:v>栃木県</c:v>
                </c:pt>
                <c:pt idx="18">
                  <c:v>岐阜県</c:v>
                </c:pt>
                <c:pt idx="19">
                  <c:v>茨城県</c:v>
                </c:pt>
                <c:pt idx="20">
                  <c:v>宮崎県</c:v>
                </c:pt>
                <c:pt idx="21">
                  <c:v>長崎県</c:v>
                </c:pt>
                <c:pt idx="22">
                  <c:v>長野県</c:v>
                </c:pt>
                <c:pt idx="23">
                  <c:v>山口県</c:v>
                </c:pt>
                <c:pt idx="24">
                  <c:v>愛知県</c:v>
                </c:pt>
                <c:pt idx="25">
                  <c:v>広島県</c:v>
                </c:pt>
                <c:pt idx="26">
                  <c:v>熊本県</c:v>
                </c:pt>
                <c:pt idx="27">
                  <c:v>宮城県</c:v>
                </c:pt>
                <c:pt idx="28">
                  <c:v>秋田県</c:v>
                </c:pt>
                <c:pt idx="29">
                  <c:v>島根県</c:v>
                </c:pt>
                <c:pt idx="30">
                  <c:v>愛媛県</c:v>
                </c:pt>
                <c:pt idx="31">
                  <c:v>佐賀県</c:v>
                </c:pt>
                <c:pt idx="32">
                  <c:v>大分県</c:v>
                </c:pt>
                <c:pt idx="33">
                  <c:v>岩手県</c:v>
                </c:pt>
                <c:pt idx="34">
                  <c:v>鳥取県</c:v>
                </c:pt>
                <c:pt idx="35">
                  <c:v>高知県</c:v>
                </c:pt>
                <c:pt idx="36">
                  <c:v>青森県</c:v>
                </c:pt>
                <c:pt idx="37">
                  <c:v>石川県</c:v>
                </c:pt>
                <c:pt idx="38">
                  <c:v>岡山県</c:v>
                </c:pt>
                <c:pt idx="39">
                  <c:v>東京都</c:v>
                </c:pt>
                <c:pt idx="40">
                  <c:v>福島県</c:v>
                </c:pt>
                <c:pt idx="41">
                  <c:v>新潟県</c:v>
                </c:pt>
                <c:pt idx="42">
                  <c:v>福井県</c:v>
                </c:pt>
                <c:pt idx="43">
                  <c:v>香川県</c:v>
                </c:pt>
                <c:pt idx="44">
                  <c:v>富山県</c:v>
                </c:pt>
                <c:pt idx="45">
                  <c:v>山形県</c:v>
                </c:pt>
                <c:pt idx="46">
                  <c:v>徳島県</c:v>
                </c:pt>
              </c:strCache>
            </c:strRef>
          </c:cat>
          <c:val>
            <c:numRef>
              <c:f>'作業用 (3)'!$F$5:$F$52</c:f>
              <c:numCache>
                <c:formatCode>0.0%</c:formatCode>
                <c:ptCount val="48"/>
                <c:pt idx="0">
                  <c:v>0.1276975172918326</c:v>
                </c:pt>
                <c:pt idx="1">
                  <c:v>0.11202435058879305</c:v>
                </c:pt>
                <c:pt idx="2">
                  <c:v>7.6212457970397454E-2</c:v>
                </c:pt>
                <c:pt idx="3">
                  <c:v>6.8180856087322064E-2</c:v>
                </c:pt>
                <c:pt idx="4">
                  <c:v>6.4171870201494882E-2</c:v>
                </c:pt>
                <c:pt idx="5">
                  <c:v>6.3856777184612343E-2</c:v>
                </c:pt>
                <c:pt idx="6">
                  <c:v>5.5292460202305292E-2</c:v>
                </c:pt>
                <c:pt idx="7">
                  <c:v>5.4112400122472176E-2</c:v>
                </c:pt>
                <c:pt idx="8">
                  <c:v>5.0609053947320348E-2</c:v>
                </c:pt>
                <c:pt idx="9">
                  <c:v>4.7676932840103721E-2</c:v>
                </c:pt>
                <c:pt idx="10">
                  <c:v>4.024892948171499E-2</c:v>
                </c:pt>
                <c:pt idx="11">
                  <c:v>3.9027419715222278E-2</c:v>
                </c:pt>
                <c:pt idx="12">
                  <c:v>3.6669891657393844E-2</c:v>
                </c:pt>
                <c:pt idx="13">
                  <c:v>3.4791903353241185E-2</c:v>
                </c:pt>
                <c:pt idx="14">
                  <c:v>2.8738540424249778E-2</c:v>
                </c:pt>
                <c:pt idx="15">
                  <c:v>2.5427811721584075E-2</c:v>
                </c:pt>
                <c:pt idx="16">
                  <c:v>1.9498283656517328E-2</c:v>
                </c:pt>
                <c:pt idx="17">
                  <c:v>1.9211831603437746E-2</c:v>
                </c:pt>
                <c:pt idx="18">
                  <c:v>1.1671500476486938E-2</c:v>
                </c:pt>
                <c:pt idx="19">
                  <c:v>7.6194370348209835E-3</c:v>
                </c:pt>
                <c:pt idx="20">
                  <c:v>-5.3236237148515863E-3</c:v>
                </c:pt>
                <c:pt idx="21">
                  <c:v>-1.471513220359243E-2</c:v>
                </c:pt>
                <c:pt idx="22">
                  <c:v>-1.512058519300552E-2</c:v>
                </c:pt>
                <c:pt idx="23">
                  <c:v>-1.855704869926204E-2</c:v>
                </c:pt>
                <c:pt idx="24">
                  <c:v>-1.9203204184022517E-2</c:v>
                </c:pt>
                <c:pt idx="25">
                  <c:v>-2.3175473881145554E-2</c:v>
                </c:pt>
                <c:pt idx="26">
                  <c:v>-4.1268468669299861E-2</c:v>
                </c:pt>
                <c:pt idx="27">
                  <c:v>-4.4288334506046287E-2</c:v>
                </c:pt>
                <c:pt idx="28">
                  <c:v>-5.5412742063348092E-2</c:v>
                </c:pt>
                <c:pt idx="29">
                  <c:v>-5.6421025377258627E-2</c:v>
                </c:pt>
                <c:pt idx="30">
                  <c:v>-5.681746470150216E-2</c:v>
                </c:pt>
                <c:pt idx="31">
                  <c:v>-6.0233991173746421E-2</c:v>
                </c:pt>
                <c:pt idx="32">
                  <c:v>-6.359349222545968E-2</c:v>
                </c:pt>
                <c:pt idx="33">
                  <c:v>-6.5135467684079199E-2</c:v>
                </c:pt>
                <c:pt idx="34">
                  <c:v>-6.9380830503573923E-2</c:v>
                </c:pt>
                <c:pt idx="35">
                  <c:v>-7.4195388429984702E-2</c:v>
                </c:pt>
                <c:pt idx="36">
                  <c:v>-7.4754704722072365E-2</c:v>
                </c:pt>
                <c:pt idx="37">
                  <c:v>-7.621559595133752E-2</c:v>
                </c:pt>
                <c:pt idx="38">
                  <c:v>-7.7375574250184681E-2</c:v>
                </c:pt>
                <c:pt idx="39">
                  <c:v>-7.987659329113006E-2</c:v>
                </c:pt>
                <c:pt idx="40">
                  <c:v>-8.365638738758982E-2</c:v>
                </c:pt>
                <c:pt idx="41">
                  <c:v>-8.6152776964830508E-2</c:v>
                </c:pt>
                <c:pt idx="42">
                  <c:v>-9.5256202210917518E-2</c:v>
                </c:pt>
                <c:pt idx="43">
                  <c:v>-9.5963999168057521E-2</c:v>
                </c:pt>
                <c:pt idx="44">
                  <c:v>-0.1334445066651728</c:v>
                </c:pt>
                <c:pt idx="45">
                  <c:v>-0.14108430569827213</c:v>
                </c:pt>
                <c:pt idx="46">
                  <c:v>-0.14749481764059988</c:v>
                </c:pt>
              </c:numCache>
            </c:numRef>
          </c:val>
          <c:extLst>
            <c:ext xmlns:c16="http://schemas.microsoft.com/office/drawing/2014/chart" uri="{C3380CC4-5D6E-409C-BE32-E72D297353CC}">
              <c16:uniqueId val="{00000006-83EB-48FF-A367-4E5032688D24}"/>
            </c:ext>
          </c:extLst>
        </c:ser>
        <c:dLbls>
          <c:showLegendKey val="0"/>
          <c:showVal val="0"/>
          <c:showCatName val="0"/>
          <c:showSerName val="0"/>
          <c:showPercent val="0"/>
          <c:showBubbleSize val="0"/>
        </c:dLbls>
        <c:gapWidth val="219"/>
        <c:overlap val="-27"/>
        <c:axId val="454428360"/>
        <c:axId val="454427968"/>
      </c:barChart>
      <c:dateAx>
        <c:axId val="4544283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900" b="1" i="0" u="none" strike="noStrike" kern="1200" baseline="0">
                <a:solidFill>
                  <a:schemeClr val="tx1">
                    <a:lumMod val="65000"/>
                    <a:lumOff val="35000"/>
                  </a:schemeClr>
                </a:solidFill>
                <a:latin typeface="+mn-lt"/>
                <a:ea typeface="+mn-ea"/>
                <a:cs typeface="+mn-cs"/>
              </a:defRPr>
            </a:pPr>
            <a:endParaRPr lang="ja-JP"/>
          </a:p>
        </c:txPr>
        <c:crossAx val="454427968"/>
        <c:crosses val="autoZero"/>
        <c:auto val="0"/>
        <c:lblOffset val="100"/>
        <c:baseTimeUnit val="days"/>
      </c:dateAx>
      <c:valAx>
        <c:axId val="454427968"/>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crossAx val="454428360"/>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ＭＳ Ｐゴシック" panose="020B0600070205080204" pitchFamily="50" charset="-128"/>
                <a:ea typeface="ＭＳ Ｐゴシック" panose="020B0600070205080204" pitchFamily="50" charset="-128"/>
                <a:cs typeface="+mn-cs"/>
              </a:defRPr>
            </a:pPr>
            <a:r>
              <a:rPr lang="ja-JP" altLang="en-US" sz="1400" b="1" dirty="0" smtClean="0"/>
              <a:t>令和元年１２月の就業地別有効求人倍率（季節調整値）</a:t>
            </a:r>
            <a:endParaRPr lang="ja-JP" altLang="en-US" sz="1400" b="1" dirty="0"/>
          </a:p>
        </c:rich>
      </c:tx>
      <c:layout>
        <c:manualLayout>
          <c:xMode val="edge"/>
          <c:yMode val="edge"/>
          <c:x val="0.23672914886418286"/>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manualLayout>
          <c:layoutTarget val="inner"/>
          <c:xMode val="edge"/>
          <c:yMode val="edge"/>
          <c:x val="4.5823576854480123E-2"/>
          <c:y val="0.11814799540957423"/>
          <c:w val="0.91570317462605932"/>
          <c:h val="0.67333284411053262"/>
        </c:manualLayout>
      </c:layout>
      <c:barChart>
        <c:barDir val="col"/>
        <c:grouping val="clustered"/>
        <c:varyColors val="0"/>
        <c:dLbls>
          <c:showLegendKey val="0"/>
          <c:showVal val="0"/>
          <c:showCatName val="0"/>
          <c:showSerName val="0"/>
          <c:showPercent val="0"/>
          <c:showBubbleSize val="0"/>
        </c:dLbls>
        <c:gapWidth val="96"/>
        <c:overlap val="-27"/>
        <c:axId val="454427184"/>
        <c:axId val="454428752"/>
      </c:barChart>
      <c:catAx>
        <c:axId val="45442718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0" spcFirstLastPara="1" vertOverflow="ellipsis" vert="eaVert" wrap="square" anchor="ctr" anchorCtr="1"/>
          <a:lstStyle/>
          <a:p>
            <a:pPr>
              <a:defRPr sz="9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454428752"/>
        <c:crosses val="autoZero"/>
        <c:auto val="1"/>
        <c:lblAlgn val="ctr"/>
        <c:lblOffset val="100"/>
        <c:noMultiLvlLbl val="0"/>
      </c:catAx>
      <c:valAx>
        <c:axId val="454428752"/>
        <c:scaling>
          <c:orientation val="minMax"/>
        </c:scaling>
        <c:delete val="0"/>
        <c:axPos val="l"/>
        <c:majorGridlines>
          <c:spPr>
            <a:ln w="9525" cap="flat" cmpd="sng" algn="ctr">
              <a:solidFill>
                <a:sysClr val="windowText" lastClr="000000"/>
              </a:solidFill>
              <a:prstDash val="dash"/>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r>
                  <a:rPr lang="ja-JP" altLang="en-US" sz="1200" b="0" dirty="0" smtClean="0"/>
                  <a:t>（倍）</a:t>
                </a:r>
                <a:endParaRPr lang="ja-JP" altLang="en-US" sz="1200" b="0" dirty="0"/>
              </a:p>
            </c:rich>
          </c:tx>
          <c:layout>
            <c:manualLayout>
              <c:xMode val="edge"/>
              <c:yMode val="edge"/>
              <c:x val="0"/>
              <c:y val="0"/>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title>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454427184"/>
        <c:crosses val="autoZero"/>
        <c:crossBetween val="between"/>
      </c:valAx>
      <c:spPr>
        <a:noFill/>
        <a:ln>
          <a:solidFill>
            <a:sysClr val="windowText" lastClr="000000"/>
          </a:solidFill>
        </a:ln>
        <a:effectLst/>
      </c:spPr>
    </c:plotArea>
    <c:plotVisOnly val="1"/>
    <c:dispBlanksAs val="gap"/>
    <c:showDLblsOverMax val="0"/>
  </c:chart>
  <c:spPr>
    <a:noFill/>
    <a:ln>
      <a:noFill/>
    </a:ln>
    <a:effectLst/>
  </c:spPr>
  <c:txPr>
    <a:bodyPr/>
    <a:lstStyle/>
    <a:p>
      <a:pPr>
        <a:defRPr>
          <a:solidFill>
            <a:schemeClr val="tx1"/>
          </a:solidFill>
          <a:latin typeface="ＭＳ Ｐゴシック" panose="020B0600070205080204" pitchFamily="50" charset="-128"/>
          <a:ea typeface="ＭＳ Ｐゴシック" panose="020B0600070205080204" pitchFamily="50" charset="-128"/>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t>就業地別有効求人倍率（季節調整値）</a:t>
            </a:r>
          </a:p>
        </c:rich>
      </c:tx>
      <c:layout>
        <c:manualLayout>
          <c:xMode val="edge"/>
          <c:yMode val="edge"/>
          <c:x val="0.30447554283737843"/>
          <c:y val="1.1384949609197613E-2"/>
        </c:manualLayout>
      </c:layout>
      <c:overlay val="0"/>
      <c:spPr>
        <a:solidFill>
          <a:srgbClr val="00B0F0"/>
        </a:solidFill>
      </c:spPr>
    </c:title>
    <c:autoTitleDeleted val="0"/>
    <c:plotArea>
      <c:layout>
        <c:manualLayout>
          <c:layoutTarget val="inner"/>
          <c:xMode val="edge"/>
          <c:yMode val="edge"/>
          <c:x val="4.2825694444444451E-2"/>
          <c:y val="0.14838715277777778"/>
          <c:w val="0.90444960743178193"/>
          <c:h val="0.66879667176621427"/>
        </c:manualLayout>
      </c:layout>
      <c:lineChart>
        <c:grouping val="standard"/>
        <c:varyColors val="0"/>
        <c:ser>
          <c:idx val="3"/>
          <c:order val="0"/>
          <c:tx>
            <c:strRef>
              <c:f>'81data '!$N$21</c:f>
              <c:strCache>
                <c:ptCount val="1"/>
                <c:pt idx="0">
                  <c:v>全国</c:v>
                </c:pt>
              </c:strCache>
            </c:strRef>
          </c:tx>
          <c:spPr>
            <a:ln w="28575">
              <a:solidFill>
                <a:srgbClr val="0070C0">
                  <a:alpha val="99000"/>
                </a:srgbClr>
              </a:solidFill>
            </a:ln>
          </c:spPr>
          <c:marker>
            <c:symbol val="none"/>
          </c:marker>
          <c:dLbls>
            <c:dLbl>
              <c:idx val="71"/>
              <c:layout>
                <c:manualLayout>
                  <c:x val="-3.9847781380997205E-3"/>
                  <c:y val="0.13779559596595256"/>
                </c:manualLayout>
              </c:layout>
              <c:tx>
                <c:rich>
                  <a:bodyPr wrap="square" lIns="38100" tIns="19050" rIns="38100" bIns="19050" anchor="ctr">
                    <a:noAutofit/>
                  </a:bodyPr>
                  <a:lstStyle/>
                  <a:p>
                    <a:pPr>
                      <a:defRPr sz="1200" b="1">
                        <a:solidFill>
                          <a:srgbClr val="0070C0"/>
                        </a:solidFill>
                      </a:defRPr>
                    </a:pPr>
                    <a:fld id="{DFE75907-B6E6-4137-8547-286EAB857081}" type="VALUE">
                      <a:rPr lang="en-US" altLang="ja-JP"/>
                      <a:pPr>
                        <a:defRPr sz="1200" b="1">
                          <a:solidFill>
                            <a:srgbClr val="0070C0"/>
                          </a:solidFill>
                        </a:defRPr>
                      </a:pPr>
                      <a:t>[値]</a:t>
                    </a:fld>
                    <a:endParaRPr lang="en-US" altLang="ja-JP"/>
                  </a:p>
                  <a:p>
                    <a:pPr>
                      <a:defRPr sz="1200" b="1">
                        <a:solidFill>
                          <a:srgbClr val="0070C0"/>
                        </a:solidFill>
                      </a:defRPr>
                    </a:pPr>
                    <a:r>
                      <a:rPr lang="ja-JP" altLang="en-US"/>
                      <a:t>（全国）</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7372481588007264E-2"/>
                      <c:h val="0.17550565739530158"/>
                    </c:manualLayout>
                  </c15:layout>
                  <c15:dlblFieldTable/>
                  <c15:showDataLabelsRange val="0"/>
                </c:ext>
                <c:ext xmlns:c16="http://schemas.microsoft.com/office/drawing/2014/chart" uri="{C3380CC4-5D6E-409C-BE32-E72D297353CC}">
                  <c16:uniqueId val="{00000000-A239-4F24-9608-8D2E328D077D}"/>
                </c:ext>
              </c:extLst>
            </c:dLbl>
            <c:spPr>
              <a:noFill/>
              <a:ln>
                <a:noFill/>
              </a:ln>
              <a:effectLst/>
            </c:spPr>
            <c:txPr>
              <a:bodyPr wrap="square" lIns="38100" tIns="19050" rIns="38100" bIns="19050" anchor="ctr">
                <a:spAutoFit/>
              </a:bodyPr>
              <a:lstStyle/>
              <a:p>
                <a:pPr>
                  <a:defRPr sz="1200" b="1">
                    <a:solidFill>
                      <a:srgbClr val="0070C0"/>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'81data '!$K$118:$L$189</c:f>
              <c:multiLvlStrCache>
                <c:ptCount val="72"/>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pt idx="63">
                    <c:v>4</c:v>
                  </c:pt>
                  <c:pt idx="64">
                    <c:v>5</c:v>
                  </c:pt>
                  <c:pt idx="65">
                    <c:v>6</c:v>
                  </c:pt>
                  <c:pt idx="66">
                    <c:v>7</c:v>
                  </c:pt>
                  <c:pt idx="67">
                    <c:v>8</c:v>
                  </c:pt>
                  <c:pt idx="68">
                    <c:v>9</c:v>
                  </c:pt>
                  <c:pt idx="69">
                    <c:v>10</c:v>
                  </c:pt>
                  <c:pt idx="70">
                    <c:v>11</c:v>
                  </c:pt>
                  <c:pt idx="71">
                    <c:v>12</c:v>
                  </c:pt>
                </c:lvl>
                <c:lvl>
                  <c:pt idx="0">
                    <c:v>平成26年</c:v>
                  </c:pt>
                  <c:pt idx="12">
                    <c:v>平成27年</c:v>
                  </c:pt>
                  <c:pt idx="24">
                    <c:v>平成28年</c:v>
                  </c:pt>
                  <c:pt idx="36">
                    <c:v>平成29年</c:v>
                  </c:pt>
                  <c:pt idx="48">
                    <c:v>平成30年</c:v>
                  </c:pt>
                  <c:pt idx="60">
                    <c:v>平成31年</c:v>
                  </c:pt>
                  <c:pt idx="64">
                    <c:v>令和元年</c:v>
                  </c:pt>
                </c:lvl>
              </c:multiLvlStrCache>
            </c:multiLvlStrRef>
          </c:cat>
          <c:val>
            <c:numRef>
              <c:f>'81data '!$N$118:$N$189</c:f>
              <c:numCache>
                <c:formatCode>0.00_);[Red]\(0.00\)</c:formatCode>
                <c:ptCount val="72"/>
                <c:pt idx="0">
                  <c:v>1.04</c:v>
                </c:pt>
                <c:pt idx="1">
                  <c:v>1.06</c:v>
                </c:pt>
                <c:pt idx="2">
                  <c:v>1.07</c:v>
                </c:pt>
                <c:pt idx="3">
                  <c:v>1.08</c:v>
                </c:pt>
                <c:pt idx="4">
                  <c:v>1.0900000000000001</c:v>
                </c:pt>
                <c:pt idx="5">
                  <c:v>1.0900000000000001</c:v>
                </c:pt>
                <c:pt idx="6">
                  <c:v>1.1000000000000001</c:v>
                </c:pt>
                <c:pt idx="7">
                  <c:v>1.1000000000000001</c:v>
                </c:pt>
                <c:pt idx="8">
                  <c:v>1.1000000000000001</c:v>
                </c:pt>
                <c:pt idx="9">
                  <c:v>1.1100000000000001</c:v>
                </c:pt>
                <c:pt idx="10">
                  <c:v>1.1200000000000001</c:v>
                </c:pt>
                <c:pt idx="11">
                  <c:v>1.1399999999999999</c:v>
                </c:pt>
                <c:pt idx="12">
                  <c:v>1.1499999999999999</c:v>
                </c:pt>
                <c:pt idx="13">
                  <c:v>1.1599999999999999</c:v>
                </c:pt>
                <c:pt idx="14">
                  <c:v>1.1599999999999999</c:v>
                </c:pt>
                <c:pt idx="15">
                  <c:v>1.1599999999999999</c:v>
                </c:pt>
                <c:pt idx="16">
                  <c:v>1.18</c:v>
                </c:pt>
                <c:pt idx="17">
                  <c:v>1.19</c:v>
                </c:pt>
                <c:pt idx="18">
                  <c:v>1.2</c:v>
                </c:pt>
                <c:pt idx="19">
                  <c:v>1.22</c:v>
                </c:pt>
                <c:pt idx="20">
                  <c:v>1.23</c:v>
                </c:pt>
                <c:pt idx="21">
                  <c:v>1.24</c:v>
                </c:pt>
                <c:pt idx="22">
                  <c:v>1.26</c:v>
                </c:pt>
                <c:pt idx="23">
                  <c:v>1.27</c:v>
                </c:pt>
                <c:pt idx="24">
                  <c:v>1.29</c:v>
                </c:pt>
                <c:pt idx="25">
                  <c:v>1.3</c:v>
                </c:pt>
                <c:pt idx="26">
                  <c:v>1.31</c:v>
                </c:pt>
                <c:pt idx="27">
                  <c:v>1.33</c:v>
                </c:pt>
                <c:pt idx="28">
                  <c:v>1.35</c:v>
                </c:pt>
                <c:pt idx="29">
                  <c:v>1.36</c:v>
                </c:pt>
                <c:pt idx="30">
                  <c:v>1.36</c:v>
                </c:pt>
                <c:pt idx="31">
                  <c:v>1.37</c:v>
                </c:pt>
                <c:pt idx="32">
                  <c:v>1.38</c:v>
                </c:pt>
                <c:pt idx="33">
                  <c:v>1.4</c:v>
                </c:pt>
                <c:pt idx="34">
                  <c:v>1.41</c:v>
                </c:pt>
                <c:pt idx="35">
                  <c:v>1.42</c:v>
                </c:pt>
                <c:pt idx="36">
                  <c:v>1.43</c:v>
                </c:pt>
                <c:pt idx="37">
                  <c:v>1.45</c:v>
                </c:pt>
                <c:pt idx="38">
                  <c:v>1.46</c:v>
                </c:pt>
                <c:pt idx="39">
                  <c:v>1.48</c:v>
                </c:pt>
                <c:pt idx="40">
                  <c:v>1.49</c:v>
                </c:pt>
                <c:pt idx="41">
                  <c:v>1.5</c:v>
                </c:pt>
                <c:pt idx="42">
                  <c:v>1.51</c:v>
                </c:pt>
                <c:pt idx="43">
                  <c:v>1.52</c:v>
                </c:pt>
                <c:pt idx="44">
                  <c:v>1.52</c:v>
                </c:pt>
                <c:pt idx="45">
                  <c:v>1.55</c:v>
                </c:pt>
                <c:pt idx="46">
                  <c:v>1.56</c:v>
                </c:pt>
                <c:pt idx="47">
                  <c:v>1.58</c:v>
                </c:pt>
                <c:pt idx="48">
                  <c:v>1.59</c:v>
                </c:pt>
                <c:pt idx="49">
                  <c:v>1.59</c:v>
                </c:pt>
                <c:pt idx="50">
                  <c:v>1.59</c:v>
                </c:pt>
                <c:pt idx="51">
                  <c:v>1.6</c:v>
                </c:pt>
                <c:pt idx="52">
                  <c:v>1.61</c:v>
                </c:pt>
                <c:pt idx="53">
                  <c:v>1.61</c:v>
                </c:pt>
                <c:pt idx="54">
                  <c:v>1.62</c:v>
                </c:pt>
                <c:pt idx="55">
                  <c:v>1.63</c:v>
                </c:pt>
                <c:pt idx="56">
                  <c:v>1.63</c:v>
                </c:pt>
                <c:pt idx="57">
                  <c:v>1.62</c:v>
                </c:pt>
                <c:pt idx="58">
                  <c:v>1.63</c:v>
                </c:pt>
                <c:pt idx="59">
                  <c:v>1.63</c:v>
                </c:pt>
                <c:pt idx="60">
                  <c:v>1.63</c:v>
                </c:pt>
                <c:pt idx="61">
                  <c:v>1.63</c:v>
                </c:pt>
                <c:pt idx="62">
                  <c:v>1.63</c:v>
                </c:pt>
                <c:pt idx="63">
                  <c:v>1.63</c:v>
                </c:pt>
                <c:pt idx="64" formatCode="0.00_ ">
                  <c:v>1.62</c:v>
                </c:pt>
                <c:pt idx="65" formatCode="0.00_ ">
                  <c:v>1.61</c:v>
                </c:pt>
                <c:pt idx="66" formatCode="0.00_ ">
                  <c:v>1.59</c:v>
                </c:pt>
                <c:pt idx="67" formatCode="0.00_ ">
                  <c:v>1.59</c:v>
                </c:pt>
                <c:pt idx="68" formatCode="0.00_ ">
                  <c:v>1.57</c:v>
                </c:pt>
                <c:pt idx="69" formatCode="0.00_ ">
                  <c:v>1.57</c:v>
                </c:pt>
                <c:pt idx="70" formatCode="0.00_ ">
                  <c:v>1.57</c:v>
                </c:pt>
                <c:pt idx="71" formatCode="0.00_ ">
                  <c:v>1.57</c:v>
                </c:pt>
              </c:numCache>
            </c:numRef>
          </c:val>
          <c:smooth val="0"/>
          <c:extLst>
            <c:ext xmlns:c16="http://schemas.microsoft.com/office/drawing/2014/chart" uri="{C3380CC4-5D6E-409C-BE32-E72D297353CC}">
              <c16:uniqueId val="{00000001-A239-4F24-9608-8D2E328D077D}"/>
            </c:ext>
          </c:extLst>
        </c:ser>
        <c:ser>
          <c:idx val="0"/>
          <c:order val="1"/>
          <c:tx>
            <c:strRef>
              <c:f>'81data '!$S$21</c:f>
              <c:strCache>
                <c:ptCount val="1"/>
                <c:pt idx="0">
                  <c:v>奈良県</c:v>
                </c:pt>
              </c:strCache>
            </c:strRef>
          </c:tx>
          <c:spPr>
            <a:ln w="28575">
              <a:solidFill>
                <a:srgbClr val="FF0000"/>
              </a:solidFill>
            </a:ln>
          </c:spPr>
          <c:marker>
            <c:symbol val="none"/>
          </c:marker>
          <c:dLbls>
            <c:dLbl>
              <c:idx val="71"/>
              <c:layout>
                <c:manualLayout>
                  <c:x val="-1.9949107224987049E-16"/>
                  <c:y val="-8.2677357579571537E-2"/>
                </c:manualLayout>
              </c:layout>
              <c:tx>
                <c:rich>
                  <a:bodyPr/>
                  <a:lstStyle/>
                  <a:p>
                    <a:fld id="{8E924760-E433-4394-95B8-391072F2534A}" type="VALUE">
                      <a:rPr lang="en-US" altLang="ja-JP"/>
                      <a:pPr/>
                      <a:t>[値]</a:t>
                    </a:fld>
                    <a:endParaRPr lang="en-US" altLang="ja-JP"/>
                  </a:p>
                  <a:p>
                    <a:r>
                      <a:rPr lang="ja-JP" altLang="en-US"/>
                      <a:t>（奈良県）</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39-4F24-9608-8D2E328D077D}"/>
                </c:ext>
              </c:extLst>
            </c:dLbl>
            <c:spPr>
              <a:noFill/>
              <a:ln>
                <a:noFill/>
              </a:ln>
              <a:effectLst/>
            </c:spPr>
            <c:txPr>
              <a:bodyPr wrap="square" lIns="38100" tIns="19050" rIns="38100" bIns="19050" anchor="ctr">
                <a:spAutoFit/>
              </a:bodyPr>
              <a:lstStyle/>
              <a:p>
                <a:pPr>
                  <a:defRPr sz="1200" b="1">
                    <a:solidFill>
                      <a:srgbClr val="FF0000"/>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'81data '!$K$118:$L$189</c:f>
              <c:multiLvlStrCache>
                <c:ptCount val="72"/>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pt idx="63">
                    <c:v>4</c:v>
                  </c:pt>
                  <c:pt idx="64">
                    <c:v>5</c:v>
                  </c:pt>
                  <c:pt idx="65">
                    <c:v>6</c:v>
                  </c:pt>
                  <c:pt idx="66">
                    <c:v>7</c:v>
                  </c:pt>
                  <c:pt idx="67">
                    <c:v>8</c:v>
                  </c:pt>
                  <c:pt idx="68">
                    <c:v>9</c:v>
                  </c:pt>
                  <c:pt idx="69">
                    <c:v>10</c:v>
                  </c:pt>
                  <c:pt idx="70">
                    <c:v>11</c:v>
                  </c:pt>
                  <c:pt idx="71">
                    <c:v>12</c:v>
                  </c:pt>
                </c:lvl>
                <c:lvl>
                  <c:pt idx="0">
                    <c:v>平成26年</c:v>
                  </c:pt>
                  <c:pt idx="12">
                    <c:v>平成27年</c:v>
                  </c:pt>
                  <c:pt idx="24">
                    <c:v>平成28年</c:v>
                  </c:pt>
                  <c:pt idx="36">
                    <c:v>平成29年</c:v>
                  </c:pt>
                  <c:pt idx="48">
                    <c:v>平成30年</c:v>
                  </c:pt>
                  <c:pt idx="60">
                    <c:v>平成31年</c:v>
                  </c:pt>
                  <c:pt idx="64">
                    <c:v>令和元年</c:v>
                  </c:pt>
                </c:lvl>
              </c:multiLvlStrCache>
            </c:multiLvlStrRef>
          </c:cat>
          <c:val>
            <c:numRef>
              <c:f>'81data '!$S$118:$S$189</c:f>
              <c:numCache>
                <c:formatCode>#,##0.00_);[Red]\(#,##0.00\)</c:formatCode>
                <c:ptCount val="72"/>
                <c:pt idx="0">
                  <c:v>1.01</c:v>
                </c:pt>
                <c:pt idx="1">
                  <c:v>1.03</c:v>
                </c:pt>
                <c:pt idx="2">
                  <c:v>1.02</c:v>
                </c:pt>
                <c:pt idx="3">
                  <c:v>1.03</c:v>
                </c:pt>
                <c:pt idx="4">
                  <c:v>1</c:v>
                </c:pt>
                <c:pt idx="5">
                  <c:v>1.01</c:v>
                </c:pt>
                <c:pt idx="6">
                  <c:v>1</c:v>
                </c:pt>
                <c:pt idx="7">
                  <c:v>1.01</c:v>
                </c:pt>
                <c:pt idx="8">
                  <c:v>1.01</c:v>
                </c:pt>
                <c:pt idx="9">
                  <c:v>1.02</c:v>
                </c:pt>
                <c:pt idx="10">
                  <c:v>0.98</c:v>
                </c:pt>
                <c:pt idx="11">
                  <c:v>0.98</c:v>
                </c:pt>
                <c:pt idx="12">
                  <c:v>1.02</c:v>
                </c:pt>
                <c:pt idx="13">
                  <c:v>1.02</c:v>
                </c:pt>
                <c:pt idx="14">
                  <c:v>1.04</c:v>
                </c:pt>
                <c:pt idx="15">
                  <c:v>1.07</c:v>
                </c:pt>
                <c:pt idx="16">
                  <c:v>1.0900000000000001</c:v>
                </c:pt>
                <c:pt idx="17">
                  <c:v>1.1200000000000001</c:v>
                </c:pt>
                <c:pt idx="18">
                  <c:v>1.1399999999999999</c:v>
                </c:pt>
                <c:pt idx="19">
                  <c:v>1.18</c:v>
                </c:pt>
                <c:pt idx="20">
                  <c:v>1.1599999999999999</c:v>
                </c:pt>
                <c:pt idx="21">
                  <c:v>1.1599999999999999</c:v>
                </c:pt>
                <c:pt idx="22">
                  <c:v>1.17</c:v>
                </c:pt>
                <c:pt idx="23">
                  <c:v>1.2</c:v>
                </c:pt>
                <c:pt idx="24">
                  <c:v>1.23</c:v>
                </c:pt>
                <c:pt idx="25" formatCode="0.00">
                  <c:v>1.24</c:v>
                </c:pt>
                <c:pt idx="26" formatCode="0.00">
                  <c:v>1.23</c:v>
                </c:pt>
                <c:pt idx="27" formatCode="0.00">
                  <c:v>1.26</c:v>
                </c:pt>
                <c:pt idx="28" formatCode="0.00">
                  <c:v>1.28</c:v>
                </c:pt>
                <c:pt idx="29" formatCode="0.00">
                  <c:v>1.29</c:v>
                </c:pt>
                <c:pt idx="30" formatCode="0.00">
                  <c:v>1.31</c:v>
                </c:pt>
                <c:pt idx="31" formatCode="0.00">
                  <c:v>1.27</c:v>
                </c:pt>
                <c:pt idx="32" formatCode="0.00">
                  <c:v>1.29</c:v>
                </c:pt>
                <c:pt idx="33">
                  <c:v>1.32</c:v>
                </c:pt>
                <c:pt idx="34">
                  <c:v>1.36</c:v>
                </c:pt>
                <c:pt idx="35">
                  <c:v>1.37</c:v>
                </c:pt>
                <c:pt idx="36">
                  <c:v>1.38</c:v>
                </c:pt>
                <c:pt idx="37">
                  <c:v>1.4</c:v>
                </c:pt>
                <c:pt idx="38">
                  <c:v>1.41</c:v>
                </c:pt>
                <c:pt idx="39">
                  <c:v>1.44</c:v>
                </c:pt>
                <c:pt idx="40">
                  <c:v>1.46</c:v>
                </c:pt>
                <c:pt idx="41">
                  <c:v>1.46</c:v>
                </c:pt>
                <c:pt idx="42">
                  <c:v>1.49</c:v>
                </c:pt>
                <c:pt idx="43">
                  <c:v>1.51</c:v>
                </c:pt>
                <c:pt idx="44">
                  <c:v>1.52</c:v>
                </c:pt>
                <c:pt idx="45">
                  <c:v>1.56</c:v>
                </c:pt>
                <c:pt idx="46">
                  <c:v>1.58</c:v>
                </c:pt>
                <c:pt idx="47">
                  <c:v>1.59</c:v>
                </c:pt>
                <c:pt idx="48">
                  <c:v>1.61</c:v>
                </c:pt>
                <c:pt idx="49">
                  <c:v>1.6</c:v>
                </c:pt>
                <c:pt idx="50">
                  <c:v>1.63</c:v>
                </c:pt>
                <c:pt idx="51">
                  <c:v>1.64</c:v>
                </c:pt>
                <c:pt idx="52">
                  <c:v>1.63</c:v>
                </c:pt>
                <c:pt idx="53">
                  <c:v>1.67</c:v>
                </c:pt>
                <c:pt idx="54">
                  <c:v>1.68</c:v>
                </c:pt>
                <c:pt idx="55">
                  <c:v>1.69</c:v>
                </c:pt>
                <c:pt idx="56">
                  <c:v>1.74</c:v>
                </c:pt>
                <c:pt idx="57">
                  <c:v>1.71</c:v>
                </c:pt>
                <c:pt idx="58">
                  <c:v>1.68</c:v>
                </c:pt>
                <c:pt idx="59">
                  <c:v>1.72</c:v>
                </c:pt>
                <c:pt idx="60">
                  <c:v>1.67</c:v>
                </c:pt>
                <c:pt idx="61">
                  <c:v>1.71</c:v>
                </c:pt>
                <c:pt idx="62">
                  <c:v>1.73</c:v>
                </c:pt>
                <c:pt idx="63">
                  <c:v>1.73</c:v>
                </c:pt>
                <c:pt idx="64" formatCode="0.00_ ">
                  <c:v>1.7</c:v>
                </c:pt>
                <c:pt idx="65" formatCode="0.00_ ">
                  <c:v>1.73</c:v>
                </c:pt>
                <c:pt idx="66" formatCode="0.00_ ">
                  <c:v>1.68</c:v>
                </c:pt>
                <c:pt idx="67" formatCode="0.00_ ">
                  <c:v>1.68</c:v>
                </c:pt>
                <c:pt idx="68" formatCode="0.00_ ">
                  <c:v>1.67</c:v>
                </c:pt>
                <c:pt idx="69" formatCode="0.00_ ">
                  <c:v>1.63</c:v>
                </c:pt>
                <c:pt idx="70" formatCode="0.00_ ">
                  <c:v>1.63</c:v>
                </c:pt>
                <c:pt idx="71" formatCode="0.00_ ">
                  <c:v>1.73</c:v>
                </c:pt>
              </c:numCache>
            </c:numRef>
          </c:val>
          <c:smooth val="0"/>
          <c:extLst>
            <c:ext xmlns:c16="http://schemas.microsoft.com/office/drawing/2014/chart" uri="{C3380CC4-5D6E-409C-BE32-E72D297353CC}">
              <c16:uniqueId val="{00000003-A239-4F24-9608-8D2E328D077D}"/>
            </c:ext>
          </c:extLst>
        </c:ser>
        <c:ser>
          <c:idx val="1"/>
          <c:order val="2"/>
          <c:tx>
            <c:strRef>
              <c:f>'81data '!$O$21</c:f>
              <c:strCache>
                <c:ptCount val="1"/>
                <c:pt idx="0">
                  <c:v>滋賀県</c:v>
                </c:pt>
              </c:strCache>
            </c:strRef>
          </c:tx>
          <c:spPr>
            <a:ln w="12700"/>
          </c:spPr>
          <c:marker>
            <c:symbol val="none"/>
          </c:marker>
          <c:val>
            <c:numRef>
              <c:f>'81data '!$O$118:$O$189</c:f>
              <c:numCache>
                <c:formatCode>#,##0.00_);[Red]\(#,##0.00\)</c:formatCode>
                <c:ptCount val="72"/>
                <c:pt idx="0">
                  <c:v>1.1100000000000001</c:v>
                </c:pt>
                <c:pt idx="1">
                  <c:v>1.1200000000000001</c:v>
                </c:pt>
                <c:pt idx="2">
                  <c:v>1.1200000000000001</c:v>
                </c:pt>
                <c:pt idx="3">
                  <c:v>1.1399999999999999</c:v>
                </c:pt>
                <c:pt idx="4">
                  <c:v>1.1599999999999999</c:v>
                </c:pt>
                <c:pt idx="5">
                  <c:v>1.1499999999999999</c:v>
                </c:pt>
                <c:pt idx="6">
                  <c:v>1.1599999999999999</c:v>
                </c:pt>
                <c:pt idx="7">
                  <c:v>1.1299999999999999</c:v>
                </c:pt>
                <c:pt idx="8">
                  <c:v>1.1200000000000001</c:v>
                </c:pt>
                <c:pt idx="9">
                  <c:v>1.1299999999999999</c:v>
                </c:pt>
                <c:pt idx="10">
                  <c:v>1.1399999999999999</c:v>
                </c:pt>
                <c:pt idx="11">
                  <c:v>1.19</c:v>
                </c:pt>
                <c:pt idx="12">
                  <c:v>1.17</c:v>
                </c:pt>
                <c:pt idx="13">
                  <c:v>1.19</c:v>
                </c:pt>
                <c:pt idx="14">
                  <c:v>1.2</c:v>
                </c:pt>
                <c:pt idx="15">
                  <c:v>1.19</c:v>
                </c:pt>
                <c:pt idx="16">
                  <c:v>1.22</c:v>
                </c:pt>
                <c:pt idx="17">
                  <c:v>1.21</c:v>
                </c:pt>
                <c:pt idx="18">
                  <c:v>1.21</c:v>
                </c:pt>
                <c:pt idx="19">
                  <c:v>1.22</c:v>
                </c:pt>
                <c:pt idx="20">
                  <c:v>1.25</c:v>
                </c:pt>
                <c:pt idx="21">
                  <c:v>1.26</c:v>
                </c:pt>
                <c:pt idx="22">
                  <c:v>1.27</c:v>
                </c:pt>
                <c:pt idx="23">
                  <c:v>1.27</c:v>
                </c:pt>
                <c:pt idx="24">
                  <c:v>1.29</c:v>
                </c:pt>
                <c:pt idx="25" formatCode="0.00">
                  <c:v>1.33</c:v>
                </c:pt>
                <c:pt idx="26" formatCode="0.00">
                  <c:v>1.33</c:v>
                </c:pt>
                <c:pt idx="27" formatCode="0.00">
                  <c:v>1.38</c:v>
                </c:pt>
                <c:pt idx="28" formatCode="0.00">
                  <c:v>1.37</c:v>
                </c:pt>
                <c:pt idx="29" formatCode="0.00">
                  <c:v>1.37</c:v>
                </c:pt>
                <c:pt idx="30" formatCode="0.00">
                  <c:v>1.39</c:v>
                </c:pt>
                <c:pt idx="31" formatCode="0.00">
                  <c:v>1.39</c:v>
                </c:pt>
                <c:pt idx="32" formatCode="0.00">
                  <c:v>1.4</c:v>
                </c:pt>
                <c:pt idx="33">
                  <c:v>1.42</c:v>
                </c:pt>
                <c:pt idx="34">
                  <c:v>1.42</c:v>
                </c:pt>
                <c:pt idx="35">
                  <c:v>1.44</c:v>
                </c:pt>
                <c:pt idx="36">
                  <c:v>1.47</c:v>
                </c:pt>
                <c:pt idx="37">
                  <c:v>1.48</c:v>
                </c:pt>
                <c:pt idx="38">
                  <c:v>1.47</c:v>
                </c:pt>
                <c:pt idx="39">
                  <c:v>1.51</c:v>
                </c:pt>
                <c:pt idx="40">
                  <c:v>1.53</c:v>
                </c:pt>
                <c:pt idx="41">
                  <c:v>1.56</c:v>
                </c:pt>
                <c:pt idx="42">
                  <c:v>1.55</c:v>
                </c:pt>
                <c:pt idx="43">
                  <c:v>1.57</c:v>
                </c:pt>
                <c:pt idx="44">
                  <c:v>1.58</c:v>
                </c:pt>
                <c:pt idx="45">
                  <c:v>1.61</c:v>
                </c:pt>
                <c:pt idx="46">
                  <c:v>1.66</c:v>
                </c:pt>
                <c:pt idx="47">
                  <c:v>1.67</c:v>
                </c:pt>
                <c:pt idx="48">
                  <c:v>1.67</c:v>
                </c:pt>
                <c:pt idx="49">
                  <c:v>1.68</c:v>
                </c:pt>
                <c:pt idx="50">
                  <c:v>1.71</c:v>
                </c:pt>
                <c:pt idx="51">
                  <c:v>1.69</c:v>
                </c:pt>
                <c:pt idx="52">
                  <c:v>1.68</c:v>
                </c:pt>
                <c:pt idx="53">
                  <c:v>1.69</c:v>
                </c:pt>
                <c:pt idx="54">
                  <c:v>1.72</c:v>
                </c:pt>
                <c:pt idx="55">
                  <c:v>1.71</c:v>
                </c:pt>
                <c:pt idx="56">
                  <c:v>1.7</c:v>
                </c:pt>
                <c:pt idx="57">
                  <c:v>1.68</c:v>
                </c:pt>
                <c:pt idx="58">
                  <c:v>1.68</c:v>
                </c:pt>
                <c:pt idx="59">
                  <c:v>1.65</c:v>
                </c:pt>
                <c:pt idx="60">
                  <c:v>1.69</c:v>
                </c:pt>
                <c:pt idx="61">
                  <c:v>1.7</c:v>
                </c:pt>
                <c:pt idx="62">
                  <c:v>1.67</c:v>
                </c:pt>
                <c:pt idx="63">
                  <c:v>1.69</c:v>
                </c:pt>
                <c:pt idx="64" formatCode="0.00_ ">
                  <c:v>1.65</c:v>
                </c:pt>
                <c:pt idx="65" formatCode="0.00_ ">
                  <c:v>1.66</c:v>
                </c:pt>
                <c:pt idx="66" formatCode="0.00_ ">
                  <c:v>1.66</c:v>
                </c:pt>
                <c:pt idx="67" formatCode="0.00_ ">
                  <c:v>1.61</c:v>
                </c:pt>
                <c:pt idx="68" formatCode="0.00_ ">
                  <c:v>1.57</c:v>
                </c:pt>
                <c:pt idx="69" formatCode="0.00_ ">
                  <c:v>1.55</c:v>
                </c:pt>
                <c:pt idx="70" formatCode="0.00_ ">
                  <c:v>1.52</c:v>
                </c:pt>
                <c:pt idx="71" formatCode="0.00_ ">
                  <c:v>1.68</c:v>
                </c:pt>
              </c:numCache>
            </c:numRef>
          </c:val>
          <c:smooth val="0"/>
          <c:extLst>
            <c:ext xmlns:c16="http://schemas.microsoft.com/office/drawing/2014/chart" uri="{C3380CC4-5D6E-409C-BE32-E72D297353CC}">
              <c16:uniqueId val="{00000004-A239-4F24-9608-8D2E328D077D}"/>
            </c:ext>
          </c:extLst>
        </c:ser>
        <c:ser>
          <c:idx val="2"/>
          <c:order val="3"/>
          <c:tx>
            <c:strRef>
              <c:f>'81data '!$P$21</c:f>
              <c:strCache>
                <c:ptCount val="1"/>
                <c:pt idx="0">
                  <c:v>京都府</c:v>
                </c:pt>
              </c:strCache>
            </c:strRef>
          </c:tx>
          <c:spPr>
            <a:ln w="12700"/>
          </c:spPr>
          <c:marker>
            <c:symbol val="none"/>
          </c:marker>
          <c:val>
            <c:numRef>
              <c:f>'81data '!$P$118:$P$189</c:f>
              <c:numCache>
                <c:formatCode>#,##0.00_);[Red]\(#,##0.00\)</c:formatCode>
                <c:ptCount val="72"/>
                <c:pt idx="0">
                  <c:v>0.99</c:v>
                </c:pt>
                <c:pt idx="1">
                  <c:v>1.01</c:v>
                </c:pt>
                <c:pt idx="2">
                  <c:v>1.04</c:v>
                </c:pt>
                <c:pt idx="3">
                  <c:v>1.05</c:v>
                </c:pt>
                <c:pt idx="4">
                  <c:v>1.05</c:v>
                </c:pt>
                <c:pt idx="5">
                  <c:v>1.06</c:v>
                </c:pt>
                <c:pt idx="6">
                  <c:v>1.07</c:v>
                </c:pt>
                <c:pt idx="7">
                  <c:v>1.08</c:v>
                </c:pt>
                <c:pt idx="8">
                  <c:v>1.08</c:v>
                </c:pt>
                <c:pt idx="9">
                  <c:v>1.0900000000000001</c:v>
                </c:pt>
                <c:pt idx="10">
                  <c:v>1.1100000000000001</c:v>
                </c:pt>
                <c:pt idx="11">
                  <c:v>1.1399999999999999</c:v>
                </c:pt>
                <c:pt idx="12">
                  <c:v>1.1299999999999999</c:v>
                </c:pt>
                <c:pt idx="13">
                  <c:v>1.1399999999999999</c:v>
                </c:pt>
                <c:pt idx="14">
                  <c:v>1.1299999999999999</c:v>
                </c:pt>
                <c:pt idx="15">
                  <c:v>1.1299999999999999</c:v>
                </c:pt>
                <c:pt idx="16">
                  <c:v>1.1399999999999999</c:v>
                </c:pt>
                <c:pt idx="17">
                  <c:v>1.1399999999999999</c:v>
                </c:pt>
                <c:pt idx="18">
                  <c:v>1.18</c:v>
                </c:pt>
                <c:pt idx="19">
                  <c:v>1.2</c:v>
                </c:pt>
                <c:pt idx="20">
                  <c:v>1.21</c:v>
                </c:pt>
                <c:pt idx="21">
                  <c:v>1.22</c:v>
                </c:pt>
                <c:pt idx="22">
                  <c:v>1.22</c:v>
                </c:pt>
                <c:pt idx="23">
                  <c:v>1.25</c:v>
                </c:pt>
                <c:pt idx="24">
                  <c:v>1.26</c:v>
                </c:pt>
                <c:pt idx="25" formatCode="0.00">
                  <c:v>1.26</c:v>
                </c:pt>
                <c:pt idx="26" formatCode="0.00">
                  <c:v>1.28</c:v>
                </c:pt>
                <c:pt idx="27" formatCode="0.00">
                  <c:v>1.3</c:v>
                </c:pt>
                <c:pt idx="28" formatCode="0.00">
                  <c:v>1.31</c:v>
                </c:pt>
                <c:pt idx="29" formatCode="0.00">
                  <c:v>1.31</c:v>
                </c:pt>
                <c:pt idx="30" formatCode="0.00">
                  <c:v>1.32</c:v>
                </c:pt>
                <c:pt idx="31" formatCode="0.00">
                  <c:v>1.33</c:v>
                </c:pt>
                <c:pt idx="32" formatCode="0.00">
                  <c:v>1.35</c:v>
                </c:pt>
                <c:pt idx="33">
                  <c:v>1.35</c:v>
                </c:pt>
                <c:pt idx="34">
                  <c:v>1.37</c:v>
                </c:pt>
                <c:pt idx="35">
                  <c:v>1.39</c:v>
                </c:pt>
                <c:pt idx="36">
                  <c:v>1.41</c:v>
                </c:pt>
                <c:pt idx="37">
                  <c:v>1.44</c:v>
                </c:pt>
                <c:pt idx="38">
                  <c:v>1.44</c:v>
                </c:pt>
                <c:pt idx="39">
                  <c:v>1.48</c:v>
                </c:pt>
                <c:pt idx="40">
                  <c:v>1.51</c:v>
                </c:pt>
                <c:pt idx="41">
                  <c:v>1.53</c:v>
                </c:pt>
                <c:pt idx="42">
                  <c:v>1.55</c:v>
                </c:pt>
                <c:pt idx="43">
                  <c:v>1.54</c:v>
                </c:pt>
                <c:pt idx="44">
                  <c:v>1.53</c:v>
                </c:pt>
                <c:pt idx="45">
                  <c:v>1.53</c:v>
                </c:pt>
                <c:pt idx="46">
                  <c:v>1.53</c:v>
                </c:pt>
                <c:pt idx="47">
                  <c:v>1.56</c:v>
                </c:pt>
                <c:pt idx="48">
                  <c:v>1.58</c:v>
                </c:pt>
                <c:pt idx="49">
                  <c:v>1.57</c:v>
                </c:pt>
                <c:pt idx="50">
                  <c:v>1.59</c:v>
                </c:pt>
                <c:pt idx="51">
                  <c:v>1.59</c:v>
                </c:pt>
                <c:pt idx="52">
                  <c:v>1.58</c:v>
                </c:pt>
                <c:pt idx="53">
                  <c:v>1.58</c:v>
                </c:pt>
                <c:pt idx="54">
                  <c:v>1.59</c:v>
                </c:pt>
                <c:pt idx="55">
                  <c:v>1.59</c:v>
                </c:pt>
                <c:pt idx="56">
                  <c:v>1.6</c:v>
                </c:pt>
                <c:pt idx="57">
                  <c:v>1.6</c:v>
                </c:pt>
                <c:pt idx="58">
                  <c:v>1.6</c:v>
                </c:pt>
                <c:pt idx="59">
                  <c:v>1.59</c:v>
                </c:pt>
                <c:pt idx="60">
                  <c:v>1.59</c:v>
                </c:pt>
                <c:pt idx="61">
                  <c:v>1.61</c:v>
                </c:pt>
                <c:pt idx="62">
                  <c:v>1.64</c:v>
                </c:pt>
                <c:pt idx="63">
                  <c:v>1.67</c:v>
                </c:pt>
                <c:pt idx="64" formatCode="0.00_ ">
                  <c:v>1.64</c:v>
                </c:pt>
                <c:pt idx="65" formatCode="0.00_ ">
                  <c:v>1.65</c:v>
                </c:pt>
                <c:pt idx="66" formatCode="0.00_ ">
                  <c:v>1.64</c:v>
                </c:pt>
                <c:pt idx="67" formatCode="0.00_ ">
                  <c:v>1.64</c:v>
                </c:pt>
                <c:pt idx="68" formatCode="0.00_ ">
                  <c:v>1.61</c:v>
                </c:pt>
                <c:pt idx="69" formatCode="0.00_ ">
                  <c:v>1.59</c:v>
                </c:pt>
                <c:pt idx="70" formatCode="0.00_ ">
                  <c:v>1.59</c:v>
                </c:pt>
                <c:pt idx="71" formatCode="0.00_ ">
                  <c:v>1.62</c:v>
                </c:pt>
              </c:numCache>
            </c:numRef>
          </c:val>
          <c:smooth val="0"/>
          <c:extLst>
            <c:ext xmlns:c16="http://schemas.microsoft.com/office/drawing/2014/chart" uri="{C3380CC4-5D6E-409C-BE32-E72D297353CC}">
              <c16:uniqueId val="{00000005-A239-4F24-9608-8D2E328D077D}"/>
            </c:ext>
          </c:extLst>
        </c:ser>
        <c:ser>
          <c:idx val="4"/>
          <c:order val="4"/>
          <c:tx>
            <c:strRef>
              <c:f>'81data '!$Q$21</c:f>
              <c:strCache>
                <c:ptCount val="1"/>
                <c:pt idx="0">
                  <c:v>大阪府</c:v>
                </c:pt>
              </c:strCache>
            </c:strRef>
          </c:tx>
          <c:spPr>
            <a:ln w="12700"/>
          </c:spPr>
          <c:marker>
            <c:symbol val="none"/>
          </c:marker>
          <c:val>
            <c:numRef>
              <c:f>'81data '!$Q$118:$Q$189</c:f>
              <c:numCache>
                <c:formatCode>#,##0.00_);[Red]\(#,##0.00\)</c:formatCode>
                <c:ptCount val="72"/>
                <c:pt idx="0">
                  <c:v>0.94</c:v>
                </c:pt>
                <c:pt idx="1">
                  <c:v>0.95</c:v>
                </c:pt>
                <c:pt idx="2">
                  <c:v>0.96</c:v>
                </c:pt>
                <c:pt idx="3">
                  <c:v>0.96</c:v>
                </c:pt>
                <c:pt idx="4">
                  <c:v>0.96</c:v>
                </c:pt>
                <c:pt idx="5">
                  <c:v>0.96</c:v>
                </c:pt>
                <c:pt idx="6">
                  <c:v>0.98</c:v>
                </c:pt>
                <c:pt idx="7">
                  <c:v>0.99</c:v>
                </c:pt>
                <c:pt idx="8">
                  <c:v>0.99</c:v>
                </c:pt>
                <c:pt idx="9">
                  <c:v>0.99</c:v>
                </c:pt>
                <c:pt idx="10">
                  <c:v>1</c:v>
                </c:pt>
                <c:pt idx="11">
                  <c:v>1.01</c:v>
                </c:pt>
                <c:pt idx="12">
                  <c:v>1.02</c:v>
                </c:pt>
                <c:pt idx="13">
                  <c:v>1.03</c:v>
                </c:pt>
                <c:pt idx="14">
                  <c:v>1.03</c:v>
                </c:pt>
                <c:pt idx="15">
                  <c:v>1.04</c:v>
                </c:pt>
                <c:pt idx="16">
                  <c:v>1.05</c:v>
                </c:pt>
                <c:pt idx="17">
                  <c:v>1.06</c:v>
                </c:pt>
                <c:pt idx="18">
                  <c:v>1.06</c:v>
                </c:pt>
                <c:pt idx="19">
                  <c:v>1.08</c:v>
                </c:pt>
                <c:pt idx="20">
                  <c:v>1.0900000000000001</c:v>
                </c:pt>
                <c:pt idx="21">
                  <c:v>1.1000000000000001</c:v>
                </c:pt>
                <c:pt idx="22">
                  <c:v>1.1200000000000001</c:v>
                </c:pt>
                <c:pt idx="23">
                  <c:v>1.1299999999999999</c:v>
                </c:pt>
                <c:pt idx="24">
                  <c:v>1.1499999999999999</c:v>
                </c:pt>
                <c:pt idx="25" formatCode="0.00">
                  <c:v>1.18</c:v>
                </c:pt>
                <c:pt idx="26" formatCode="0.00">
                  <c:v>1.19</c:v>
                </c:pt>
                <c:pt idx="27" formatCode="0.00">
                  <c:v>1.21</c:v>
                </c:pt>
                <c:pt idx="28" formatCode="0.00">
                  <c:v>1.22</c:v>
                </c:pt>
                <c:pt idx="29" formatCode="0.00">
                  <c:v>1.23</c:v>
                </c:pt>
                <c:pt idx="30" formatCode="0.00">
                  <c:v>1.24</c:v>
                </c:pt>
                <c:pt idx="31" formatCode="0.00">
                  <c:v>1.23</c:v>
                </c:pt>
                <c:pt idx="32" formatCode="0.00">
                  <c:v>1.25</c:v>
                </c:pt>
                <c:pt idx="33">
                  <c:v>1.26</c:v>
                </c:pt>
                <c:pt idx="34">
                  <c:v>1.27</c:v>
                </c:pt>
                <c:pt idx="35">
                  <c:v>1.29</c:v>
                </c:pt>
                <c:pt idx="36">
                  <c:v>1.29</c:v>
                </c:pt>
                <c:pt idx="37">
                  <c:v>1.31</c:v>
                </c:pt>
                <c:pt idx="38">
                  <c:v>1.31</c:v>
                </c:pt>
                <c:pt idx="39">
                  <c:v>1.34</c:v>
                </c:pt>
                <c:pt idx="40">
                  <c:v>1.36</c:v>
                </c:pt>
                <c:pt idx="41">
                  <c:v>1.37</c:v>
                </c:pt>
                <c:pt idx="42">
                  <c:v>1.38</c:v>
                </c:pt>
                <c:pt idx="43">
                  <c:v>1.38</c:v>
                </c:pt>
                <c:pt idx="44">
                  <c:v>1.39</c:v>
                </c:pt>
                <c:pt idx="45">
                  <c:v>1.41</c:v>
                </c:pt>
                <c:pt idx="46">
                  <c:v>1.44</c:v>
                </c:pt>
                <c:pt idx="47">
                  <c:v>1.45</c:v>
                </c:pt>
                <c:pt idx="48">
                  <c:v>1.46</c:v>
                </c:pt>
                <c:pt idx="49">
                  <c:v>1.47</c:v>
                </c:pt>
                <c:pt idx="50">
                  <c:v>1.47</c:v>
                </c:pt>
                <c:pt idx="51">
                  <c:v>1.49</c:v>
                </c:pt>
                <c:pt idx="52">
                  <c:v>1.51</c:v>
                </c:pt>
                <c:pt idx="53">
                  <c:v>1.51</c:v>
                </c:pt>
                <c:pt idx="54">
                  <c:v>1.52</c:v>
                </c:pt>
                <c:pt idx="55">
                  <c:v>1.54</c:v>
                </c:pt>
                <c:pt idx="56">
                  <c:v>1.54</c:v>
                </c:pt>
                <c:pt idx="57">
                  <c:v>1.55</c:v>
                </c:pt>
                <c:pt idx="58">
                  <c:v>1.54</c:v>
                </c:pt>
                <c:pt idx="59">
                  <c:v>1.54</c:v>
                </c:pt>
                <c:pt idx="60">
                  <c:v>1.53</c:v>
                </c:pt>
                <c:pt idx="61">
                  <c:v>1.54</c:v>
                </c:pt>
                <c:pt idx="62">
                  <c:v>1.54</c:v>
                </c:pt>
                <c:pt idx="63">
                  <c:v>1.56</c:v>
                </c:pt>
                <c:pt idx="64" formatCode="0.00_ ">
                  <c:v>1.55</c:v>
                </c:pt>
                <c:pt idx="65" formatCode="0.00_ ">
                  <c:v>1.55</c:v>
                </c:pt>
                <c:pt idx="66" formatCode="0.00_ ">
                  <c:v>1.53</c:v>
                </c:pt>
                <c:pt idx="67" formatCode="0.00_ ">
                  <c:v>1.52</c:v>
                </c:pt>
                <c:pt idx="68" formatCode="0.00_ ">
                  <c:v>1.52</c:v>
                </c:pt>
                <c:pt idx="69" formatCode="0.00_ ">
                  <c:v>1.51</c:v>
                </c:pt>
                <c:pt idx="70" formatCode="0.00_ ">
                  <c:v>1.49</c:v>
                </c:pt>
                <c:pt idx="71" formatCode="0.00_ ">
                  <c:v>1.5</c:v>
                </c:pt>
              </c:numCache>
            </c:numRef>
          </c:val>
          <c:smooth val="0"/>
          <c:extLst>
            <c:ext xmlns:c16="http://schemas.microsoft.com/office/drawing/2014/chart" uri="{C3380CC4-5D6E-409C-BE32-E72D297353CC}">
              <c16:uniqueId val="{00000006-A239-4F24-9608-8D2E328D077D}"/>
            </c:ext>
          </c:extLst>
        </c:ser>
        <c:ser>
          <c:idx val="5"/>
          <c:order val="5"/>
          <c:tx>
            <c:strRef>
              <c:f>'81data '!$R$21</c:f>
              <c:strCache>
                <c:ptCount val="1"/>
                <c:pt idx="0">
                  <c:v>兵庫県</c:v>
                </c:pt>
              </c:strCache>
            </c:strRef>
          </c:tx>
          <c:spPr>
            <a:ln w="12700"/>
          </c:spPr>
          <c:marker>
            <c:symbol val="none"/>
          </c:marker>
          <c:val>
            <c:numRef>
              <c:f>'81data '!$R$118:$R$189</c:f>
              <c:numCache>
                <c:formatCode>#,##0.00_);[Red]\(#,##0.00\)</c:formatCode>
                <c:ptCount val="72"/>
                <c:pt idx="0">
                  <c:v>0.92</c:v>
                </c:pt>
                <c:pt idx="1">
                  <c:v>0.94</c:v>
                </c:pt>
                <c:pt idx="2">
                  <c:v>0.95</c:v>
                </c:pt>
                <c:pt idx="3">
                  <c:v>0.95</c:v>
                </c:pt>
                <c:pt idx="4">
                  <c:v>0.97</c:v>
                </c:pt>
                <c:pt idx="5">
                  <c:v>0.97</c:v>
                </c:pt>
                <c:pt idx="6">
                  <c:v>0.98</c:v>
                </c:pt>
                <c:pt idx="7">
                  <c:v>0.97</c:v>
                </c:pt>
                <c:pt idx="8">
                  <c:v>0.98</c:v>
                </c:pt>
                <c:pt idx="9">
                  <c:v>0.99</c:v>
                </c:pt>
                <c:pt idx="10">
                  <c:v>1</c:v>
                </c:pt>
                <c:pt idx="11">
                  <c:v>1.03</c:v>
                </c:pt>
                <c:pt idx="12">
                  <c:v>1.04</c:v>
                </c:pt>
                <c:pt idx="13">
                  <c:v>1.04</c:v>
                </c:pt>
                <c:pt idx="14">
                  <c:v>1.05</c:v>
                </c:pt>
                <c:pt idx="15">
                  <c:v>1.04</c:v>
                </c:pt>
                <c:pt idx="16">
                  <c:v>1.05</c:v>
                </c:pt>
                <c:pt idx="17">
                  <c:v>1.06</c:v>
                </c:pt>
                <c:pt idx="18">
                  <c:v>1.07</c:v>
                </c:pt>
                <c:pt idx="19">
                  <c:v>1.0900000000000001</c:v>
                </c:pt>
                <c:pt idx="20">
                  <c:v>1.1000000000000001</c:v>
                </c:pt>
                <c:pt idx="21">
                  <c:v>1.1100000000000001</c:v>
                </c:pt>
                <c:pt idx="22">
                  <c:v>1.1299999999999999</c:v>
                </c:pt>
                <c:pt idx="23">
                  <c:v>1.1499999999999999</c:v>
                </c:pt>
                <c:pt idx="24">
                  <c:v>1.17</c:v>
                </c:pt>
                <c:pt idx="25" formatCode="0.00">
                  <c:v>1.18</c:v>
                </c:pt>
                <c:pt idx="26" formatCode="0.00">
                  <c:v>1.19</c:v>
                </c:pt>
                <c:pt idx="27" formatCode="0.00">
                  <c:v>1.21</c:v>
                </c:pt>
                <c:pt idx="28" formatCode="0.00">
                  <c:v>1.22</c:v>
                </c:pt>
                <c:pt idx="29" formatCode="0.00">
                  <c:v>1.24</c:v>
                </c:pt>
                <c:pt idx="30" formatCode="0.00">
                  <c:v>1.25</c:v>
                </c:pt>
                <c:pt idx="31" formatCode="0.00">
                  <c:v>1.24</c:v>
                </c:pt>
                <c:pt idx="32" formatCode="0.00">
                  <c:v>1.26</c:v>
                </c:pt>
                <c:pt idx="33">
                  <c:v>1.28</c:v>
                </c:pt>
                <c:pt idx="34">
                  <c:v>1.29</c:v>
                </c:pt>
                <c:pt idx="35">
                  <c:v>1.3</c:v>
                </c:pt>
                <c:pt idx="36">
                  <c:v>1.31</c:v>
                </c:pt>
                <c:pt idx="37">
                  <c:v>1.33</c:v>
                </c:pt>
                <c:pt idx="38">
                  <c:v>1.34</c:v>
                </c:pt>
                <c:pt idx="39">
                  <c:v>1.37</c:v>
                </c:pt>
                <c:pt idx="40">
                  <c:v>1.39</c:v>
                </c:pt>
                <c:pt idx="41">
                  <c:v>1.4</c:v>
                </c:pt>
                <c:pt idx="42">
                  <c:v>1.41</c:v>
                </c:pt>
                <c:pt idx="43">
                  <c:v>1.41</c:v>
                </c:pt>
                <c:pt idx="44">
                  <c:v>1.43</c:v>
                </c:pt>
                <c:pt idx="45">
                  <c:v>1.44</c:v>
                </c:pt>
                <c:pt idx="46">
                  <c:v>1.46</c:v>
                </c:pt>
                <c:pt idx="47">
                  <c:v>1.49</c:v>
                </c:pt>
                <c:pt idx="48">
                  <c:v>1.49</c:v>
                </c:pt>
                <c:pt idx="49">
                  <c:v>1.5</c:v>
                </c:pt>
                <c:pt idx="50">
                  <c:v>1.5</c:v>
                </c:pt>
                <c:pt idx="51">
                  <c:v>1.51</c:v>
                </c:pt>
                <c:pt idx="52">
                  <c:v>1.52</c:v>
                </c:pt>
                <c:pt idx="53">
                  <c:v>1.54</c:v>
                </c:pt>
                <c:pt idx="54">
                  <c:v>1.55</c:v>
                </c:pt>
                <c:pt idx="55">
                  <c:v>1.56</c:v>
                </c:pt>
                <c:pt idx="56">
                  <c:v>1.58</c:v>
                </c:pt>
                <c:pt idx="57">
                  <c:v>1.57</c:v>
                </c:pt>
                <c:pt idx="58">
                  <c:v>1.57</c:v>
                </c:pt>
                <c:pt idx="59">
                  <c:v>1.57</c:v>
                </c:pt>
                <c:pt idx="60">
                  <c:v>1.56</c:v>
                </c:pt>
                <c:pt idx="61">
                  <c:v>1.57</c:v>
                </c:pt>
                <c:pt idx="62">
                  <c:v>1.57</c:v>
                </c:pt>
                <c:pt idx="63">
                  <c:v>1.56</c:v>
                </c:pt>
                <c:pt idx="64" formatCode="0.00_ ">
                  <c:v>1.56</c:v>
                </c:pt>
                <c:pt idx="65" formatCode="0.00_ ">
                  <c:v>1.54</c:v>
                </c:pt>
                <c:pt idx="66" formatCode="0.00_ ">
                  <c:v>1.52</c:v>
                </c:pt>
                <c:pt idx="67" formatCode="0.00_ ">
                  <c:v>1.52</c:v>
                </c:pt>
                <c:pt idx="68" formatCode="0.00_ ">
                  <c:v>1.51</c:v>
                </c:pt>
                <c:pt idx="69" formatCode="0.00_ ">
                  <c:v>1.52</c:v>
                </c:pt>
                <c:pt idx="70" formatCode="0.00_ ">
                  <c:v>1.51</c:v>
                </c:pt>
                <c:pt idx="71" formatCode="0.00_ ">
                  <c:v>1.52</c:v>
                </c:pt>
              </c:numCache>
            </c:numRef>
          </c:val>
          <c:smooth val="0"/>
          <c:extLst>
            <c:ext xmlns:c16="http://schemas.microsoft.com/office/drawing/2014/chart" uri="{C3380CC4-5D6E-409C-BE32-E72D297353CC}">
              <c16:uniqueId val="{00000007-A239-4F24-9608-8D2E328D077D}"/>
            </c:ext>
          </c:extLst>
        </c:ser>
        <c:ser>
          <c:idx val="6"/>
          <c:order val="6"/>
          <c:tx>
            <c:strRef>
              <c:f>'81data '!$T$21</c:f>
              <c:strCache>
                <c:ptCount val="1"/>
                <c:pt idx="0">
                  <c:v>和歌山県</c:v>
                </c:pt>
              </c:strCache>
            </c:strRef>
          </c:tx>
          <c:spPr>
            <a:ln w="12700"/>
          </c:spPr>
          <c:marker>
            <c:symbol val="none"/>
          </c:marker>
          <c:val>
            <c:numRef>
              <c:f>'81data '!$T$118:$T$189</c:f>
              <c:numCache>
                <c:formatCode>#,##0.00_);[Red]\(#,##0.00\)</c:formatCode>
                <c:ptCount val="72"/>
                <c:pt idx="0">
                  <c:v>1.02</c:v>
                </c:pt>
                <c:pt idx="1">
                  <c:v>1.05</c:v>
                </c:pt>
                <c:pt idx="2">
                  <c:v>1.0900000000000001</c:v>
                </c:pt>
                <c:pt idx="3">
                  <c:v>1.1000000000000001</c:v>
                </c:pt>
                <c:pt idx="4">
                  <c:v>1.1000000000000001</c:v>
                </c:pt>
                <c:pt idx="5">
                  <c:v>1.0900000000000001</c:v>
                </c:pt>
                <c:pt idx="6">
                  <c:v>1.0900000000000001</c:v>
                </c:pt>
                <c:pt idx="7">
                  <c:v>1.0900000000000001</c:v>
                </c:pt>
                <c:pt idx="8">
                  <c:v>1.07</c:v>
                </c:pt>
                <c:pt idx="9">
                  <c:v>1.07</c:v>
                </c:pt>
                <c:pt idx="10">
                  <c:v>1.07</c:v>
                </c:pt>
                <c:pt idx="11">
                  <c:v>1.08</c:v>
                </c:pt>
                <c:pt idx="12">
                  <c:v>1.0900000000000001</c:v>
                </c:pt>
                <c:pt idx="13">
                  <c:v>1.08</c:v>
                </c:pt>
                <c:pt idx="14">
                  <c:v>1.0900000000000001</c:v>
                </c:pt>
                <c:pt idx="15">
                  <c:v>1.0900000000000001</c:v>
                </c:pt>
                <c:pt idx="16">
                  <c:v>1.1100000000000001</c:v>
                </c:pt>
                <c:pt idx="17">
                  <c:v>1.1100000000000001</c:v>
                </c:pt>
                <c:pt idx="18">
                  <c:v>1.1100000000000001</c:v>
                </c:pt>
                <c:pt idx="19">
                  <c:v>1.1399999999999999</c:v>
                </c:pt>
                <c:pt idx="20">
                  <c:v>1.19</c:v>
                </c:pt>
                <c:pt idx="21">
                  <c:v>1.1599999999999999</c:v>
                </c:pt>
                <c:pt idx="22">
                  <c:v>1.1599999999999999</c:v>
                </c:pt>
                <c:pt idx="23">
                  <c:v>1.1399999999999999</c:v>
                </c:pt>
                <c:pt idx="24">
                  <c:v>1.1299999999999999</c:v>
                </c:pt>
                <c:pt idx="25" formatCode="0.00">
                  <c:v>1.1599999999999999</c:v>
                </c:pt>
                <c:pt idx="26" formatCode="0.00">
                  <c:v>1.17</c:v>
                </c:pt>
                <c:pt idx="27" formatCode="0.00">
                  <c:v>1.22</c:v>
                </c:pt>
                <c:pt idx="28" formatCode="0.00">
                  <c:v>1.22</c:v>
                </c:pt>
                <c:pt idx="29" formatCode="0.00">
                  <c:v>1.23</c:v>
                </c:pt>
                <c:pt idx="30" formatCode="0.00">
                  <c:v>1.21</c:v>
                </c:pt>
                <c:pt idx="31" formatCode="0.00">
                  <c:v>1.21</c:v>
                </c:pt>
                <c:pt idx="32" formatCode="0.00">
                  <c:v>1.25</c:v>
                </c:pt>
                <c:pt idx="33">
                  <c:v>1.23</c:v>
                </c:pt>
                <c:pt idx="34">
                  <c:v>1.22</c:v>
                </c:pt>
                <c:pt idx="35">
                  <c:v>1.24</c:v>
                </c:pt>
                <c:pt idx="36">
                  <c:v>1.25</c:v>
                </c:pt>
                <c:pt idx="37">
                  <c:v>1.3</c:v>
                </c:pt>
                <c:pt idx="38">
                  <c:v>1.31</c:v>
                </c:pt>
                <c:pt idx="39">
                  <c:v>1.34</c:v>
                </c:pt>
                <c:pt idx="40">
                  <c:v>1.37</c:v>
                </c:pt>
                <c:pt idx="41">
                  <c:v>1.4</c:v>
                </c:pt>
                <c:pt idx="42">
                  <c:v>1.39</c:v>
                </c:pt>
                <c:pt idx="43">
                  <c:v>1.37</c:v>
                </c:pt>
                <c:pt idx="44">
                  <c:v>1.37</c:v>
                </c:pt>
                <c:pt idx="45">
                  <c:v>1.36</c:v>
                </c:pt>
                <c:pt idx="46">
                  <c:v>1.36</c:v>
                </c:pt>
                <c:pt idx="47">
                  <c:v>1.4</c:v>
                </c:pt>
                <c:pt idx="48">
                  <c:v>1.41</c:v>
                </c:pt>
                <c:pt idx="49">
                  <c:v>1.4</c:v>
                </c:pt>
                <c:pt idx="50">
                  <c:v>1.4</c:v>
                </c:pt>
                <c:pt idx="51">
                  <c:v>1.4</c:v>
                </c:pt>
                <c:pt idx="52">
                  <c:v>1.39</c:v>
                </c:pt>
                <c:pt idx="53">
                  <c:v>1.41</c:v>
                </c:pt>
                <c:pt idx="54">
                  <c:v>1.43</c:v>
                </c:pt>
                <c:pt idx="55">
                  <c:v>1.46</c:v>
                </c:pt>
                <c:pt idx="56">
                  <c:v>1.47</c:v>
                </c:pt>
                <c:pt idx="57">
                  <c:v>1.48</c:v>
                </c:pt>
                <c:pt idx="58">
                  <c:v>1.5</c:v>
                </c:pt>
                <c:pt idx="59">
                  <c:v>1.5</c:v>
                </c:pt>
                <c:pt idx="60">
                  <c:v>1.45</c:v>
                </c:pt>
                <c:pt idx="61">
                  <c:v>1.48</c:v>
                </c:pt>
                <c:pt idx="62">
                  <c:v>1.51</c:v>
                </c:pt>
                <c:pt idx="63">
                  <c:v>1.58</c:v>
                </c:pt>
                <c:pt idx="64" formatCode="0.00_ ">
                  <c:v>1.59</c:v>
                </c:pt>
                <c:pt idx="65" formatCode="0.00_ ">
                  <c:v>1.57</c:v>
                </c:pt>
                <c:pt idx="66" formatCode="0.00_ ">
                  <c:v>1.55</c:v>
                </c:pt>
                <c:pt idx="67" formatCode="0.00_ ">
                  <c:v>1.54</c:v>
                </c:pt>
                <c:pt idx="68" formatCode="0.00_ ">
                  <c:v>1.54</c:v>
                </c:pt>
                <c:pt idx="69" formatCode="0.00_ ">
                  <c:v>1.51</c:v>
                </c:pt>
                <c:pt idx="70" formatCode="0.00_ ">
                  <c:v>1.5</c:v>
                </c:pt>
                <c:pt idx="71" formatCode="0.00_ ">
                  <c:v>1.53</c:v>
                </c:pt>
              </c:numCache>
            </c:numRef>
          </c:val>
          <c:smooth val="0"/>
          <c:extLst>
            <c:ext xmlns:c16="http://schemas.microsoft.com/office/drawing/2014/chart" uri="{C3380CC4-5D6E-409C-BE32-E72D297353CC}">
              <c16:uniqueId val="{00000008-A239-4F24-9608-8D2E328D077D}"/>
            </c:ext>
          </c:extLst>
        </c:ser>
        <c:dLbls>
          <c:showLegendKey val="0"/>
          <c:showVal val="0"/>
          <c:showCatName val="0"/>
          <c:showSerName val="0"/>
          <c:showPercent val="0"/>
          <c:showBubbleSize val="0"/>
        </c:dLbls>
        <c:smooth val="0"/>
        <c:axId val="454430712"/>
        <c:axId val="335767088"/>
      </c:lineChart>
      <c:catAx>
        <c:axId val="454430712"/>
        <c:scaling>
          <c:orientation val="minMax"/>
        </c:scaling>
        <c:delete val="0"/>
        <c:axPos val="b"/>
        <c:title>
          <c:tx>
            <c:rich>
              <a:bodyPr/>
              <a:lstStyle/>
              <a:p>
                <a:pPr>
                  <a:defRPr b="0"/>
                </a:pPr>
                <a:r>
                  <a:rPr lang="ja-JP" b="0"/>
                  <a:t>（月）</a:t>
                </a:r>
              </a:p>
            </c:rich>
          </c:tx>
          <c:layout>
            <c:manualLayout>
              <c:xMode val="edge"/>
              <c:yMode val="edge"/>
              <c:x val="0.96455351437090919"/>
              <c:y val="0.81768732771613228"/>
            </c:manualLayout>
          </c:layout>
          <c:overlay val="0"/>
        </c:title>
        <c:numFmt formatCode="General" sourceLinked="1"/>
        <c:majorTickMark val="none"/>
        <c:minorTickMark val="none"/>
        <c:tickLblPos val="nextTo"/>
        <c:spPr>
          <a:ln w="3175">
            <a:solidFill>
              <a:sysClr val="windowText" lastClr="000000"/>
            </a:solidFill>
          </a:ln>
        </c:spPr>
        <c:txPr>
          <a:bodyPr/>
          <a:lstStyle/>
          <a:p>
            <a:pPr>
              <a:defRPr sz="900"/>
            </a:pPr>
            <a:endParaRPr lang="ja-JP"/>
          </a:p>
        </c:txPr>
        <c:crossAx val="335767088"/>
        <c:crosses val="autoZero"/>
        <c:auto val="1"/>
        <c:lblAlgn val="ctr"/>
        <c:lblOffset val="100"/>
        <c:tickLblSkip val="2"/>
        <c:tickMarkSkip val="1"/>
        <c:noMultiLvlLbl val="0"/>
      </c:catAx>
      <c:valAx>
        <c:axId val="335767088"/>
        <c:scaling>
          <c:orientation val="minMax"/>
          <c:max val="1.8"/>
          <c:min val="0.60000000000000009"/>
        </c:scaling>
        <c:delete val="0"/>
        <c:axPos val="l"/>
        <c:majorGridlines>
          <c:spPr>
            <a:ln w="3175">
              <a:solidFill>
                <a:schemeClr val="bg1">
                  <a:lumMod val="50000"/>
                </a:schemeClr>
              </a:solidFill>
              <a:prstDash val="dash"/>
            </a:ln>
          </c:spPr>
        </c:majorGridlines>
        <c:title>
          <c:tx>
            <c:rich>
              <a:bodyPr rot="0" vert="horz"/>
              <a:lstStyle/>
              <a:p>
                <a:pPr>
                  <a:defRPr sz="1200" b="0"/>
                </a:pPr>
                <a:r>
                  <a:rPr lang="ja-JP" sz="1200" b="0"/>
                  <a:t>（倍）</a:t>
                </a:r>
              </a:p>
            </c:rich>
          </c:tx>
          <c:layout>
            <c:manualLayout>
              <c:xMode val="edge"/>
              <c:yMode val="edge"/>
              <c:x val="0"/>
              <c:y val="4.6122217754011804E-2"/>
            </c:manualLayout>
          </c:layout>
          <c:overlay val="0"/>
        </c:title>
        <c:numFmt formatCode="0.00_ " sourceLinked="0"/>
        <c:majorTickMark val="in"/>
        <c:minorTickMark val="none"/>
        <c:tickLblPos val="nextTo"/>
        <c:spPr>
          <a:ln w="3175">
            <a:solidFill>
              <a:schemeClr val="tx1"/>
            </a:solidFill>
          </a:ln>
        </c:spPr>
        <c:txPr>
          <a:bodyPr/>
          <a:lstStyle/>
          <a:p>
            <a:pPr>
              <a:defRPr sz="1200"/>
            </a:pPr>
            <a:endParaRPr lang="ja-JP"/>
          </a:p>
        </c:txPr>
        <c:crossAx val="454430712"/>
        <c:crosses val="autoZero"/>
        <c:crossBetween val="between"/>
        <c:majorUnit val="0.2"/>
      </c:valAx>
      <c:spPr>
        <a:ln w="3175">
          <a:solidFill>
            <a:schemeClr val="tx1"/>
          </a:solidFill>
        </a:ln>
      </c:spPr>
    </c:plotArea>
    <c:legend>
      <c:legendPos val="r"/>
      <c:layout>
        <c:manualLayout>
          <c:xMode val="edge"/>
          <c:yMode val="edge"/>
          <c:x val="0.52407126932164161"/>
          <c:y val="0.39013307039573836"/>
          <c:w val="8.4331244123264287E-2"/>
          <c:h val="0.4587260216343248"/>
        </c:manualLayout>
      </c:layout>
      <c:overlay val="0"/>
      <c:spPr>
        <a:solidFill>
          <a:srgbClr val="353535">
            <a:lumMod val="20000"/>
            <a:lumOff val="80000"/>
            <a:alpha val="75000"/>
          </a:srgbClr>
        </a:solidFill>
      </c:spPr>
      <c:txPr>
        <a:bodyPr/>
        <a:lstStyle/>
        <a:p>
          <a:pPr>
            <a:defRPr sz="800"/>
          </a:pPr>
          <a:endParaRPr lang="ja-JP"/>
        </a:p>
      </c:txPr>
    </c:legend>
    <c:plotVisOnly val="1"/>
    <c:dispBlanksAs val="gap"/>
    <c:showDLblsOverMax val="0"/>
  </c:chart>
  <c:spPr>
    <a:ln w="3175">
      <a:noFill/>
    </a:ln>
  </c:spPr>
  <c:txPr>
    <a:bodyPr/>
    <a:lstStyle/>
    <a:p>
      <a:pPr>
        <a:defRPr>
          <a:solidFill>
            <a:schemeClr val="tx1"/>
          </a:solidFill>
          <a:latin typeface="ＭＳ Ｐゴシック" panose="020B0600070205080204" pitchFamily="50" charset="-128"/>
          <a:ea typeface="ＭＳ Ｐゴシック" panose="020B0600070205080204" pitchFamily="50" charset="-128"/>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ＭＳ Ｐゴシック" panose="020B0600070205080204" pitchFamily="50" charset="-128"/>
                <a:ea typeface="ＭＳ Ｐゴシック" panose="020B0600070205080204" pitchFamily="50" charset="-128"/>
                <a:cs typeface="+mn-cs"/>
              </a:defRPr>
            </a:pPr>
            <a:r>
              <a:rPr lang="ja-JP" altLang="en-US" sz="1800" b="1" dirty="0" smtClean="0"/>
              <a:t>令和元年１２月の就業地別有効求人倍率（季節調整値）</a:t>
            </a:r>
            <a:endParaRPr lang="ja-JP" altLang="en-US" sz="1800" b="1" dirty="0"/>
          </a:p>
        </c:rich>
      </c:tx>
      <c:layout>
        <c:manualLayout>
          <c:xMode val="edge"/>
          <c:yMode val="edge"/>
          <c:x val="0.23527103858689152"/>
          <c:y val="1.7501773432652454E-2"/>
        </c:manualLayout>
      </c:layout>
      <c:overlay val="0"/>
      <c:spPr>
        <a:solidFill>
          <a:srgbClr val="00B0F0"/>
        </a:solidFill>
        <a:ln>
          <a:noFill/>
        </a:ln>
        <a:effectLst/>
      </c:spPr>
      <c:txPr>
        <a:bodyPr rot="0" spcFirstLastPara="1" vertOverflow="ellipsis" vert="horz" wrap="square" anchor="ctr" anchorCtr="1"/>
        <a:lstStyle/>
        <a:p>
          <a:pPr>
            <a:defRPr sz="1800" b="1" i="0" u="none" strike="noStrike" kern="1200" spc="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manualLayout>
          <c:layoutTarget val="inner"/>
          <c:xMode val="edge"/>
          <c:yMode val="edge"/>
          <c:x val="4.5823576854480123E-2"/>
          <c:y val="0.11814799540957423"/>
          <c:w val="0.91570317462605932"/>
          <c:h val="0.67333284411053262"/>
        </c:manualLayout>
      </c:layout>
      <c:barChart>
        <c:barDir val="col"/>
        <c:grouping val="clustered"/>
        <c:varyColors val="0"/>
        <c:ser>
          <c:idx val="0"/>
          <c:order val="0"/>
          <c:spPr>
            <a:solidFill>
              <a:srgbClr val="00B0F0"/>
            </a:solidFill>
            <a:ln>
              <a:noFill/>
            </a:ln>
            <a:effectLst/>
          </c:spPr>
          <c:invertIfNegative val="0"/>
          <c:dPt>
            <c:idx val="15"/>
            <c:invertIfNegative val="0"/>
            <c:bubble3D val="0"/>
            <c:spPr>
              <a:solidFill>
                <a:srgbClr val="FF0000"/>
              </a:solidFill>
              <a:ln>
                <a:noFill/>
              </a:ln>
              <a:effectLst/>
            </c:spPr>
            <c:extLst>
              <c:ext xmlns:c16="http://schemas.microsoft.com/office/drawing/2014/chart" uri="{C3380CC4-5D6E-409C-BE32-E72D297353CC}">
                <c16:uniqueId val="{00000001-0ABD-496A-8196-21804F23D9C1}"/>
              </c:ext>
            </c:extLst>
          </c:dPt>
          <c:dPt>
            <c:idx val="17"/>
            <c:invertIfNegative val="0"/>
            <c:bubble3D val="0"/>
            <c:spPr>
              <a:solidFill>
                <a:srgbClr val="00B050"/>
              </a:solidFill>
              <a:ln>
                <a:noFill/>
              </a:ln>
              <a:effectLst/>
            </c:spPr>
            <c:extLst>
              <c:ext xmlns:c16="http://schemas.microsoft.com/office/drawing/2014/chart" uri="{C3380CC4-5D6E-409C-BE32-E72D297353CC}">
                <c16:uniqueId val="{00000003-0ABD-496A-8196-21804F23D9C1}"/>
              </c:ext>
            </c:extLst>
          </c:dPt>
          <c:dPt>
            <c:idx val="22"/>
            <c:invertIfNegative val="0"/>
            <c:bubble3D val="0"/>
            <c:spPr>
              <a:solidFill>
                <a:srgbClr val="00B050"/>
              </a:solidFill>
              <a:ln>
                <a:noFill/>
              </a:ln>
              <a:effectLst/>
            </c:spPr>
            <c:extLst>
              <c:ext xmlns:c16="http://schemas.microsoft.com/office/drawing/2014/chart" uri="{C3380CC4-5D6E-409C-BE32-E72D297353CC}">
                <c16:uniqueId val="{00000005-0ABD-496A-8196-21804F23D9C1}"/>
              </c:ext>
            </c:extLst>
          </c:dPt>
          <c:dPt>
            <c:idx val="26"/>
            <c:invertIfNegative val="0"/>
            <c:bubble3D val="0"/>
            <c:spPr>
              <a:solidFill>
                <a:srgbClr val="FF9900"/>
              </a:solidFill>
              <a:ln>
                <a:noFill/>
              </a:ln>
              <a:effectLst/>
            </c:spPr>
            <c:extLst>
              <c:ext xmlns:c16="http://schemas.microsoft.com/office/drawing/2014/chart" uri="{C3380CC4-5D6E-409C-BE32-E72D297353CC}">
                <c16:uniqueId val="{00000007-0ABD-496A-8196-21804F23D9C1}"/>
              </c:ext>
            </c:extLst>
          </c:dPt>
          <c:dPt>
            <c:idx val="30"/>
            <c:invertIfNegative val="0"/>
            <c:bubble3D val="0"/>
            <c:spPr>
              <a:solidFill>
                <a:srgbClr val="00B050"/>
              </a:solidFill>
              <a:ln>
                <a:noFill/>
              </a:ln>
              <a:effectLst/>
            </c:spPr>
            <c:extLst>
              <c:ext xmlns:c16="http://schemas.microsoft.com/office/drawing/2014/chart" uri="{C3380CC4-5D6E-409C-BE32-E72D297353CC}">
                <c16:uniqueId val="{00000009-0ABD-496A-8196-21804F23D9C1}"/>
              </c:ext>
            </c:extLst>
          </c:dPt>
          <c:dPt>
            <c:idx val="31"/>
            <c:invertIfNegative val="0"/>
            <c:bubble3D val="0"/>
            <c:spPr>
              <a:solidFill>
                <a:srgbClr val="00B0F0"/>
              </a:solidFill>
              <a:ln>
                <a:noFill/>
              </a:ln>
              <a:effectLst/>
            </c:spPr>
            <c:extLst>
              <c:ext xmlns:c16="http://schemas.microsoft.com/office/drawing/2014/chart" uri="{C3380CC4-5D6E-409C-BE32-E72D297353CC}">
                <c16:uniqueId val="{0000000B-0ABD-496A-8196-21804F23D9C1}"/>
              </c:ext>
            </c:extLst>
          </c:dPt>
          <c:dPt>
            <c:idx val="34"/>
            <c:invertIfNegative val="0"/>
            <c:bubble3D val="0"/>
            <c:spPr>
              <a:solidFill>
                <a:srgbClr val="00B050"/>
              </a:solidFill>
              <a:ln>
                <a:noFill/>
              </a:ln>
              <a:effectLst/>
            </c:spPr>
            <c:extLst>
              <c:ext xmlns:c16="http://schemas.microsoft.com/office/drawing/2014/chart" uri="{C3380CC4-5D6E-409C-BE32-E72D297353CC}">
                <c16:uniqueId val="{0000000D-0ABD-496A-8196-21804F23D9C1}"/>
              </c:ext>
            </c:extLst>
          </c:dPt>
          <c:dPt>
            <c:idx val="36"/>
            <c:invertIfNegative val="0"/>
            <c:bubble3D val="0"/>
            <c:spPr>
              <a:solidFill>
                <a:srgbClr val="00B0F0"/>
              </a:solidFill>
              <a:ln>
                <a:noFill/>
              </a:ln>
              <a:effectLst/>
            </c:spPr>
            <c:extLst>
              <c:ext xmlns:c16="http://schemas.microsoft.com/office/drawing/2014/chart" uri="{C3380CC4-5D6E-409C-BE32-E72D297353CC}">
                <c16:uniqueId val="{0000000F-0ABD-496A-8196-21804F23D9C1}"/>
              </c:ext>
            </c:extLst>
          </c:dPt>
          <c:dPt>
            <c:idx val="37"/>
            <c:invertIfNegative val="0"/>
            <c:bubble3D val="0"/>
            <c:spPr>
              <a:solidFill>
                <a:srgbClr val="00B050"/>
              </a:solidFill>
              <a:ln>
                <a:noFill/>
              </a:ln>
              <a:effectLst/>
            </c:spPr>
            <c:extLst>
              <c:ext xmlns:c16="http://schemas.microsoft.com/office/drawing/2014/chart" uri="{C3380CC4-5D6E-409C-BE32-E72D297353CC}">
                <c16:uniqueId val="{00000011-0ABD-496A-8196-21804F23D9C1}"/>
              </c:ext>
            </c:extLst>
          </c:dPt>
          <c:dLbls>
            <c:dLbl>
              <c:idx val="15"/>
              <c:numFmt formatCode="#,##0.00_);[Red]\(#,##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BD-496A-8196-21804F23D9C1}"/>
                </c:ext>
              </c:extLst>
            </c:dLbl>
            <c:dLbl>
              <c:idx val="17"/>
              <c:numFmt formatCode="#,##0.00_);[Red]\(#,##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BD-496A-8196-21804F23D9C1}"/>
                </c:ext>
              </c:extLst>
            </c:dLbl>
            <c:dLbl>
              <c:idx val="22"/>
              <c:numFmt formatCode="#,##0.00_);[Red]\(#,##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BD-496A-8196-21804F23D9C1}"/>
                </c:ext>
              </c:extLst>
            </c:dLbl>
            <c:dLbl>
              <c:idx val="26"/>
              <c:numFmt formatCode="#,##0.00_);[Red]\(#,##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C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BD-496A-8196-21804F23D9C1}"/>
                </c:ext>
              </c:extLst>
            </c:dLbl>
            <c:dLbl>
              <c:idx val="30"/>
              <c:numFmt formatCode="#,##0.00_);[Red]\(#,##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BD-496A-8196-21804F23D9C1}"/>
                </c:ext>
              </c:extLst>
            </c:dLbl>
            <c:dLbl>
              <c:idx val="34"/>
              <c:numFmt formatCode="#,##0.00_);[Red]\(#,##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ABD-496A-8196-21804F23D9C1}"/>
                </c:ext>
              </c:extLst>
            </c:dLbl>
            <c:dLbl>
              <c:idx val="37"/>
              <c:numFmt formatCode="#,##0.00_);[Red]\(#,##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ABD-496A-8196-21804F23D9C1}"/>
                </c:ext>
              </c:extLst>
            </c:dLbl>
            <c:numFmt formatCode="#,##0.00_);[Red]\(#,##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Sheet2!$A$2:$A$49</c:f>
              <c:strCache>
                <c:ptCount val="48"/>
                <c:pt idx="0">
                  <c:v>福井県</c:v>
                </c:pt>
                <c:pt idx="1">
                  <c:v>富山県</c:v>
                </c:pt>
                <c:pt idx="2">
                  <c:v>岐阜県</c:v>
                </c:pt>
                <c:pt idx="3">
                  <c:v>岡山県</c:v>
                </c:pt>
                <c:pt idx="4">
                  <c:v>香川県</c:v>
                </c:pt>
                <c:pt idx="5">
                  <c:v>島根県</c:v>
                </c:pt>
                <c:pt idx="6">
                  <c:v>石川県</c:v>
                </c:pt>
                <c:pt idx="7">
                  <c:v>山口県</c:v>
                </c:pt>
                <c:pt idx="8">
                  <c:v>茨城県</c:v>
                </c:pt>
                <c:pt idx="9">
                  <c:v>愛知県</c:v>
                </c:pt>
                <c:pt idx="10">
                  <c:v>群馬県</c:v>
                </c:pt>
                <c:pt idx="11">
                  <c:v>三重県</c:v>
                </c:pt>
                <c:pt idx="12">
                  <c:v>鳥取県</c:v>
                </c:pt>
                <c:pt idx="13">
                  <c:v>広島県</c:v>
                </c:pt>
                <c:pt idx="14">
                  <c:v>熊本県</c:v>
                </c:pt>
                <c:pt idx="15">
                  <c:v>奈良県</c:v>
                </c:pt>
                <c:pt idx="16">
                  <c:v>愛媛県</c:v>
                </c:pt>
                <c:pt idx="17">
                  <c:v>滋賀県</c:v>
                </c:pt>
                <c:pt idx="18">
                  <c:v>新潟県</c:v>
                </c:pt>
                <c:pt idx="19">
                  <c:v>福島県</c:v>
                </c:pt>
                <c:pt idx="20">
                  <c:v>大分県</c:v>
                </c:pt>
                <c:pt idx="21">
                  <c:v>秋田県</c:v>
                </c:pt>
                <c:pt idx="22">
                  <c:v>京都府</c:v>
                </c:pt>
                <c:pt idx="23">
                  <c:v>宮城県</c:v>
                </c:pt>
                <c:pt idx="24">
                  <c:v>山形県</c:v>
                </c:pt>
                <c:pt idx="25">
                  <c:v>静岡県</c:v>
                </c:pt>
                <c:pt idx="26">
                  <c:v>全国</c:v>
                </c:pt>
                <c:pt idx="27">
                  <c:v>山梨県</c:v>
                </c:pt>
                <c:pt idx="28">
                  <c:v>佐賀県</c:v>
                </c:pt>
                <c:pt idx="29">
                  <c:v>長野県</c:v>
                </c:pt>
                <c:pt idx="30">
                  <c:v>和歌山県</c:v>
                </c:pt>
                <c:pt idx="31">
                  <c:v>宮崎県</c:v>
                </c:pt>
                <c:pt idx="32">
                  <c:v>栃木県</c:v>
                </c:pt>
                <c:pt idx="33">
                  <c:v>千葉県</c:v>
                </c:pt>
                <c:pt idx="34">
                  <c:v>兵庫県</c:v>
                </c:pt>
                <c:pt idx="35">
                  <c:v>徳島県</c:v>
                </c:pt>
                <c:pt idx="36">
                  <c:v>東京都</c:v>
                </c:pt>
                <c:pt idx="37">
                  <c:v>大阪府</c:v>
                </c:pt>
                <c:pt idx="38">
                  <c:v>埼玉県</c:v>
                </c:pt>
                <c:pt idx="39">
                  <c:v>鹿児島県</c:v>
                </c:pt>
                <c:pt idx="40">
                  <c:v>神奈川県</c:v>
                </c:pt>
                <c:pt idx="41">
                  <c:v>福岡県</c:v>
                </c:pt>
                <c:pt idx="42">
                  <c:v>北海道</c:v>
                </c:pt>
                <c:pt idx="43">
                  <c:v>青森県</c:v>
                </c:pt>
                <c:pt idx="44">
                  <c:v>岩手県</c:v>
                </c:pt>
                <c:pt idx="45">
                  <c:v>沖縄県</c:v>
                </c:pt>
                <c:pt idx="46">
                  <c:v>長崎県</c:v>
                </c:pt>
                <c:pt idx="47">
                  <c:v>高知県</c:v>
                </c:pt>
              </c:strCache>
            </c:strRef>
          </c:cat>
          <c:val>
            <c:numRef>
              <c:f>Sheet2!$B$2:$B$49</c:f>
              <c:numCache>
                <c:formatCode>General</c:formatCode>
                <c:ptCount val="48"/>
                <c:pt idx="0">
                  <c:v>2.15</c:v>
                </c:pt>
                <c:pt idx="1">
                  <c:v>2.11</c:v>
                </c:pt>
                <c:pt idx="2">
                  <c:v>2.0699999999999998</c:v>
                </c:pt>
                <c:pt idx="3">
                  <c:v>2.02</c:v>
                </c:pt>
                <c:pt idx="4">
                  <c:v>1.96</c:v>
                </c:pt>
                <c:pt idx="5">
                  <c:v>1.87</c:v>
                </c:pt>
                <c:pt idx="6">
                  <c:v>1.85</c:v>
                </c:pt>
                <c:pt idx="7">
                  <c:v>1.83</c:v>
                </c:pt>
                <c:pt idx="8">
                  <c:v>1.79</c:v>
                </c:pt>
                <c:pt idx="9">
                  <c:v>1.77</c:v>
                </c:pt>
                <c:pt idx="10">
                  <c:v>1.76</c:v>
                </c:pt>
                <c:pt idx="11">
                  <c:v>1.76</c:v>
                </c:pt>
                <c:pt idx="12">
                  <c:v>1.76</c:v>
                </c:pt>
                <c:pt idx="13">
                  <c:v>1.74</c:v>
                </c:pt>
                <c:pt idx="14">
                  <c:v>1.74</c:v>
                </c:pt>
                <c:pt idx="15">
                  <c:v>1.73</c:v>
                </c:pt>
                <c:pt idx="16">
                  <c:v>1.72</c:v>
                </c:pt>
                <c:pt idx="17">
                  <c:v>1.68</c:v>
                </c:pt>
                <c:pt idx="18">
                  <c:v>1.65</c:v>
                </c:pt>
                <c:pt idx="19">
                  <c:v>1.64</c:v>
                </c:pt>
                <c:pt idx="20">
                  <c:v>1.64</c:v>
                </c:pt>
                <c:pt idx="21">
                  <c:v>1.62</c:v>
                </c:pt>
                <c:pt idx="22">
                  <c:v>1.62</c:v>
                </c:pt>
                <c:pt idx="23">
                  <c:v>1.59</c:v>
                </c:pt>
                <c:pt idx="24">
                  <c:v>1.58</c:v>
                </c:pt>
                <c:pt idx="25">
                  <c:v>1.57</c:v>
                </c:pt>
                <c:pt idx="26" formatCode="0.00">
                  <c:v>1.57</c:v>
                </c:pt>
                <c:pt idx="27">
                  <c:v>1.56</c:v>
                </c:pt>
                <c:pt idx="28">
                  <c:v>1.56</c:v>
                </c:pt>
                <c:pt idx="29">
                  <c:v>1.55</c:v>
                </c:pt>
                <c:pt idx="30">
                  <c:v>1.53</c:v>
                </c:pt>
                <c:pt idx="31">
                  <c:v>1.53</c:v>
                </c:pt>
                <c:pt idx="32">
                  <c:v>1.52</c:v>
                </c:pt>
                <c:pt idx="33">
                  <c:v>1.52</c:v>
                </c:pt>
                <c:pt idx="34">
                  <c:v>1.52</c:v>
                </c:pt>
                <c:pt idx="35">
                  <c:v>1.51</c:v>
                </c:pt>
                <c:pt idx="36">
                  <c:v>1.5</c:v>
                </c:pt>
                <c:pt idx="37">
                  <c:v>1.5</c:v>
                </c:pt>
                <c:pt idx="38">
                  <c:v>1.44</c:v>
                </c:pt>
                <c:pt idx="39">
                  <c:v>1.42</c:v>
                </c:pt>
                <c:pt idx="40">
                  <c:v>1.41</c:v>
                </c:pt>
                <c:pt idx="41">
                  <c:v>1.41</c:v>
                </c:pt>
                <c:pt idx="42">
                  <c:v>1.37</c:v>
                </c:pt>
                <c:pt idx="43">
                  <c:v>1.36</c:v>
                </c:pt>
                <c:pt idx="44">
                  <c:v>1.35</c:v>
                </c:pt>
                <c:pt idx="45">
                  <c:v>1.33</c:v>
                </c:pt>
                <c:pt idx="46">
                  <c:v>1.32</c:v>
                </c:pt>
                <c:pt idx="47">
                  <c:v>1.26</c:v>
                </c:pt>
              </c:numCache>
            </c:numRef>
          </c:val>
          <c:extLst>
            <c:ext xmlns:c16="http://schemas.microsoft.com/office/drawing/2014/chart" uri="{C3380CC4-5D6E-409C-BE32-E72D297353CC}">
              <c16:uniqueId val="{00000012-0ABD-496A-8196-21804F23D9C1}"/>
            </c:ext>
          </c:extLst>
        </c:ser>
        <c:dLbls>
          <c:showLegendKey val="0"/>
          <c:showVal val="0"/>
          <c:showCatName val="0"/>
          <c:showSerName val="0"/>
          <c:showPercent val="0"/>
          <c:showBubbleSize val="0"/>
        </c:dLbls>
        <c:gapWidth val="96"/>
        <c:overlap val="-27"/>
        <c:axId val="459998584"/>
        <c:axId val="459995448"/>
      </c:barChart>
      <c:catAx>
        <c:axId val="45999858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0" spcFirstLastPara="1" vertOverflow="ellipsis" vert="eaVert" wrap="square" anchor="ctr" anchorCtr="1"/>
          <a:lstStyle/>
          <a:p>
            <a:pPr>
              <a:defRPr sz="9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459995448"/>
        <c:crosses val="autoZero"/>
        <c:auto val="1"/>
        <c:lblAlgn val="ctr"/>
        <c:lblOffset val="100"/>
        <c:noMultiLvlLbl val="0"/>
      </c:catAx>
      <c:valAx>
        <c:axId val="459995448"/>
        <c:scaling>
          <c:orientation val="minMax"/>
        </c:scaling>
        <c:delete val="0"/>
        <c:axPos val="l"/>
        <c:majorGridlines>
          <c:spPr>
            <a:ln w="9525" cap="flat" cmpd="sng" algn="ctr">
              <a:solidFill>
                <a:sysClr val="windowText" lastClr="000000"/>
              </a:solidFill>
              <a:prstDash val="dash"/>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r>
                  <a:rPr lang="ja-JP" altLang="en-US" sz="1200" b="0" dirty="0" smtClean="0"/>
                  <a:t>（倍）</a:t>
                </a:r>
                <a:endParaRPr lang="ja-JP" altLang="en-US" sz="1200" b="0" dirty="0"/>
              </a:p>
            </c:rich>
          </c:tx>
          <c:layout>
            <c:manualLayout>
              <c:xMode val="edge"/>
              <c:yMode val="edge"/>
              <c:x val="0"/>
              <c:y val="0"/>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title>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459998584"/>
        <c:crosses val="autoZero"/>
        <c:crossBetween val="between"/>
      </c:valAx>
      <c:spPr>
        <a:noFill/>
        <a:ln>
          <a:solidFill>
            <a:sysClr val="windowText" lastClr="000000"/>
          </a:solidFill>
        </a:ln>
        <a:effectLst/>
      </c:spPr>
    </c:plotArea>
    <c:plotVisOnly val="1"/>
    <c:dispBlanksAs val="gap"/>
    <c:showDLblsOverMax val="0"/>
  </c:chart>
  <c:spPr>
    <a:noFill/>
    <a:ln>
      <a:noFill/>
    </a:ln>
    <a:effectLst/>
  </c:spPr>
  <c:txPr>
    <a:bodyPr/>
    <a:lstStyle/>
    <a:p>
      <a:pPr>
        <a:defRPr>
          <a:solidFill>
            <a:schemeClr val="tx1"/>
          </a:solidFill>
          <a:latin typeface="ＭＳ Ｐゴシック" panose="020B0600070205080204" pitchFamily="50" charset="-128"/>
          <a:ea typeface="ＭＳ Ｐゴシック" panose="020B0600070205080204" pitchFamily="50" charset="-128"/>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80016127733067E-2"/>
          <c:y val="4.7168865495477018E-2"/>
          <c:w val="0.87843764635849131"/>
          <c:h val="0.70625289812293557"/>
        </c:manualLayout>
      </c:layout>
      <c:barChart>
        <c:barDir val="col"/>
        <c:grouping val="clustered"/>
        <c:varyColors val="0"/>
        <c:ser>
          <c:idx val="0"/>
          <c:order val="0"/>
          <c:spPr>
            <a:solidFill>
              <a:schemeClr val="accent1"/>
            </a:solidFill>
            <a:ln>
              <a:noFill/>
            </a:ln>
            <a:effectLst/>
          </c:spPr>
          <c:invertIfNegative val="0"/>
          <c:dPt>
            <c:idx val="46"/>
            <c:invertIfNegative val="0"/>
            <c:bubble3D val="0"/>
            <c:spPr>
              <a:solidFill>
                <a:srgbClr val="FF0000"/>
              </a:solidFill>
              <a:ln>
                <a:noFill/>
              </a:ln>
              <a:effectLst/>
            </c:spPr>
            <c:extLst>
              <c:ext xmlns:c16="http://schemas.microsoft.com/office/drawing/2014/chart" uri="{C3380CC4-5D6E-409C-BE32-E72D297353CC}">
                <c16:uniqueId val="{00000001-F99E-43C3-BED9-529792E0FDA2}"/>
              </c:ext>
            </c:extLst>
          </c:dPt>
          <c:dLbls>
            <c:dLbl>
              <c:idx val="46"/>
              <c:layout>
                <c:manualLayout>
                  <c:x val="-5.8533080237055043E-2"/>
                  <c:y val="0.56169164416345652"/>
                </c:manualLayout>
              </c:layout>
              <c:tx>
                <c:rich>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ja-JP" altLang="en-US" b="1"/>
                      <a:t>就業率</a:t>
                    </a:r>
                    <a:r>
                      <a:rPr lang="en-US" altLang="ja-JP" b="1"/>
                      <a:t>51.8</a:t>
                    </a:r>
                    <a:r>
                      <a:rPr lang="ja-JP" altLang="en-US" b="1"/>
                      <a:t>％</a:t>
                    </a:r>
                  </a:p>
                  <a:p>
                    <a:pPr>
                      <a:defRPr b="1"/>
                    </a:pPr>
                    <a:r>
                      <a:rPr lang="ja-JP" altLang="en-US" b="1"/>
                      <a:t>（ワースト</a:t>
                    </a:r>
                    <a:r>
                      <a:rPr lang="en-US" altLang="ja-JP" b="1"/>
                      <a:t>1</a:t>
                    </a:r>
                    <a:r>
                      <a:rPr lang="ja-JP" altLang="en-US" b="1"/>
                      <a:t>位）</a:t>
                    </a:r>
                  </a:p>
                </c:rich>
              </c:tx>
              <c:spPr>
                <a:solidFill>
                  <a:schemeClr val="bg1"/>
                </a:solidFill>
                <a:ln w="12700" cap="flat" cmpd="sng" algn="ctr">
                  <a:solidFill>
                    <a:schemeClr val="dk1"/>
                  </a:solidFill>
                  <a:prstDash val="solid"/>
                  <a:miter lim="800000"/>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9E-43C3-BED9-529792E0FDA2}"/>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Sheet2!$B$5:$B$52</c:f>
              <c:strCache>
                <c:ptCount val="47"/>
                <c:pt idx="0">
                  <c:v>東京都</c:v>
                </c:pt>
                <c:pt idx="1">
                  <c:v>愛知県</c:v>
                </c:pt>
                <c:pt idx="2">
                  <c:v>福井県</c:v>
                </c:pt>
                <c:pt idx="3">
                  <c:v>長野県</c:v>
                </c:pt>
                <c:pt idx="4">
                  <c:v>石川県</c:v>
                </c:pt>
                <c:pt idx="5">
                  <c:v>静岡県</c:v>
                </c:pt>
                <c:pt idx="6">
                  <c:v>富山県</c:v>
                </c:pt>
                <c:pt idx="7">
                  <c:v>岐阜県</c:v>
                </c:pt>
                <c:pt idx="8">
                  <c:v>滋賀県</c:v>
                </c:pt>
                <c:pt idx="9">
                  <c:v>栃木県</c:v>
                </c:pt>
                <c:pt idx="10">
                  <c:v>埼玉県</c:v>
                </c:pt>
                <c:pt idx="11">
                  <c:v>山梨県</c:v>
                </c:pt>
                <c:pt idx="12">
                  <c:v>佐賀県</c:v>
                </c:pt>
                <c:pt idx="13">
                  <c:v>神奈川県</c:v>
                </c:pt>
                <c:pt idx="14">
                  <c:v>鳥取県</c:v>
                </c:pt>
                <c:pt idx="15">
                  <c:v>島根県</c:v>
                </c:pt>
                <c:pt idx="16">
                  <c:v>群馬県</c:v>
                </c:pt>
                <c:pt idx="17">
                  <c:v>山形県</c:v>
                </c:pt>
                <c:pt idx="18">
                  <c:v>三重県</c:v>
                </c:pt>
                <c:pt idx="19">
                  <c:v>千葉県</c:v>
                </c:pt>
                <c:pt idx="20">
                  <c:v>新潟県</c:v>
                </c:pt>
                <c:pt idx="21">
                  <c:v>岩手県</c:v>
                </c:pt>
                <c:pt idx="22">
                  <c:v>福島県</c:v>
                </c:pt>
                <c:pt idx="23">
                  <c:v>茨城県</c:v>
                </c:pt>
                <c:pt idx="24">
                  <c:v>沖縄県</c:v>
                </c:pt>
                <c:pt idx="25">
                  <c:v>広島県</c:v>
                </c:pt>
                <c:pt idx="26">
                  <c:v>京都府</c:v>
                </c:pt>
                <c:pt idx="27">
                  <c:v>宮城県</c:v>
                </c:pt>
                <c:pt idx="28">
                  <c:v>熊本県</c:v>
                </c:pt>
                <c:pt idx="29">
                  <c:v>岡山県</c:v>
                </c:pt>
                <c:pt idx="30">
                  <c:v>宮崎県</c:v>
                </c:pt>
                <c:pt idx="31">
                  <c:v>香川県</c:v>
                </c:pt>
                <c:pt idx="32">
                  <c:v>青森県</c:v>
                </c:pt>
                <c:pt idx="33">
                  <c:v>福岡県</c:v>
                </c:pt>
                <c:pt idx="34">
                  <c:v>大阪府</c:v>
                </c:pt>
                <c:pt idx="35">
                  <c:v>大分県</c:v>
                </c:pt>
                <c:pt idx="36">
                  <c:v>鹿児島県</c:v>
                </c:pt>
                <c:pt idx="37">
                  <c:v>長崎県</c:v>
                </c:pt>
                <c:pt idx="38">
                  <c:v>愛媛県</c:v>
                </c:pt>
                <c:pt idx="39">
                  <c:v>兵庫県</c:v>
                </c:pt>
                <c:pt idx="40">
                  <c:v>高知県</c:v>
                </c:pt>
                <c:pt idx="41">
                  <c:v>和歌山県</c:v>
                </c:pt>
                <c:pt idx="42">
                  <c:v>北海道</c:v>
                </c:pt>
                <c:pt idx="43">
                  <c:v>秋田県</c:v>
                </c:pt>
                <c:pt idx="44">
                  <c:v>山口県</c:v>
                </c:pt>
                <c:pt idx="45">
                  <c:v>徳島県</c:v>
                </c:pt>
                <c:pt idx="46">
                  <c:v>奈良県</c:v>
                </c:pt>
              </c:strCache>
            </c:strRef>
          </c:cat>
          <c:val>
            <c:numRef>
              <c:f>Sheet2!$H$5:$H$52</c:f>
              <c:numCache>
                <c:formatCode>0.0%</c:formatCode>
                <c:ptCount val="47"/>
                <c:pt idx="0">
                  <c:v>6.3095400883483102E-2</c:v>
                </c:pt>
                <c:pt idx="1">
                  <c:v>5.4103655595026903E-2</c:v>
                </c:pt>
                <c:pt idx="2">
                  <c:v>5.1072398221703195E-2</c:v>
                </c:pt>
                <c:pt idx="3">
                  <c:v>4.2561275739203867E-2</c:v>
                </c:pt>
                <c:pt idx="4">
                  <c:v>3.6031525349559286E-2</c:v>
                </c:pt>
                <c:pt idx="5">
                  <c:v>3.1436070147344265E-2</c:v>
                </c:pt>
                <c:pt idx="6">
                  <c:v>2.7483987781961261E-2</c:v>
                </c:pt>
                <c:pt idx="7">
                  <c:v>2.6426166313831715E-2</c:v>
                </c:pt>
                <c:pt idx="8">
                  <c:v>2.4133418802924123E-2</c:v>
                </c:pt>
                <c:pt idx="9">
                  <c:v>2.2843299700743475E-2</c:v>
                </c:pt>
                <c:pt idx="10">
                  <c:v>1.9170461279369527E-2</c:v>
                </c:pt>
                <c:pt idx="11">
                  <c:v>1.5372615357876478E-2</c:v>
                </c:pt>
                <c:pt idx="12">
                  <c:v>1.4399121327231508E-2</c:v>
                </c:pt>
                <c:pt idx="13">
                  <c:v>1.3134298185410523E-2</c:v>
                </c:pt>
                <c:pt idx="14">
                  <c:v>1.2530113029653988E-2</c:v>
                </c:pt>
                <c:pt idx="15">
                  <c:v>1.182354561222947E-2</c:v>
                </c:pt>
                <c:pt idx="16">
                  <c:v>1.1291009425341832E-2</c:v>
                </c:pt>
                <c:pt idx="17">
                  <c:v>1.1081147667077896E-2</c:v>
                </c:pt>
                <c:pt idx="18">
                  <c:v>7.526129551841375E-3</c:v>
                </c:pt>
                <c:pt idx="19">
                  <c:v>5.3108911032580834E-3</c:v>
                </c:pt>
                <c:pt idx="20">
                  <c:v>4.0264765109456193E-3</c:v>
                </c:pt>
                <c:pt idx="21">
                  <c:v>3.8708097418841342E-3</c:v>
                </c:pt>
                <c:pt idx="22">
                  <c:v>1.2162837428052993E-3</c:v>
                </c:pt>
                <c:pt idx="23">
                  <c:v>-6.473069298572415E-4</c:v>
                </c:pt>
                <c:pt idx="24">
                  <c:v>-1.6237350719217965E-3</c:v>
                </c:pt>
                <c:pt idx="25">
                  <c:v>-5.49696202857765E-3</c:v>
                </c:pt>
                <c:pt idx="26">
                  <c:v>-1.5842374075349192E-2</c:v>
                </c:pt>
                <c:pt idx="27">
                  <c:v>-1.7242702450221532E-2</c:v>
                </c:pt>
                <c:pt idx="28">
                  <c:v>-1.9874300819988925E-2</c:v>
                </c:pt>
                <c:pt idx="29">
                  <c:v>-2.1064883586824221E-2</c:v>
                </c:pt>
                <c:pt idx="30">
                  <c:v>-2.1167265576254927E-2</c:v>
                </c:pt>
                <c:pt idx="31">
                  <c:v>-2.4636033076911725E-2</c:v>
                </c:pt>
                <c:pt idx="32">
                  <c:v>-3.1891087231984507E-2</c:v>
                </c:pt>
                <c:pt idx="33">
                  <c:v>-3.495905216618099E-2</c:v>
                </c:pt>
                <c:pt idx="34">
                  <c:v>-3.7205674676228019E-2</c:v>
                </c:pt>
                <c:pt idx="35">
                  <c:v>-4.2457117172841993E-2</c:v>
                </c:pt>
                <c:pt idx="36">
                  <c:v>-4.4430289747069494E-2</c:v>
                </c:pt>
                <c:pt idx="37">
                  <c:v>-4.5688491618844841E-2</c:v>
                </c:pt>
                <c:pt idx="38">
                  <c:v>-4.6689606350930966E-2</c:v>
                </c:pt>
                <c:pt idx="39">
                  <c:v>-4.942908616291921E-2</c:v>
                </c:pt>
                <c:pt idx="40">
                  <c:v>-5.0656406518542238E-2</c:v>
                </c:pt>
                <c:pt idx="41">
                  <c:v>-5.1380338012507208E-2</c:v>
                </c:pt>
                <c:pt idx="42">
                  <c:v>-5.3421996920602052E-2</c:v>
                </c:pt>
                <c:pt idx="43">
                  <c:v>-5.4984428077292979E-2</c:v>
                </c:pt>
                <c:pt idx="44">
                  <c:v>-6.0171186449137957E-2</c:v>
                </c:pt>
                <c:pt idx="45">
                  <c:v>-6.3998190087221379E-2</c:v>
                </c:pt>
                <c:pt idx="46">
                  <c:v>-9.8224003355988604E-2</c:v>
                </c:pt>
              </c:numCache>
            </c:numRef>
          </c:val>
          <c:extLst>
            <c:ext xmlns:c16="http://schemas.microsoft.com/office/drawing/2014/chart" uri="{C3380CC4-5D6E-409C-BE32-E72D297353CC}">
              <c16:uniqueId val="{00000002-F99E-43C3-BED9-529792E0FDA2}"/>
            </c:ext>
          </c:extLst>
        </c:ser>
        <c:dLbls>
          <c:showLegendKey val="0"/>
          <c:showVal val="0"/>
          <c:showCatName val="0"/>
          <c:showSerName val="0"/>
          <c:showPercent val="0"/>
          <c:showBubbleSize val="0"/>
        </c:dLbls>
        <c:gapWidth val="219"/>
        <c:overlap val="-27"/>
        <c:axId val="537213872"/>
        <c:axId val="537215048"/>
      </c:barChart>
      <c:catAx>
        <c:axId val="537213872"/>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800" b="1" i="0" u="none" strike="noStrike" kern="1200" baseline="0">
                <a:solidFill>
                  <a:sysClr val="windowText" lastClr="000000"/>
                </a:solidFill>
                <a:latin typeface="+mn-lt"/>
                <a:ea typeface="+mn-ea"/>
                <a:cs typeface="+mn-cs"/>
              </a:defRPr>
            </a:pPr>
            <a:endParaRPr lang="ja-JP"/>
          </a:p>
        </c:txPr>
        <c:crossAx val="537215048"/>
        <c:crosses val="autoZero"/>
        <c:auto val="1"/>
        <c:lblAlgn val="ctr"/>
        <c:lblOffset val="100"/>
        <c:noMultiLvlLbl val="0"/>
      </c:catAx>
      <c:valAx>
        <c:axId val="537215048"/>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low"/>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crossAx val="537213872"/>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ysClr val="windowText" lastClr="000000"/>
          </a:solidFill>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b="1" dirty="0" smtClean="0"/>
              <a:t>男女計</a:t>
            </a:r>
            <a:endParaRPr lang="ja-JP" altLang="en-US" b="1" dirty="0"/>
          </a:p>
        </c:rich>
      </c:tx>
      <c:layout>
        <c:manualLayout>
          <c:xMode val="edge"/>
          <c:yMode val="edge"/>
          <c:x val="0.48522370060320935"/>
          <c:y val="4.5125860697556704E-2"/>
        </c:manualLayout>
      </c:layout>
      <c:overlay val="0"/>
      <c:spPr>
        <a:noFill/>
        <a:ln>
          <a:solidFill>
            <a:schemeClr val="tx1"/>
          </a:solid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2470606085786176"/>
          <c:y val="0.10151478279385787"/>
          <c:w val="0.84569663167104114"/>
          <c:h val="0.600369705647816"/>
        </c:manualLayout>
      </c:layout>
      <c:barChart>
        <c:barDir val="col"/>
        <c:grouping val="clustered"/>
        <c:varyColors val="0"/>
        <c:ser>
          <c:idx val="0"/>
          <c:order val="0"/>
          <c:spPr>
            <a:solidFill>
              <a:schemeClr val="accent1"/>
            </a:solidFill>
            <a:ln>
              <a:noFill/>
            </a:ln>
            <a:effectLst/>
          </c:spPr>
          <c:invertIfNegative val="0"/>
          <c:cat>
            <c:strRef>
              <c:f>'作業用 (2)'!$D$5:$D$52</c:f>
              <c:strCache>
                <c:ptCount val="48"/>
                <c:pt idx="0">
                  <c:v>沖縄県</c:v>
                </c:pt>
                <c:pt idx="1">
                  <c:v>京都府</c:v>
                </c:pt>
                <c:pt idx="2">
                  <c:v>奈良県</c:v>
                </c:pt>
                <c:pt idx="3">
                  <c:v>山梨県</c:v>
                </c:pt>
                <c:pt idx="4">
                  <c:v>北海道</c:v>
                </c:pt>
                <c:pt idx="5">
                  <c:v>滋賀県</c:v>
                </c:pt>
                <c:pt idx="6">
                  <c:v>大阪府</c:v>
                </c:pt>
                <c:pt idx="7">
                  <c:v>鹿児島県</c:v>
                </c:pt>
                <c:pt idx="8">
                  <c:v>埼玉県</c:v>
                </c:pt>
                <c:pt idx="9">
                  <c:v>福岡県</c:v>
                </c:pt>
                <c:pt idx="10">
                  <c:v>神奈川県</c:v>
                </c:pt>
                <c:pt idx="11">
                  <c:v>千葉県</c:v>
                </c:pt>
                <c:pt idx="12">
                  <c:v>群馬県</c:v>
                </c:pt>
                <c:pt idx="13">
                  <c:v>兵庫県</c:v>
                </c:pt>
                <c:pt idx="14">
                  <c:v>和歌山県</c:v>
                </c:pt>
                <c:pt idx="15">
                  <c:v>三重県</c:v>
                </c:pt>
                <c:pt idx="16">
                  <c:v>静岡県</c:v>
                </c:pt>
                <c:pt idx="17">
                  <c:v>栃木県</c:v>
                </c:pt>
                <c:pt idx="18">
                  <c:v>岐阜県</c:v>
                </c:pt>
                <c:pt idx="19">
                  <c:v>茨城県</c:v>
                </c:pt>
                <c:pt idx="20">
                  <c:v>全国</c:v>
                </c:pt>
                <c:pt idx="21">
                  <c:v>宮崎県</c:v>
                </c:pt>
                <c:pt idx="22">
                  <c:v>長崎県</c:v>
                </c:pt>
                <c:pt idx="23">
                  <c:v>長野県</c:v>
                </c:pt>
                <c:pt idx="24">
                  <c:v>山口県</c:v>
                </c:pt>
                <c:pt idx="25">
                  <c:v>愛知県</c:v>
                </c:pt>
                <c:pt idx="26">
                  <c:v>広島県</c:v>
                </c:pt>
                <c:pt idx="27">
                  <c:v>熊本県</c:v>
                </c:pt>
                <c:pt idx="28">
                  <c:v>宮城県</c:v>
                </c:pt>
                <c:pt idx="29">
                  <c:v>秋田県</c:v>
                </c:pt>
                <c:pt idx="30">
                  <c:v>島根県</c:v>
                </c:pt>
                <c:pt idx="31">
                  <c:v>愛媛県</c:v>
                </c:pt>
                <c:pt idx="32">
                  <c:v>佐賀県</c:v>
                </c:pt>
                <c:pt idx="33">
                  <c:v>大分県</c:v>
                </c:pt>
                <c:pt idx="34">
                  <c:v>岩手県</c:v>
                </c:pt>
                <c:pt idx="35">
                  <c:v>鳥取県</c:v>
                </c:pt>
                <c:pt idx="36">
                  <c:v>高知県</c:v>
                </c:pt>
                <c:pt idx="37">
                  <c:v>青森県</c:v>
                </c:pt>
                <c:pt idx="38">
                  <c:v>石川県</c:v>
                </c:pt>
                <c:pt idx="39">
                  <c:v>岡山県</c:v>
                </c:pt>
                <c:pt idx="40">
                  <c:v>東京都</c:v>
                </c:pt>
                <c:pt idx="41">
                  <c:v>福島県</c:v>
                </c:pt>
                <c:pt idx="42">
                  <c:v>新潟県</c:v>
                </c:pt>
                <c:pt idx="43">
                  <c:v>福井県</c:v>
                </c:pt>
                <c:pt idx="44">
                  <c:v>香川県</c:v>
                </c:pt>
                <c:pt idx="45">
                  <c:v>富山県</c:v>
                </c:pt>
                <c:pt idx="46">
                  <c:v>山形県</c:v>
                </c:pt>
                <c:pt idx="47">
                  <c:v>徳島県</c:v>
                </c:pt>
              </c:strCache>
            </c:strRef>
          </c:cat>
          <c:val>
            <c:numRef>
              <c:f>'作業用 (2)'!$E$5:$E$52</c:f>
            </c:numRef>
          </c:val>
          <c:extLst>
            <c:ext xmlns:c16="http://schemas.microsoft.com/office/drawing/2014/chart" uri="{C3380CC4-5D6E-409C-BE32-E72D297353CC}">
              <c16:uniqueId val="{00000000-74B7-4757-9AE7-B81C19DAB466}"/>
            </c:ext>
          </c:extLst>
        </c:ser>
        <c:ser>
          <c:idx val="1"/>
          <c:order val="1"/>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2-74B7-4757-9AE7-B81C19DAB466}"/>
              </c:ext>
            </c:extLst>
          </c:dPt>
          <c:dLbls>
            <c:dLbl>
              <c:idx val="0"/>
              <c:layout>
                <c:manualLayout>
                  <c:x val="2.4090140630009644E-3"/>
                  <c:y val="2.0424797547318633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0475594833341776E-2"/>
                      <c:h val="0.15753443888151408"/>
                    </c:manualLayout>
                  </c15:layout>
                </c:ext>
                <c:ext xmlns:c16="http://schemas.microsoft.com/office/drawing/2014/chart" uri="{C3380CC4-5D6E-409C-BE32-E72D297353CC}">
                  <c16:uniqueId val="{00000003-74B7-4757-9AE7-B81C19DAB466}"/>
                </c:ext>
              </c:extLst>
            </c:dLbl>
            <c:dLbl>
              <c:idx val="2"/>
              <c:layout>
                <c:manualLayout>
                  <c:x val="8.523589633550821E-3"/>
                  <c:y val="7.0441070473621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B7-4757-9AE7-B81C19DAB466}"/>
                </c:ext>
              </c:extLst>
            </c:dLbl>
            <c:dLbl>
              <c:idx val="46"/>
              <c:layout>
                <c:manualLayout>
                  <c:x val="-1.4611867943230017E-2"/>
                  <c:y val="0.508150556465756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B7-4757-9AE7-B81C19DAB466}"/>
                </c:ext>
              </c:extLst>
            </c:dLbl>
            <c:dLbl>
              <c:idx val="47"/>
              <c:layout>
                <c:manualLayout>
                  <c:x val="-2.4353113238718481E-3"/>
                  <c:y val="0.48116911098969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B7-4757-9AE7-B81C19DAB46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'作業用 (3)'!$D$5:$D$51</c:f>
              <c:strCache>
                <c:ptCount val="47"/>
                <c:pt idx="0">
                  <c:v>沖縄県</c:v>
                </c:pt>
                <c:pt idx="1">
                  <c:v>京都府</c:v>
                </c:pt>
                <c:pt idx="2">
                  <c:v>奈良県</c:v>
                </c:pt>
                <c:pt idx="3">
                  <c:v>山梨県</c:v>
                </c:pt>
                <c:pt idx="4">
                  <c:v>北海道</c:v>
                </c:pt>
                <c:pt idx="5">
                  <c:v>滋賀県</c:v>
                </c:pt>
                <c:pt idx="6">
                  <c:v>大阪府</c:v>
                </c:pt>
                <c:pt idx="7">
                  <c:v>鹿児島県</c:v>
                </c:pt>
                <c:pt idx="8">
                  <c:v>埼玉県</c:v>
                </c:pt>
                <c:pt idx="9">
                  <c:v>福岡県</c:v>
                </c:pt>
                <c:pt idx="10">
                  <c:v>神奈川県</c:v>
                </c:pt>
                <c:pt idx="11">
                  <c:v>千葉県</c:v>
                </c:pt>
                <c:pt idx="12">
                  <c:v>群馬県</c:v>
                </c:pt>
                <c:pt idx="13">
                  <c:v>兵庫県</c:v>
                </c:pt>
                <c:pt idx="14">
                  <c:v>和歌山県</c:v>
                </c:pt>
                <c:pt idx="15">
                  <c:v>三重県</c:v>
                </c:pt>
                <c:pt idx="16">
                  <c:v>静岡県</c:v>
                </c:pt>
                <c:pt idx="17">
                  <c:v>栃木県</c:v>
                </c:pt>
                <c:pt idx="18">
                  <c:v>岐阜県</c:v>
                </c:pt>
                <c:pt idx="19">
                  <c:v>茨城県</c:v>
                </c:pt>
                <c:pt idx="20">
                  <c:v>宮崎県</c:v>
                </c:pt>
                <c:pt idx="21">
                  <c:v>長崎県</c:v>
                </c:pt>
                <c:pt idx="22">
                  <c:v>長野県</c:v>
                </c:pt>
                <c:pt idx="23">
                  <c:v>山口県</c:v>
                </c:pt>
                <c:pt idx="24">
                  <c:v>愛知県</c:v>
                </c:pt>
                <c:pt idx="25">
                  <c:v>広島県</c:v>
                </c:pt>
                <c:pt idx="26">
                  <c:v>熊本県</c:v>
                </c:pt>
                <c:pt idx="27">
                  <c:v>宮城県</c:v>
                </c:pt>
                <c:pt idx="28">
                  <c:v>秋田県</c:v>
                </c:pt>
                <c:pt idx="29">
                  <c:v>島根県</c:v>
                </c:pt>
                <c:pt idx="30">
                  <c:v>愛媛県</c:v>
                </c:pt>
                <c:pt idx="31">
                  <c:v>佐賀県</c:v>
                </c:pt>
                <c:pt idx="32">
                  <c:v>大分県</c:v>
                </c:pt>
                <c:pt idx="33">
                  <c:v>岩手県</c:v>
                </c:pt>
                <c:pt idx="34">
                  <c:v>鳥取県</c:v>
                </c:pt>
                <c:pt idx="35">
                  <c:v>高知県</c:v>
                </c:pt>
                <c:pt idx="36">
                  <c:v>青森県</c:v>
                </c:pt>
                <c:pt idx="37">
                  <c:v>石川県</c:v>
                </c:pt>
                <c:pt idx="38">
                  <c:v>岡山県</c:v>
                </c:pt>
                <c:pt idx="39">
                  <c:v>東京都</c:v>
                </c:pt>
                <c:pt idx="40">
                  <c:v>福島県</c:v>
                </c:pt>
                <c:pt idx="41">
                  <c:v>新潟県</c:v>
                </c:pt>
                <c:pt idx="42">
                  <c:v>福井県</c:v>
                </c:pt>
                <c:pt idx="43">
                  <c:v>香川県</c:v>
                </c:pt>
                <c:pt idx="44">
                  <c:v>富山県</c:v>
                </c:pt>
                <c:pt idx="45">
                  <c:v>山形県</c:v>
                </c:pt>
                <c:pt idx="46">
                  <c:v>徳島県</c:v>
                </c:pt>
              </c:strCache>
            </c:strRef>
          </c:cat>
          <c:val>
            <c:numRef>
              <c:f>'作業用 (3)'!$F$5:$F$52</c:f>
              <c:numCache>
                <c:formatCode>0.0%</c:formatCode>
                <c:ptCount val="48"/>
                <c:pt idx="0">
                  <c:v>0.1276975172918326</c:v>
                </c:pt>
                <c:pt idx="1">
                  <c:v>0.11202435058879305</c:v>
                </c:pt>
                <c:pt idx="2">
                  <c:v>7.6212457970397454E-2</c:v>
                </c:pt>
                <c:pt idx="3">
                  <c:v>6.8180856087322064E-2</c:v>
                </c:pt>
                <c:pt idx="4">
                  <c:v>6.4171870201494882E-2</c:v>
                </c:pt>
                <c:pt idx="5">
                  <c:v>6.3856777184612343E-2</c:v>
                </c:pt>
                <c:pt idx="6">
                  <c:v>5.5292460202305292E-2</c:v>
                </c:pt>
                <c:pt idx="7">
                  <c:v>5.4112400122472176E-2</c:v>
                </c:pt>
                <c:pt idx="8">
                  <c:v>5.0609053947320348E-2</c:v>
                </c:pt>
                <c:pt idx="9">
                  <c:v>4.7676932840103721E-2</c:v>
                </c:pt>
                <c:pt idx="10">
                  <c:v>4.024892948171499E-2</c:v>
                </c:pt>
                <c:pt idx="11">
                  <c:v>3.9027419715222278E-2</c:v>
                </c:pt>
                <c:pt idx="12">
                  <c:v>3.6669891657393844E-2</c:v>
                </c:pt>
                <c:pt idx="13">
                  <c:v>3.4791903353241185E-2</c:v>
                </c:pt>
                <c:pt idx="14">
                  <c:v>2.8738540424249778E-2</c:v>
                </c:pt>
                <c:pt idx="15">
                  <c:v>2.5427811721584075E-2</c:v>
                </c:pt>
                <c:pt idx="16">
                  <c:v>1.9498283656517328E-2</c:v>
                </c:pt>
                <c:pt idx="17">
                  <c:v>1.9211831603437746E-2</c:v>
                </c:pt>
                <c:pt idx="18">
                  <c:v>1.1671500476486938E-2</c:v>
                </c:pt>
                <c:pt idx="19">
                  <c:v>7.6194370348209835E-3</c:v>
                </c:pt>
                <c:pt idx="20">
                  <c:v>-5.3236237148515863E-3</c:v>
                </c:pt>
                <c:pt idx="21">
                  <c:v>-1.471513220359243E-2</c:v>
                </c:pt>
                <c:pt idx="22">
                  <c:v>-1.512058519300552E-2</c:v>
                </c:pt>
                <c:pt idx="23">
                  <c:v>-1.855704869926204E-2</c:v>
                </c:pt>
                <c:pt idx="24">
                  <c:v>-1.9203204184022517E-2</c:v>
                </c:pt>
                <c:pt idx="25">
                  <c:v>-2.3175473881145554E-2</c:v>
                </c:pt>
                <c:pt idx="26">
                  <c:v>-4.1268468669299861E-2</c:v>
                </c:pt>
                <c:pt idx="27">
                  <c:v>-4.4288334506046287E-2</c:v>
                </c:pt>
                <c:pt idx="28">
                  <c:v>-5.5412742063348092E-2</c:v>
                </c:pt>
                <c:pt idx="29">
                  <c:v>-5.6421025377258627E-2</c:v>
                </c:pt>
                <c:pt idx="30">
                  <c:v>-5.681746470150216E-2</c:v>
                </c:pt>
                <c:pt idx="31">
                  <c:v>-6.0233991173746421E-2</c:v>
                </c:pt>
                <c:pt idx="32">
                  <c:v>-6.359349222545968E-2</c:v>
                </c:pt>
                <c:pt idx="33">
                  <c:v>-6.5135467684079199E-2</c:v>
                </c:pt>
                <c:pt idx="34">
                  <c:v>-6.9380830503573923E-2</c:v>
                </c:pt>
                <c:pt idx="35">
                  <c:v>-7.4195388429984702E-2</c:v>
                </c:pt>
                <c:pt idx="36">
                  <c:v>-7.4754704722072365E-2</c:v>
                </c:pt>
                <c:pt idx="37">
                  <c:v>-7.621559595133752E-2</c:v>
                </c:pt>
                <c:pt idx="38">
                  <c:v>-7.7375574250184681E-2</c:v>
                </c:pt>
                <c:pt idx="39">
                  <c:v>-7.987659329113006E-2</c:v>
                </c:pt>
                <c:pt idx="40">
                  <c:v>-8.365638738758982E-2</c:v>
                </c:pt>
                <c:pt idx="41">
                  <c:v>-8.6152776964830508E-2</c:v>
                </c:pt>
                <c:pt idx="42">
                  <c:v>-9.5256202210917518E-2</c:v>
                </c:pt>
                <c:pt idx="43">
                  <c:v>-9.5963999168057521E-2</c:v>
                </c:pt>
                <c:pt idx="44">
                  <c:v>-0.1334445066651728</c:v>
                </c:pt>
                <c:pt idx="45">
                  <c:v>-0.14108430569827213</c:v>
                </c:pt>
                <c:pt idx="46">
                  <c:v>-0.14749481764059988</c:v>
                </c:pt>
              </c:numCache>
            </c:numRef>
          </c:val>
          <c:extLst>
            <c:ext xmlns:c16="http://schemas.microsoft.com/office/drawing/2014/chart" uri="{C3380CC4-5D6E-409C-BE32-E72D297353CC}">
              <c16:uniqueId val="{00000006-74B7-4757-9AE7-B81C19DAB466}"/>
            </c:ext>
          </c:extLst>
        </c:ser>
        <c:dLbls>
          <c:showLegendKey val="0"/>
          <c:showVal val="0"/>
          <c:showCatName val="0"/>
          <c:showSerName val="0"/>
          <c:showPercent val="0"/>
          <c:showBubbleSize val="0"/>
        </c:dLbls>
        <c:gapWidth val="219"/>
        <c:overlap val="-27"/>
        <c:axId val="537216224"/>
        <c:axId val="537212696"/>
      </c:barChart>
      <c:dateAx>
        <c:axId val="5372162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vert="eaVert" wrap="square" anchor="t" anchorCtr="0"/>
          <a:lstStyle/>
          <a:p>
            <a:pPr>
              <a:defRPr sz="900" b="1" i="0" u="none" strike="noStrike" kern="1200" baseline="0">
                <a:solidFill>
                  <a:schemeClr val="tx1">
                    <a:lumMod val="65000"/>
                    <a:lumOff val="35000"/>
                  </a:schemeClr>
                </a:solidFill>
                <a:latin typeface="+mn-lt"/>
                <a:ea typeface="+mn-ea"/>
                <a:cs typeface="+mn-cs"/>
              </a:defRPr>
            </a:pPr>
            <a:endParaRPr lang="ja-JP"/>
          </a:p>
        </c:txPr>
        <c:crossAx val="537212696"/>
        <c:crosses val="autoZero"/>
        <c:auto val="0"/>
        <c:lblOffset val="100"/>
        <c:baseTimeUnit val="days"/>
      </c:dateAx>
      <c:valAx>
        <c:axId val="537212696"/>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crossAx val="537216224"/>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197797494656604E-2"/>
          <c:y val="3.517648172825763E-2"/>
          <c:w val="0.93969529749378933"/>
          <c:h val="0.81422200461441463"/>
        </c:manualLayout>
      </c:layout>
      <c:lineChart>
        <c:grouping val="standard"/>
        <c:varyColors val="0"/>
        <c:ser>
          <c:idx val="0"/>
          <c:order val="0"/>
          <c:tx>
            <c:strRef>
              <c:f>'M字カーブ (H30推進会議)'!$C$6</c:f>
              <c:strCache>
                <c:ptCount val="1"/>
                <c:pt idx="0">
                  <c:v>奈良県H22</c:v>
                </c:pt>
              </c:strCache>
            </c:strRef>
          </c:tx>
          <c:spPr>
            <a:ln>
              <a:solidFill>
                <a:schemeClr val="tx1"/>
              </a:solidFill>
              <a:prstDash val="dash"/>
            </a:ln>
          </c:spPr>
          <c:marker>
            <c:symbol val="triangle"/>
            <c:size val="7"/>
            <c:spPr>
              <a:solidFill>
                <a:schemeClr val="tx1"/>
              </a:solidFill>
              <a:ln>
                <a:solidFill>
                  <a:schemeClr val="tx1"/>
                </a:solidFill>
              </a:ln>
            </c:spPr>
          </c:marker>
          <c:dLbls>
            <c:dLbl>
              <c:idx val="0"/>
              <c:layout>
                <c:manualLayout>
                  <c:x val="-6.754341676307983E-2"/>
                  <c:y val="2.8577914247205585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9B-4FB6-9769-E654A41AA798}"/>
                </c:ext>
              </c:extLst>
            </c:dLbl>
            <c:dLbl>
              <c:idx val="1"/>
              <c:layout>
                <c:manualLayout>
                  <c:x val="-3.9621677249921716E-2"/>
                  <c:y val="4.9350115019406358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9B-4FB6-9769-E654A41AA798}"/>
                </c:ext>
              </c:extLst>
            </c:dLbl>
            <c:dLbl>
              <c:idx val="3"/>
              <c:layout>
                <c:manualLayout>
                  <c:x val="-5.4876458485361802E-2"/>
                  <c:y val="4.8774378604397491E-2"/>
                </c:manualLayout>
              </c:layout>
              <c:spPr>
                <a:noFill/>
                <a:ln w="25400">
                  <a:noFill/>
                </a:ln>
              </c:spPr>
              <c:txPr>
                <a:bodyPr/>
                <a:lstStyle/>
                <a:p>
                  <a:pPr>
                    <a:defRPr sz="1050" b="1">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9B-4FB6-9769-E654A41AA798}"/>
                </c:ext>
              </c:extLst>
            </c:dLbl>
            <c:spPr>
              <a:noFill/>
              <a:ln w="25400">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'M字カーブ (H30推進会議)'!$B$7:$B$15</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'M字カーブ (H30推進会議)'!$C$7:$C$15</c:f>
              <c:numCache>
                <c:formatCode>0.0%</c:formatCode>
                <c:ptCount val="9"/>
                <c:pt idx="0">
                  <c:v>0.60087139845397053</c:v>
                </c:pt>
                <c:pt idx="1">
                  <c:v>0.70356829067823023</c:v>
                </c:pt>
                <c:pt idx="2">
                  <c:v>0.59732537133681252</c:v>
                </c:pt>
                <c:pt idx="3">
                  <c:v>0.56153130184937883</c:v>
                </c:pt>
                <c:pt idx="4">
                  <c:v>0.61466640731375222</c:v>
                </c:pt>
                <c:pt idx="5">
                  <c:v>0.65631787110491302</c:v>
                </c:pt>
                <c:pt idx="6">
                  <c:v>0.62148162164719234</c:v>
                </c:pt>
                <c:pt idx="7">
                  <c:v>0.50760827942035991</c:v>
                </c:pt>
                <c:pt idx="8">
                  <c:v>0.34611424775821986</c:v>
                </c:pt>
              </c:numCache>
            </c:numRef>
          </c:val>
          <c:smooth val="0"/>
          <c:extLst>
            <c:ext xmlns:c16="http://schemas.microsoft.com/office/drawing/2014/chart" uri="{C3380CC4-5D6E-409C-BE32-E72D297353CC}">
              <c16:uniqueId val="{00000003-DE9B-4FB6-9769-E654A41AA798}"/>
            </c:ext>
          </c:extLst>
        </c:ser>
        <c:ser>
          <c:idx val="1"/>
          <c:order val="1"/>
          <c:tx>
            <c:strRef>
              <c:f>'M字カーブ (H30推進会議)'!$D$6</c:f>
              <c:strCache>
                <c:ptCount val="1"/>
                <c:pt idx="0">
                  <c:v>奈良県H27</c:v>
                </c:pt>
              </c:strCache>
            </c:strRef>
          </c:tx>
          <c:spPr>
            <a:ln>
              <a:solidFill>
                <a:schemeClr val="tx1"/>
              </a:solidFill>
            </a:ln>
          </c:spPr>
          <c:marker>
            <c:spPr>
              <a:solidFill>
                <a:schemeClr val="tx1"/>
              </a:solidFill>
              <a:ln>
                <a:solidFill>
                  <a:schemeClr val="tx1"/>
                </a:solidFill>
              </a:ln>
            </c:spPr>
          </c:marker>
          <c:dLbls>
            <c:dLbl>
              <c:idx val="0"/>
              <c:layout>
                <c:manualLayout>
                  <c:x val="-2.6599942306285224E-2"/>
                  <c:y val="4.4021929691221033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9B-4FB6-9769-E654A41AA798}"/>
                </c:ext>
              </c:extLst>
            </c:dLbl>
            <c:dLbl>
              <c:idx val="1"/>
              <c:layout>
                <c:manualLayout>
                  <c:x val="-7.7004849580038517E-2"/>
                  <c:y val="-2.1299364606451221E-3"/>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9B-4FB6-9769-E654A41AA798}"/>
                </c:ext>
              </c:extLst>
            </c:dLbl>
            <c:dLbl>
              <c:idx val="2"/>
              <c:layout>
                <c:manualLayout>
                  <c:x val="-2.8380093369624118E-2"/>
                  <c:y val="-3.3198147528856241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E9B-4FB6-9769-E654A41AA798}"/>
                </c:ext>
              </c:extLst>
            </c:dLbl>
            <c:dLbl>
              <c:idx val="3"/>
              <c:layout>
                <c:manualLayout>
                  <c:x val="-4.5073938993415059E-2"/>
                  <c:y val="5.0280028915150661E-2"/>
                </c:manualLayout>
              </c:layout>
              <c:spPr>
                <a:noFill/>
                <a:ln w="25400">
                  <a:noFill/>
                </a:ln>
              </c:spPr>
              <c:txPr>
                <a:bodyPr/>
                <a:lstStyle/>
                <a:p>
                  <a:pPr>
                    <a:defRPr sz="1050" b="1">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9B-4FB6-9769-E654A41AA798}"/>
                </c:ext>
              </c:extLst>
            </c:dLbl>
            <c:dLbl>
              <c:idx val="8"/>
              <c:layout>
                <c:manualLayout>
                  <c:x val="-3.0160244432963015E-2"/>
                  <c:y val="3.6299921969213216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E9B-4FB6-9769-E654A41AA798}"/>
                </c:ext>
              </c:extLst>
            </c:dLbl>
            <c:spPr>
              <a:noFill/>
              <a:ln w="25400">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'M字カーブ (H30推進会議)'!$B$7:$B$15</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'M字カーブ (H30推進会議)'!$D$7:$D$15</c:f>
              <c:numCache>
                <c:formatCode>0.0%</c:formatCode>
                <c:ptCount val="9"/>
                <c:pt idx="0">
                  <c:v>0.59871115202691982</c:v>
                </c:pt>
                <c:pt idx="1">
                  <c:v>0.75267626430417123</c:v>
                </c:pt>
                <c:pt idx="2">
                  <c:v>0.65611281496181373</c:v>
                </c:pt>
                <c:pt idx="3">
                  <c:v>0.64119440914866577</c:v>
                </c:pt>
                <c:pt idx="4">
                  <c:v>0.67743508472510061</c:v>
                </c:pt>
                <c:pt idx="5">
                  <c:v>0.70082619405750668</c:v>
                </c:pt>
                <c:pt idx="6">
                  <c:v>0.67959259088179591</c:v>
                </c:pt>
                <c:pt idx="7">
                  <c:v>0.59782427177517472</c:v>
                </c:pt>
                <c:pt idx="8">
                  <c:v>0.40463251307728321</c:v>
                </c:pt>
              </c:numCache>
            </c:numRef>
          </c:val>
          <c:smooth val="0"/>
          <c:extLst>
            <c:ext xmlns:c16="http://schemas.microsoft.com/office/drawing/2014/chart" uri="{C3380CC4-5D6E-409C-BE32-E72D297353CC}">
              <c16:uniqueId val="{00000009-DE9B-4FB6-9769-E654A41AA798}"/>
            </c:ext>
          </c:extLst>
        </c:ser>
        <c:ser>
          <c:idx val="2"/>
          <c:order val="2"/>
          <c:tx>
            <c:strRef>
              <c:f>'M字カーブ (H30推進会議)'!$E$6</c:f>
              <c:strCache>
                <c:ptCount val="1"/>
                <c:pt idx="0">
                  <c:v>全国H22</c:v>
                </c:pt>
              </c:strCache>
            </c:strRef>
          </c:tx>
          <c:spPr>
            <a:ln w="22225">
              <a:solidFill>
                <a:schemeClr val="tx2">
                  <a:lumMod val="60000"/>
                  <a:lumOff val="40000"/>
                </a:schemeClr>
              </a:solidFill>
              <a:prstDash val="dash"/>
            </a:ln>
          </c:spPr>
          <c:marker>
            <c:symbol val="circle"/>
            <c:size val="7"/>
            <c:spPr>
              <a:solidFill>
                <a:schemeClr val="tx2">
                  <a:lumMod val="60000"/>
                  <a:lumOff val="40000"/>
                </a:schemeClr>
              </a:solidFill>
            </c:spPr>
          </c:marker>
          <c:dLbls>
            <c:dLbl>
              <c:idx val="0"/>
              <c:layout>
                <c:manualLayout>
                  <c:x val="-7.1206042533555836E-2"/>
                  <c:y val="1.0296010296010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E9B-4FB6-9769-E654A41AA798}"/>
                </c:ext>
              </c:extLst>
            </c:dLbl>
            <c:dLbl>
              <c:idx val="1"/>
              <c:layout>
                <c:manualLayout>
                  <c:x val="-3.204271914010013E-2"/>
                  <c:y val="2.83140283140283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E9B-4FB6-9769-E654A41AA798}"/>
                </c:ext>
              </c:extLst>
            </c:dLbl>
            <c:dLbl>
              <c:idx val="2"/>
              <c:layout>
                <c:manualLayout>
                  <c:x val="-3.3822870203439027E-2"/>
                  <c:y val="2.31660231660232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E9B-4FB6-9769-E654A41AA798}"/>
                </c:ext>
              </c:extLst>
            </c:dLbl>
            <c:dLbl>
              <c:idx val="3"/>
              <c:layout>
                <c:manualLayout>
                  <c:x val="-4.3044174421643579E-2"/>
                  <c:y val="-4.7764930184894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E9B-4FB6-9769-E654A41AA798}"/>
                </c:ext>
              </c:extLst>
            </c:dLbl>
            <c:dLbl>
              <c:idx val="4"/>
              <c:layout>
                <c:manualLayout>
                  <c:x val="-3.7383172330116884E-2"/>
                  <c:y val="-2.31660231660231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E9B-4FB6-9769-E654A41AA798}"/>
                </c:ext>
              </c:extLst>
            </c:dLbl>
            <c:spPr>
              <a:noFill/>
              <a:ln w="25400">
                <a:noFill/>
              </a:ln>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'M字カーブ (H30推進会議)'!$B$7:$B$15</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'M字カーブ (H30推進会議)'!$E$7:$E$15</c:f>
              <c:numCache>
                <c:formatCode>0.0%</c:formatCode>
                <c:ptCount val="9"/>
                <c:pt idx="0">
                  <c:v>0.64266324469052283</c:v>
                </c:pt>
                <c:pt idx="1">
                  <c:v>0.72985461100807536</c:v>
                </c:pt>
                <c:pt idx="2">
                  <c:v>0.64994636616459289</c:v>
                </c:pt>
                <c:pt idx="3">
                  <c:v>0.6416434483148169</c:v>
                </c:pt>
                <c:pt idx="4">
                  <c:v>0.68961974507771717</c:v>
                </c:pt>
                <c:pt idx="5">
                  <c:v>0.72770231397572127</c:v>
                </c:pt>
                <c:pt idx="6">
                  <c:v>0.70680722516518646</c:v>
                </c:pt>
                <c:pt idx="7">
                  <c:v>0.61752140286146462</c:v>
                </c:pt>
                <c:pt idx="8">
                  <c:v>0.45699076065477617</c:v>
                </c:pt>
              </c:numCache>
            </c:numRef>
          </c:val>
          <c:smooth val="0"/>
          <c:extLst>
            <c:ext xmlns:c16="http://schemas.microsoft.com/office/drawing/2014/chart" uri="{C3380CC4-5D6E-409C-BE32-E72D297353CC}">
              <c16:uniqueId val="{0000000F-DE9B-4FB6-9769-E654A41AA798}"/>
            </c:ext>
          </c:extLst>
        </c:ser>
        <c:ser>
          <c:idx val="3"/>
          <c:order val="3"/>
          <c:tx>
            <c:strRef>
              <c:f>'M字カーブ (H30推進会議)'!$F$6</c:f>
              <c:strCache>
                <c:ptCount val="1"/>
                <c:pt idx="0">
                  <c:v>全国H27</c:v>
                </c:pt>
              </c:strCache>
            </c:strRef>
          </c:tx>
          <c:spPr>
            <a:ln w="19050" cmpd="sng">
              <a:solidFill>
                <a:schemeClr val="tx2">
                  <a:lumMod val="60000"/>
                  <a:lumOff val="40000"/>
                </a:schemeClr>
              </a:solidFill>
              <a:prstDash val="solid"/>
            </a:ln>
          </c:spPr>
          <c:marker>
            <c:symbol val="diamond"/>
            <c:size val="7"/>
            <c:spPr>
              <a:solidFill>
                <a:schemeClr val="tx2">
                  <a:lumMod val="60000"/>
                  <a:lumOff val="40000"/>
                </a:schemeClr>
              </a:solidFill>
              <a:ln>
                <a:solidFill>
                  <a:schemeClr val="tx2">
                    <a:lumMod val="60000"/>
                    <a:lumOff val="40000"/>
                  </a:schemeClr>
                </a:solidFill>
              </a:ln>
            </c:spPr>
          </c:marker>
          <c:dLbls>
            <c:dLbl>
              <c:idx val="1"/>
              <c:layout>
                <c:manualLayout>
                  <c:x val="-3.9621677249921716E-2"/>
                  <c:y val="-2.6184091853383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E9B-4FB6-9769-E654A41AA798}"/>
                </c:ext>
              </c:extLst>
            </c:dLbl>
            <c:spPr>
              <a:noFill/>
              <a:ln w="25400">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'M字カーブ (H30推進会議)'!$B$7:$B$15</c:f>
              <c:strCache>
                <c:ptCount val="9"/>
                <c:pt idx="0">
                  <c:v>20～24歳</c:v>
                </c:pt>
                <c:pt idx="1">
                  <c:v>25～29歳</c:v>
                </c:pt>
                <c:pt idx="2">
                  <c:v>30～34歳</c:v>
                </c:pt>
                <c:pt idx="3">
                  <c:v>35～39歳</c:v>
                </c:pt>
                <c:pt idx="4">
                  <c:v>40～44歳</c:v>
                </c:pt>
                <c:pt idx="5">
                  <c:v>45～49歳</c:v>
                </c:pt>
                <c:pt idx="6">
                  <c:v>50～54歳</c:v>
                </c:pt>
                <c:pt idx="7">
                  <c:v>55～59歳</c:v>
                </c:pt>
                <c:pt idx="8">
                  <c:v>60～64歳</c:v>
                </c:pt>
              </c:strCache>
            </c:strRef>
          </c:cat>
          <c:val>
            <c:numRef>
              <c:f>'M字カーブ (H30推進会議)'!$F$7:$F$15</c:f>
              <c:numCache>
                <c:formatCode>0.0%</c:formatCode>
                <c:ptCount val="9"/>
                <c:pt idx="0">
                  <c:v>0.65346141847497574</c:v>
                </c:pt>
                <c:pt idx="1">
                  <c:v>0.77065505235463372</c:v>
                </c:pt>
                <c:pt idx="2">
                  <c:v>0.70315243440385911</c:v>
                </c:pt>
                <c:pt idx="3">
                  <c:v>0.70072882685936178</c:v>
                </c:pt>
                <c:pt idx="4">
                  <c:v>0.73450785308240751</c:v>
                </c:pt>
                <c:pt idx="5">
                  <c:v>0.75475572055009732</c:v>
                </c:pt>
                <c:pt idx="6">
                  <c:v>0.74193282934793925</c:v>
                </c:pt>
                <c:pt idx="7">
                  <c:v>0.67697154465957221</c:v>
                </c:pt>
                <c:pt idx="8">
                  <c:v>0.50752853839624201</c:v>
                </c:pt>
              </c:numCache>
            </c:numRef>
          </c:val>
          <c:smooth val="0"/>
          <c:extLst>
            <c:ext xmlns:c16="http://schemas.microsoft.com/office/drawing/2014/chart" uri="{C3380CC4-5D6E-409C-BE32-E72D297353CC}">
              <c16:uniqueId val="{00000011-DE9B-4FB6-9769-E654A41AA798}"/>
            </c:ext>
          </c:extLst>
        </c:ser>
        <c:dLbls>
          <c:showLegendKey val="0"/>
          <c:showVal val="0"/>
          <c:showCatName val="0"/>
          <c:showSerName val="0"/>
          <c:showPercent val="0"/>
          <c:showBubbleSize val="0"/>
        </c:dLbls>
        <c:marker val="1"/>
        <c:smooth val="0"/>
        <c:axId val="537219360"/>
        <c:axId val="537218968"/>
      </c:lineChart>
      <c:catAx>
        <c:axId val="537219360"/>
        <c:scaling>
          <c:orientation val="minMax"/>
        </c:scaling>
        <c:delete val="0"/>
        <c:axPos val="b"/>
        <c:majorGridlines/>
        <c:numFmt formatCode="@&quot;歳&quot;" sourceLinked="0"/>
        <c:majorTickMark val="none"/>
        <c:minorTickMark val="none"/>
        <c:tickLblPos val="nextTo"/>
        <c:txPr>
          <a:bodyPr/>
          <a:lstStyle/>
          <a:p>
            <a:pPr>
              <a:defRPr sz="800"/>
            </a:pPr>
            <a:endParaRPr lang="ja-JP"/>
          </a:p>
        </c:txPr>
        <c:crossAx val="537218968"/>
        <c:crosses val="autoZero"/>
        <c:auto val="1"/>
        <c:lblAlgn val="ctr"/>
        <c:lblOffset val="100"/>
        <c:noMultiLvlLbl val="0"/>
      </c:catAx>
      <c:valAx>
        <c:axId val="537218968"/>
        <c:scaling>
          <c:orientation val="minMax"/>
          <c:min val="0.30000000000000004"/>
        </c:scaling>
        <c:delete val="0"/>
        <c:axPos val="l"/>
        <c:majorGridlines/>
        <c:numFmt formatCode="0%" sourceLinked="0"/>
        <c:majorTickMark val="none"/>
        <c:minorTickMark val="none"/>
        <c:tickLblPos val="nextTo"/>
        <c:crossAx val="537219360"/>
        <c:crosses val="autoZero"/>
        <c:crossBetween val="between"/>
      </c:valAx>
    </c:plotArea>
    <c:legend>
      <c:legendPos val="r"/>
      <c:layout>
        <c:manualLayout>
          <c:xMode val="edge"/>
          <c:yMode val="edge"/>
          <c:x val="9.6546339781786547E-2"/>
          <c:y val="0.59930437022149052"/>
          <c:w val="0.28600934168271475"/>
          <c:h val="0.21392522043005321"/>
        </c:manualLayout>
      </c:layout>
      <c:overlay val="0"/>
      <c:spPr>
        <a:solidFill>
          <a:schemeClr val="bg1"/>
        </a:solidFill>
      </c:spPr>
    </c:legend>
    <c:plotVisOnly val="1"/>
    <c:dispBlanksAs val="gap"/>
    <c:showDLblsOverMax val="0"/>
  </c:chart>
  <c:txPr>
    <a:bodyPr/>
    <a:lstStyle/>
    <a:p>
      <a:pPr>
        <a:defRPr sz="900">
          <a:latin typeface="+mn-ea"/>
          <a:ea typeface="+mn-ea"/>
        </a:defRPr>
      </a:pPr>
      <a:endParaRPr lang="ja-JP"/>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716858"/>
          <a:ext cx="5587619" cy="412808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0.20758</cdr:x>
      <cdr:y>0.6931</cdr:y>
    </cdr:from>
    <cdr:to>
      <cdr:x>0.24589</cdr:x>
      <cdr:y>0.87053</cdr:y>
    </cdr:to>
    <cdr:sp macro="" textlink="">
      <cdr:nvSpPr>
        <cdr:cNvPr id="2" name="楕円 1"/>
        <cdr:cNvSpPr/>
      </cdr:nvSpPr>
      <cdr:spPr>
        <a:xfrm xmlns:a="http://schemas.openxmlformats.org/drawingml/2006/main">
          <a:off x="1903862" y="2390691"/>
          <a:ext cx="351448" cy="612000"/>
        </a:xfrm>
        <a:prstGeom xmlns:a="http://schemas.openxmlformats.org/drawingml/2006/main" prst="ellipse">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0.36785</cdr:x>
      <cdr:y>0.69712</cdr:y>
    </cdr:from>
    <cdr:to>
      <cdr:x>0.38748</cdr:x>
      <cdr:y>0.87455</cdr:y>
    </cdr:to>
    <cdr:sp macro="" textlink="">
      <cdr:nvSpPr>
        <cdr:cNvPr id="3" name="楕円 2"/>
        <cdr:cNvSpPr/>
      </cdr:nvSpPr>
      <cdr:spPr>
        <a:xfrm xmlns:a="http://schemas.openxmlformats.org/drawingml/2006/main">
          <a:off x="3373885" y="2404575"/>
          <a:ext cx="180000" cy="612000"/>
        </a:xfrm>
        <a:prstGeom xmlns:a="http://schemas.openxmlformats.org/drawingml/2006/main" prst="ellipse">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userShapes>
</file>

<file path=ppt/drawings/drawing3.xml><?xml version="1.0" encoding="utf-8"?>
<c:userShapes xmlns:c="http://schemas.openxmlformats.org/drawingml/2006/chart">
  <cdr:relSizeAnchor xmlns:cdr="http://schemas.openxmlformats.org/drawingml/2006/chartDrawing">
    <cdr:from>
      <cdr:x>0.59004</cdr:x>
      <cdr:y>0.94708</cdr:y>
    </cdr:from>
    <cdr:to>
      <cdr:x>0.9428</cdr:x>
      <cdr:y>0.98891</cdr:y>
    </cdr:to>
    <cdr:sp macro="" textlink="">
      <cdr:nvSpPr>
        <cdr:cNvPr id="6" name="テキスト ボックス 1"/>
        <cdr:cNvSpPr txBox="1"/>
      </cdr:nvSpPr>
      <cdr:spPr>
        <a:xfrm xmlns:a="http://schemas.openxmlformats.org/drawingml/2006/main">
          <a:off x="3567113" y="2371462"/>
          <a:ext cx="2132651" cy="1047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sz="900" dirty="0" smtClean="0"/>
            <a:t>国勢</a:t>
          </a:r>
          <a:r>
            <a:rPr lang="ja-JP" altLang="en-US" sz="900" dirty="0"/>
            <a:t>調査（総務省）</a:t>
          </a:r>
          <a:endParaRPr lang="en-US" altLang="ja-JP" sz="900" dirty="0"/>
        </a:p>
      </cdr:txBody>
    </cdr:sp>
  </cdr:relSizeAnchor>
  <cdr:relSizeAnchor xmlns:cdr="http://schemas.openxmlformats.org/drawingml/2006/chartDrawing">
    <cdr:from>
      <cdr:x>0.51336</cdr:x>
      <cdr:y>0.50833</cdr:y>
    </cdr:from>
    <cdr:to>
      <cdr:x>0.80371</cdr:x>
      <cdr:y>0.81818</cdr:y>
    </cdr:to>
    <cdr:sp macro="" textlink="">
      <cdr:nvSpPr>
        <cdr:cNvPr id="2" name="楕円 1"/>
        <cdr:cNvSpPr/>
      </cdr:nvSpPr>
      <cdr:spPr>
        <a:xfrm xmlns:a="http://schemas.openxmlformats.org/drawingml/2006/main">
          <a:off x="2728121" y="2013211"/>
          <a:ext cx="1543005" cy="1227150"/>
        </a:xfrm>
        <a:prstGeom xmlns:a="http://schemas.openxmlformats.org/drawingml/2006/main" prst="ellipse">
          <a:avLst/>
        </a:prstGeom>
        <a:solidFill xmlns:a="http://schemas.openxmlformats.org/drawingml/2006/main">
          <a:srgbClr val="FFFF00"/>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tIns="0" rIns="36000" bIns="0"/>
        <a:lstStyle xmlns:a="http://schemas.openxmlformats.org/drawingml/2006/main"/>
        <a:p xmlns:a="http://schemas.openxmlformats.org/drawingml/2006/main">
          <a:pPr algn="ctr"/>
          <a:r>
            <a:rPr lang="ja-JP" altLang="en-US" sz="900" dirty="0" smtClean="0">
              <a:solidFill>
                <a:schemeClr val="tx1"/>
              </a:solidFill>
            </a:rPr>
            <a:t>３０代後半の</a:t>
          </a:r>
          <a:endParaRPr lang="en-US" altLang="ja-JP" sz="900" dirty="0" smtClean="0">
            <a:solidFill>
              <a:schemeClr val="tx1"/>
            </a:solidFill>
          </a:endParaRPr>
        </a:p>
        <a:p xmlns:a="http://schemas.openxmlformats.org/drawingml/2006/main">
          <a:pPr algn="ctr"/>
          <a:r>
            <a:rPr lang="ja-JP" altLang="en-US" sz="900" dirty="0" smtClean="0">
              <a:solidFill>
                <a:schemeClr val="tx1"/>
              </a:solidFill>
            </a:rPr>
            <a:t>奈良県女性では、</a:t>
          </a:r>
          <a:endParaRPr lang="en-US" altLang="ja-JP" sz="900" dirty="0" smtClean="0">
            <a:solidFill>
              <a:schemeClr val="tx1"/>
            </a:solidFill>
          </a:endParaRPr>
        </a:p>
        <a:p xmlns:a="http://schemas.openxmlformats.org/drawingml/2006/main">
          <a:pPr algn="ctr"/>
          <a:r>
            <a:rPr lang="ja-JP" altLang="en-US" sz="900" dirty="0" smtClean="0">
              <a:solidFill>
                <a:schemeClr val="tx1"/>
              </a:solidFill>
            </a:rPr>
            <a:t>Ｈ２２⇒Ｈ２７で</a:t>
          </a:r>
          <a:endParaRPr lang="en-US" altLang="ja-JP" sz="900" dirty="0" smtClean="0">
            <a:solidFill>
              <a:schemeClr val="tx1"/>
            </a:solidFill>
          </a:endParaRPr>
        </a:p>
        <a:p xmlns:a="http://schemas.openxmlformats.org/drawingml/2006/main">
          <a:pPr algn="ctr"/>
          <a:r>
            <a:rPr lang="ja-JP" altLang="en-US" sz="900" b="1" dirty="0" smtClean="0">
              <a:solidFill>
                <a:srgbClr val="FF0000"/>
              </a:solidFill>
            </a:rPr>
            <a:t>７．９ポイント上昇</a:t>
          </a:r>
          <a:endParaRPr lang="en-US" altLang="ja-JP" sz="900" b="1" dirty="0" smtClean="0">
            <a:solidFill>
              <a:srgbClr val="FF0000"/>
            </a:solidFill>
          </a:endParaRPr>
        </a:p>
        <a:p xmlns:a="http://schemas.openxmlformats.org/drawingml/2006/main">
          <a:pPr algn="ctr"/>
          <a:r>
            <a:rPr lang="ja-JP" altLang="en-US" sz="900" b="1" dirty="0" smtClean="0">
              <a:solidFill>
                <a:srgbClr val="FF0000"/>
              </a:solidFill>
            </a:rPr>
            <a:t>（上昇率全国一）</a:t>
          </a:r>
          <a:endParaRPr lang="ja-JP" sz="900" b="1" dirty="0">
            <a:solidFill>
              <a:srgbClr val="FF0000"/>
            </a:solidFill>
          </a:endParaRPr>
        </a:p>
      </cdr:txBody>
    </cdr:sp>
  </cdr:relSizeAnchor>
  <cdr:relSizeAnchor xmlns:cdr="http://schemas.openxmlformats.org/drawingml/2006/chartDrawing">
    <cdr:from>
      <cdr:x>0.47039</cdr:x>
      <cdr:y>0.41206</cdr:y>
    </cdr:from>
    <cdr:to>
      <cdr:x>0.55588</cdr:x>
      <cdr:y>0.55371</cdr:y>
    </cdr:to>
    <cdr:cxnSp macro="">
      <cdr:nvCxnSpPr>
        <cdr:cNvPr id="4" name="直線矢印コネクタ 3"/>
        <cdr:cNvCxnSpPr>
          <a:stCxn xmlns:a="http://schemas.openxmlformats.org/drawingml/2006/main" id="2" idx="1"/>
        </cdr:cNvCxnSpPr>
      </cdr:nvCxnSpPr>
      <cdr:spPr>
        <a:xfrm xmlns:a="http://schemas.openxmlformats.org/drawingml/2006/main" flipH="1" flipV="1">
          <a:off x="2499769" y="1631939"/>
          <a:ext cx="454320" cy="56098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0.47088</cdr:x>
      <cdr:y>0.54099</cdr:y>
    </cdr:from>
    <cdr:to>
      <cdr:x>0.55588</cdr:x>
      <cdr:y>0.55371</cdr:y>
    </cdr:to>
    <cdr:cxnSp macro="">
      <cdr:nvCxnSpPr>
        <cdr:cNvPr id="7" name="直線矢印コネクタ 6"/>
        <cdr:cNvCxnSpPr>
          <a:stCxn xmlns:a="http://schemas.openxmlformats.org/drawingml/2006/main" id="2" idx="1"/>
        </cdr:cNvCxnSpPr>
      </cdr:nvCxnSpPr>
      <cdr:spPr>
        <a:xfrm xmlns:a="http://schemas.openxmlformats.org/drawingml/2006/main" flipH="1" flipV="1">
          <a:off x="2502373" y="2142559"/>
          <a:ext cx="451716" cy="5036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35C3AA5-90C1-407C-B910-1D1DD52CBFDB}" type="datetimeFigureOut">
              <a:rPr kumimoji="1" lang="ja-JP" altLang="en-US" smtClean="0"/>
              <a:t>2020/9/30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BB4C77C-51E1-4CF0-A222-44ADAE35F2C2}" type="slidenum">
              <a:rPr kumimoji="1" lang="ja-JP" altLang="en-US" smtClean="0"/>
              <a:t>‹#›</a:t>
            </a:fld>
            <a:endParaRPr kumimoji="1" lang="ja-JP" altLang="en-US"/>
          </a:p>
        </p:txBody>
      </p:sp>
    </p:spTree>
    <p:extLst>
      <p:ext uri="{BB962C8B-B14F-4D97-AF65-F5344CB8AC3E}">
        <p14:creationId xmlns:p14="http://schemas.microsoft.com/office/powerpoint/2010/main" val="20233065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B4C77C-51E1-4CF0-A222-44ADAE35F2C2}" type="slidenum">
              <a:rPr kumimoji="1" lang="ja-JP" altLang="en-US" smtClean="0"/>
              <a:t>7</a:t>
            </a:fld>
            <a:endParaRPr kumimoji="1" lang="ja-JP" altLang="en-US"/>
          </a:p>
        </p:txBody>
      </p:sp>
    </p:spTree>
    <p:extLst>
      <p:ext uri="{BB962C8B-B14F-4D97-AF65-F5344CB8AC3E}">
        <p14:creationId xmlns:p14="http://schemas.microsoft.com/office/powerpoint/2010/main" val="1458201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9A537-3DF0-4BF5-80D5-F30B6B3CCA2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9841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9A537-3DF0-4BF5-80D5-F30B6B3CCA2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4440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B4C77C-51E1-4CF0-A222-44ADAE35F2C2}" type="slidenum">
              <a:rPr kumimoji="1" lang="ja-JP" altLang="en-US" smtClean="0"/>
              <a:t>33</a:t>
            </a:fld>
            <a:endParaRPr kumimoji="1" lang="ja-JP" altLang="en-US"/>
          </a:p>
        </p:txBody>
      </p:sp>
    </p:spTree>
    <p:extLst>
      <p:ext uri="{BB962C8B-B14F-4D97-AF65-F5344CB8AC3E}">
        <p14:creationId xmlns:p14="http://schemas.microsoft.com/office/powerpoint/2010/main" val="51245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B4C77C-51E1-4CF0-A222-44ADAE35F2C2}" type="slidenum">
              <a:rPr kumimoji="1" lang="ja-JP" altLang="en-US" smtClean="0"/>
              <a:t>19</a:t>
            </a:fld>
            <a:endParaRPr kumimoji="1" lang="ja-JP" altLang="en-US"/>
          </a:p>
        </p:txBody>
      </p:sp>
    </p:spTree>
    <p:extLst>
      <p:ext uri="{BB962C8B-B14F-4D97-AF65-F5344CB8AC3E}">
        <p14:creationId xmlns:p14="http://schemas.microsoft.com/office/powerpoint/2010/main" val="293859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9A537-3DF0-4BF5-80D5-F30B6B3CCA2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6276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9A537-3DF0-4BF5-80D5-F30B6B3CCA2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7270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9A537-3DF0-4BF5-80D5-F30B6B3CCA2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0180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9A537-3DF0-4BF5-80D5-F30B6B3CCA2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0581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9A537-3DF0-4BF5-80D5-F30B6B3CCA2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507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9A537-3DF0-4BF5-80D5-F30B6B3CCA2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4092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9A537-3DF0-4BF5-80D5-F30B6B3CCA2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9010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818AB57-D7EC-4384-B4F0-280973247C4F}"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17668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60A08EE-464D-4CE2-87A7-CD298C2BEB85}"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47888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743152F-D659-4078-B3A6-1BD16054BBE0}"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3F7B84-3604-4F4F-A6C8-4E9DB06C943E}"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1839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67EFB475-623B-426B-B2D4-FC30B1CFD395}" type="datetime1">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251808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FC8C19EC-358A-422A-B876-5DB4C86278F5}" type="datetime1">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3F7B84-3604-4F4F-A6C8-4E9DB06C943E}"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551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AE1C802A-1203-480A-8585-D47D87EBB515}" type="datetime1">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2501280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60B4C30-E1FE-4AA8-82D3-93EB150915BB}"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51337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9A865B3-B762-46F2-9171-BDDFE4858E18}"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662804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665B99E-D854-4D2C-90C8-3845E378C5F7}"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147337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533391-10A8-4285-9DB1-C71FAC9D05D5}"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271599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0EDFFAF-64F0-40AD-8B89-6BFD35F00D5D}" type="datetime1">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81370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7277D59-4922-4E83-95FD-470B35954DBE}" type="datetime1">
              <a:rPr kumimoji="1" lang="ja-JP" altLang="en-US" smtClean="0"/>
              <a:t>2020/9/30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228959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27A52E8-B197-43E4-A6E9-5549C61B003B}" type="datetime1">
              <a:rPr kumimoji="1" lang="ja-JP" altLang="en-US" smtClean="0"/>
              <a:t>2020/9/30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288556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CE3F6-4EB1-4570-B891-84BAB389AE73}" type="datetime1">
              <a:rPr kumimoji="1" lang="ja-JP" altLang="en-US" smtClean="0"/>
              <a:t>2020/9/30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19925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4448EF3-C14E-4766-B835-02C343968296}" type="datetime1">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418900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31B9AF4-6E1D-4FE1-8DA9-148C2CBE86E3}" type="datetime1">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3F7B84-3604-4F4F-A6C8-4E9DB06C943E}" type="slidenum">
              <a:rPr kumimoji="1" lang="ja-JP" altLang="en-US" smtClean="0"/>
              <a:t>‹#›</a:t>
            </a:fld>
            <a:endParaRPr kumimoji="1" lang="ja-JP" altLang="en-US"/>
          </a:p>
        </p:txBody>
      </p:sp>
    </p:spTree>
    <p:extLst>
      <p:ext uri="{BB962C8B-B14F-4D97-AF65-F5344CB8AC3E}">
        <p14:creationId xmlns:p14="http://schemas.microsoft.com/office/powerpoint/2010/main" val="162899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0A09064-EB56-418C-9B16-E8499477CFF2}" type="datetime1">
              <a:rPr kumimoji="1" lang="ja-JP" altLang="en-US" smtClean="0"/>
              <a:t>2020/9/30</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84F15D3-4BFF-430E-927E-6A0EE393ED6D}" type="slidenum">
              <a:rPr kumimoji="1" lang="ja-JP" altLang="en-US" smtClean="0"/>
              <a:t>‹#›</a:t>
            </a:fld>
            <a:endParaRPr kumimoji="1" lang="ja-JP" altLang="en-US"/>
          </a:p>
        </p:txBody>
      </p:sp>
    </p:spTree>
    <p:extLst>
      <p:ext uri="{BB962C8B-B14F-4D97-AF65-F5344CB8AC3E}">
        <p14:creationId xmlns:p14="http://schemas.microsoft.com/office/powerpoint/2010/main" val="66685404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Lst>
  <p:hf hdr="0" ftr="0"/>
  <p:txStyles>
    <p:title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89213" y="1195251"/>
            <a:ext cx="8915399" cy="2262781"/>
          </a:xfrm>
        </p:spPr>
        <p:txBody>
          <a:bodyPr>
            <a:normAutofit/>
          </a:bodyPr>
          <a:lstStyle/>
          <a:p>
            <a:r>
              <a:rPr kumimoji="1" lang="ja-JP" altLang="en-US" dirty="0" smtClean="0">
                <a:solidFill>
                  <a:schemeClr val="accent1"/>
                </a:solidFill>
              </a:rPr>
              <a:t>新型コロナ時代の積極的</a:t>
            </a:r>
            <a:r>
              <a:rPr kumimoji="1" lang="en-US" altLang="ja-JP" dirty="0" smtClean="0">
                <a:solidFill>
                  <a:schemeClr val="accent1"/>
                </a:solidFill>
              </a:rPr>
              <a:t/>
            </a:r>
            <a:br>
              <a:rPr kumimoji="1" lang="en-US" altLang="ja-JP" dirty="0" smtClean="0">
                <a:solidFill>
                  <a:schemeClr val="accent1"/>
                </a:solidFill>
              </a:rPr>
            </a:br>
            <a:r>
              <a:rPr kumimoji="1" lang="ja-JP" altLang="en-US" dirty="0" smtClean="0">
                <a:solidFill>
                  <a:schemeClr val="accent1"/>
                </a:solidFill>
              </a:rPr>
              <a:t>労働政策を考える</a:t>
            </a:r>
            <a:endParaRPr kumimoji="1" lang="ja-JP" altLang="en-US" dirty="0">
              <a:solidFill>
                <a:schemeClr val="accent1"/>
              </a:solidFill>
            </a:endParaRPr>
          </a:p>
        </p:txBody>
      </p:sp>
      <p:sp>
        <p:nvSpPr>
          <p:cNvPr id="3" name="サブタイトル 2"/>
          <p:cNvSpPr>
            <a:spLocks noGrp="1"/>
          </p:cNvSpPr>
          <p:nvPr>
            <p:ph type="subTitle" idx="1"/>
          </p:nvPr>
        </p:nvSpPr>
        <p:spPr>
          <a:xfrm>
            <a:off x="2589213" y="4712102"/>
            <a:ext cx="8915399" cy="656413"/>
          </a:xfrm>
        </p:spPr>
        <p:txBody>
          <a:bodyPr>
            <a:normAutofit/>
          </a:bodyPr>
          <a:lstStyle/>
          <a:p>
            <a:pPr algn="r"/>
            <a:r>
              <a:rPr kumimoji="1" lang="ja-JP" altLang="en-US" sz="3600" dirty="0" smtClean="0">
                <a:solidFill>
                  <a:schemeClr val="accent1"/>
                </a:solidFill>
              </a:rPr>
              <a:t>奈良県知事　荒井　正吾</a:t>
            </a:r>
            <a:endParaRPr kumimoji="1" lang="ja-JP" altLang="en-US" sz="3600" dirty="0">
              <a:solidFill>
                <a:schemeClr val="accent1"/>
              </a:solidFill>
            </a:endParaRPr>
          </a:p>
        </p:txBody>
      </p:sp>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1</a:t>
            </a:fld>
            <a:endParaRPr kumimoji="1" lang="ja-JP" altLang="en-US" dirty="0"/>
          </a:p>
        </p:txBody>
      </p:sp>
      <p:sp>
        <p:nvSpPr>
          <p:cNvPr id="5" name="日付プレースホルダー 4"/>
          <p:cNvSpPr>
            <a:spLocks noGrp="1"/>
          </p:cNvSpPr>
          <p:nvPr>
            <p:ph type="dt" sz="half" idx="10"/>
          </p:nvPr>
        </p:nvSpPr>
        <p:spPr/>
        <p:txBody>
          <a:bodyPr/>
          <a:lstStyle/>
          <a:p>
            <a:fld id="{76C9A944-7E8D-4588-91F2-41EBF6419375}" type="datetime1">
              <a:rPr kumimoji="1" lang="ja-JP" altLang="en-US" smtClean="0"/>
              <a:t>2020/9/30</a:t>
            </a:fld>
            <a:endParaRPr kumimoji="1" lang="ja-JP" altLang="en-US"/>
          </a:p>
        </p:txBody>
      </p:sp>
    </p:spTree>
    <p:extLst>
      <p:ext uri="{BB962C8B-B14F-4D97-AF65-F5344CB8AC3E}">
        <p14:creationId xmlns:p14="http://schemas.microsoft.com/office/powerpoint/2010/main" val="3663938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000" b="0" i="0" u="none" strike="noStrike" kern="1200" cap="none" spc="0" normalizeH="0" baseline="0" noProof="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2" name="コンテンツ プレースホルダー 1"/>
          <p:cNvSpPr>
            <a:spLocks noGrp="1"/>
          </p:cNvSpPr>
          <p:nvPr>
            <p:ph idx="1"/>
          </p:nvPr>
        </p:nvSpPr>
        <p:spPr>
          <a:xfrm>
            <a:off x="1753187" y="787782"/>
            <a:ext cx="10105877" cy="5939589"/>
          </a:xfrm>
        </p:spPr>
        <p:txBody>
          <a:bodyPr>
            <a:normAutofit fontScale="92500" lnSpcReduction="20000"/>
          </a:bodyPr>
          <a:lstStyle/>
          <a:p>
            <a:pPr marL="0" indent="0">
              <a:buNone/>
            </a:pPr>
            <a:r>
              <a:rPr lang="ja-JP" altLang="en-US" sz="3500" b="1" dirty="0" smtClean="0">
                <a:solidFill>
                  <a:srgbClr val="FF0000"/>
                </a:solidFill>
              </a:rPr>
              <a:t>県内</a:t>
            </a:r>
            <a:r>
              <a:rPr lang="ja-JP" altLang="en-US" sz="3500" b="1" dirty="0">
                <a:solidFill>
                  <a:srgbClr val="FF0000"/>
                </a:solidFill>
              </a:rPr>
              <a:t>経済活動の速やかな活性化に</a:t>
            </a:r>
            <a:r>
              <a:rPr lang="ja-JP" altLang="en-US" sz="3500" b="1" dirty="0" smtClean="0">
                <a:solidFill>
                  <a:srgbClr val="FF0000"/>
                </a:solidFill>
              </a:rPr>
              <a:t>向けた主な取組。</a:t>
            </a:r>
            <a:endParaRPr lang="en-US" altLang="ja-JP" sz="3500" b="1" dirty="0" smtClean="0">
              <a:solidFill>
                <a:srgbClr val="FF0000"/>
              </a:solidFill>
            </a:endParaRPr>
          </a:p>
          <a:p>
            <a:pPr marL="0" indent="0">
              <a:buNone/>
            </a:pPr>
            <a:r>
              <a:rPr lang="ja-JP" altLang="en-US" sz="3500" b="1" dirty="0" smtClean="0">
                <a:solidFill>
                  <a:srgbClr val="FF0000"/>
                </a:solidFill>
              </a:rPr>
              <a:t>感染症対策と経済活動の両立を図る。</a:t>
            </a:r>
            <a:endParaRPr lang="ja-JP" altLang="en-US" sz="3500" b="1" dirty="0">
              <a:solidFill>
                <a:srgbClr val="FF0000"/>
              </a:solidFill>
            </a:endParaRPr>
          </a:p>
          <a:p>
            <a:pPr>
              <a:buFont typeface="Wingdings" panose="05000000000000000000" pitchFamily="2" charset="2"/>
              <a:buChar char="l"/>
            </a:pPr>
            <a:r>
              <a:rPr lang="ja-JP" altLang="en-US" sz="2100" b="1" dirty="0" smtClean="0"/>
              <a:t>県民</a:t>
            </a:r>
            <a:r>
              <a:rPr lang="ja-JP" altLang="en-US" sz="2100" b="1" dirty="0"/>
              <a:t>による県内消費の</a:t>
            </a:r>
            <a:r>
              <a:rPr lang="ja-JP" altLang="en-US" sz="2100" b="1" dirty="0" smtClean="0"/>
              <a:t>促進</a:t>
            </a:r>
            <a:endParaRPr lang="en-US" altLang="ja-JP" sz="2100" b="1" dirty="0"/>
          </a:p>
          <a:p>
            <a:pPr marL="400050" lvl="1" indent="0">
              <a:buNone/>
            </a:pPr>
            <a:r>
              <a:rPr lang="ja-JP" altLang="en-US" dirty="0" smtClean="0"/>
              <a:t>市町村</a:t>
            </a:r>
            <a:r>
              <a:rPr lang="ja-JP" altLang="en-US" dirty="0"/>
              <a:t>によるプレミアム商品券等の発行に対し、県が同額を上乗せ</a:t>
            </a:r>
            <a:r>
              <a:rPr lang="ja-JP" altLang="en-US" dirty="0" smtClean="0"/>
              <a:t>支援</a:t>
            </a:r>
            <a:endParaRPr lang="en-US" altLang="ja-JP" dirty="0" smtClean="0"/>
          </a:p>
          <a:p>
            <a:pPr>
              <a:buFont typeface="Wingdings" panose="05000000000000000000" pitchFamily="2" charset="2"/>
              <a:buChar char="l"/>
            </a:pPr>
            <a:r>
              <a:rPr lang="ja-JP" altLang="en-US" sz="2100" b="1" dirty="0" smtClean="0"/>
              <a:t>県内</a:t>
            </a:r>
            <a:r>
              <a:rPr lang="ja-JP" altLang="en-US" sz="2100" b="1" dirty="0"/>
              <a:t>観光・宿泊需要の</a:t>
            </a:r>
            <a:r>
              <a:rPr lang="ja-JP" altLang="en-US" sz="2100" b="1" dirty="0" smtClean="0"/>
              <a:t>喚起</a:t>
            </a:r>
            <a:endParaRPr lang="en-US" altLang="ja-JP" sz="2100" b="1" dirty="0" smtClean="0"/>
          </a:p>
          <a:p>
            <a:pPr marL="400050" lvl="1" indent="0">
              <a:buNone/>
            </a:pPr>
            <a:r>
              <a:rPr lang="ja-JP" altLang="en-US" dirty="0" smtClean="0"/>
              <a:t>「</a:t>
            </a:r>
            <a:r>
              <a:rPr lang="ja-JP" altLang="en-US" dirty="0"/>
              <a:t>いまなら。キャンペーン</a:t>
            </a:r>
            <a:r>
              <a:rPr lang="ja-JP" altLang="en-US" dirty="0" smtClean="0"/>
              <a:t>」</a:t>
            </a:r>
            <a:endParaRPr lang="en-US" altLang="ja-JP" dirty="0" smtClean="0"/>
          </a:p>
          <a:p>
            <a:pPr marL="400050" lvl="1" indent="0">
              <a:buNone/>
            </a:pPr>
            <a:r>
              <a:rPr lang="ja-JP" altLang="en-US" dirty="0" smtClean="0"/>
              <a:t>安全</a:t>
            </a:r>
            <a:r>
              <a:rPr lang="ja-JP" altLang="en-US" dirty="0"/>
              <a:t>・安心を確保するため</a:t>
            </a:r>
            <a:r>
              <a:rPr lang="en-US" altLang="ja-JP" dirty="0"/>
              <a:t>､</a:t>
            </a:r>
            <a:r>
              <a:rPr lang="ja-JP" altLang="en-US" dirty="0"/>
              <a:t>観光関連施設の設備・機器など受入環境の</a:t>
            </a:r>
            <a:r>
              <a:rPr lang="ja-JP" altLang="en-US" dirty="0" smtClean="0"/>
              <a:t>整備</a:t>
            </a:r>
            <a:endParaRPr lang="en-US" altLang="ja-JP" dirty="0" smtClean="0"/>
          </a:p>
          <a:p>
            <a:pPr>
              <a:buFont typeface="Wingdings" panose="05000000000000000000" pitchFamily="2" charset="2"/>
              <a:buChar char="l"/>
            </a:pPr>
            <a:r>
              <a:rPr lang="ja-JP" altLang="en-US" sz="2100" b="1" dirty="0" smtClean="0"/>
              <a:t>意欲</a:t>
            </a:r>
            <a:r>
              <a:rPr lang="ja-JP" altLang="en-US" sz="2100" b="1" dirty="0"/>
              <a:t>ある事業者による前向きで新しい取組への</a:t>
            </a:r>
            <a:r>
              <a:rPr lang="ja-JP" altLang="en-US" sz="2100" b="1" dirty="0" smtClean="0"/>
              <a:t>支援</a:t>
            </a:r>
            <a:endParaRPr lang="en-US" altLang="ja-JP" sz="2100" b="1" dirty="0" smtClean="0"/>
          </a:p>
          <a:p>
            <a:pPr marL="400050" lvl="1" indent="0">
              <a:buNone/>
            </a:pPr>
            <a:r>
              <a:rPr lang="ja-JP" altLang="en-US" dirty="0" smtClean="0"/>
              <a:t>新型</a:t>
            </a:r>
            <a:r>
              <a:rPr lang="ja-JP" altLang="en-US" dirty="0"/>
              <a:t>コロナウイルスの感染防止や売上回復に要する</a:t>
            </a:r>
            <a:r>
              <a:rPr lang="ja-JP" altLang="en-US" dirty="0" smtClean="0"/>
              <a:t>経費</a:t>
            </a:r>
            <a:endParaRPr lang="en-US" altLang="ja-JP" dirty="0" smtClean="0"/>
          </a:p>
          <a:p>
            <a:pPr marL="400050" lvl="1" indent="0">
              <a:buNone/>
            </a:pPr>
            <a:r>
              <a:rPr lang="ja-JP" altLang="en-US" dirty="0" smtClean="0"/>
              <a:t>再起</a:t>
            </a:r>
            <a:r>
              <a:rPr lang="ja-JP" altLang="en-US" dirty="0"/>
              <a:t>のための新商品・新サービスの開発や、新たな設備</a:t>
            </a:r>
            <a:r>
              <a:rPr lang="ja-JP" altLang="en-US" dirty="0" smtClean="0"/>
              <a:t>導入</a:t>
            </a:r>
            <a:endParaRPr lang="en-US" altLang="ja-JP" dirty="0" smtClean="0"/>
          </a:p>
          <a:p>
            <a:pPr marL="400050" lvl="1" indent="0">
              <a:buNone/>
            </a:pPr>
            <a:r>
              <a:rPr lang="ja-JP" altLang="en-US" dirty="0" smtClean="0"/>
              <a:t>テイクアウト</a:t>
            </a:r>
            <a:r>
              <a:rPr lang="ja-JP" altLang="en-US" dirty="0"/>
              <a:t>やデリバリーなどに取り組む飲食店</a:t>
            </a:r>
            <a:r>
              <a:rPr lang="ja-JP" altLang="en-US" dirty="0" smtClean="0"/>
              <a:t>等の支援</a:t>
            </a:r>
            <a:endParaRPr lang="ja-JP" altLang="en-US" dirty="0"/>
          </a:p>
          <a:p>
            <a:pPr>
              <a:buFont typeface="Wingdings" panose="05000000000000000000" pitchFamily="2" charset="2"/>
              <a:buChar char="l"/>
            </a:pPr>
            <a:r>
              <a:rPr lang="ja-JP" altLang="en-US" sz="2100" b="1" dirty="0" smtClean="0"/>
              <a:t>中小</a:t>
            </a:r>
            <a:r>
              <a:rPr lang="ja-JP" altLang="en-US" sz="2100" b="1" dirty="0"/>
              <a:t>企業者・小規模事業者の資金需要への</a:t>
            </a:r>
            <a:r>
              <a:rPr lang="ja-JP" altLang="en-US" sz="2100" b="1" dirty="0" smtClean="0"/>
              <a:t>対応</a:t>
            </a:r>
            <a:endParaRPr lang="en-US" altLang="ja-JP" sz="2100" b="1" dirty="0"/>
          </a:p>
          <a:p>
            <a:pPr marL="400050" lvl="1" indent="0">
              <a:buNone/>
            </a:pPr>
            <a:r>
              <a:rPr lang="ja-JP" altLang="en-US" dirty="0" smtClean="0"/>
              <a:t>県</a:t>
            </a:r>
            <a:r>
              <a:rPr lang="ja-JP" altLang="en-US" dirty="0"/>
              <a:t>制度融資の「新型コロナウイルス感染症関連資金」の</a:t>
            </a:r>
            <a:r>
              <a:rPr lang="ja-JP" altLang="en-US" dirty="0" smtClean="0"/>
              <a:t>融資枠の拡大</a:t>
            </a:r>
            <a:endParaRPr lang="en-US" altLang="ja-JP" dirty="0" smtClean="0"/>
          </a:p>
          <a:p>
            <a:pPr>
              <a:buFont typeface="Wingdings" panose="05000000000000000000" pitchFamily="2" charset="2"/>
              <a:buChar char="l"/>
            </a:pPr>
            <a:r>
              <a:rPr lang="ja-JP" altLang="en-US" sz="2100" b="1" dirty="0" smtClean="0"/>
              <a:t>労働者</a:t>
            </a:r>
            <a:r>
              <a:rPr lang="ja-JP" altLang="en-US" sz="2100" b="1" dirty="0"/>
              <a:t>の雇用維持への</a:t>
            </a:r>
            <a:r>
              <a:rPr lang="ja-JP" altLang="en-US" sz="2100" b="1" dirty="0" smtClean="0"/>
              <a:t>対応</a:t>
            </a:r>
            <a:endParaRPr lang="en-US" altLang="ja-JP" sz="2100" b="1" dirty="0" smtClean="0"/>
          </a:p>
          <a:p>
            <a:pPr marL="400050" lvl="1" indent="0">
              <a:buNone/>
            </a:pPr>
            <a:r>
              <a:rPr lang="ja-JP" altLang="en-US" dirty="0" smtClean="0"/>
              <a:t>雇用</a:t>
            </a:r>
            <a:r>
              <a:rPr lang="ja-JP" altLang="en-US" dirty="0"/>
              <a:t>調整助成金の申請手続きに係る個別</a:t>
            </a:r>
            <a:r>
              <a:rPr lang="ja-JP" altLang="en-US" dirty="0" smtClean="0"/>
              <a:t>相談</a:t>
            </a:r>
            <a:endParaRPr lang="en-US" altLang="ja-JP" dirty="0" smtClean="0"/>
          </a:p>
          <a:p>
            <a:pPr marL="400050" lvl="1" indent="0">
              <a:buNone/>
            </a:pPr>
            <a:r>
              <a:rPr lang="ja-JP" altLang="en-US" dirty="0" smtClean="0"/>
              <a:t>特別</a:t>
            </a:r>
            <a:r>
              <a:rPr lang="ja-JP" altLang="en-US" dirty="0"/>
              <a:t>就労相談窓口を設置し、雇い止めや解雇などにより、求職活動を余儀なくされた方を</a:t>
            </a:r>
            <a:r>
              <a:rPr lang="ja-JP" altLang="en-US" dirty="0" smtClean="0"/>
              <a:t>支援</a:t>
            </a:r>
            <a:endParaRPr lang="ja-JP" altLang="en-US" dirty="0"/>
          </a:p>
        </p:txBody>
      </p:sp>
      <p:sp>
        <p:nvSpPr>
          <p:cNvPr id="3" name="日付プレースホルダー 2"/>
          <p:cNvSpPr>
            <a:spLocks noGrp="1"/>
          </p:cNvSpPr>
          <p:nvPr>
            <p:ph type="dt" sz="half" idx="10"/>
          </p:nvPr>
        </p:nvSpPr>
        <p:spPr/>
        <p:txBody>
          <a:bodyPr/>
          <a:lstStyle/>
          <a:p>
            <a:fld id="{73D29D7B-6479-4A7C-A57F-7B15F8798C30}" type="datetime1">
              <a:rPr kumimoji="1" lang="ja-JP" altLang="en-US" smtClean="0"/>
              <a:t>2020/9/30</a:t>
            </a:fld>
            <a:endParaRPr kumimoji="1" lang="ja-JP" altLang="en-US"/>
          </a:p>
        </p:txBody>
      </p:sp>
    </p:spTree>
    <p:extLst>
      <p:ext uri="{BB962C8B-B14F-4D97-AF65-F5344CB8AC3E}">
        <p14:creationId xmlns:p14="http://schemas.microsoft.com/office/powerpoint/2010/main" val="500240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000" b="0" i="0" u="none" strike="noStrike" kern="1200" cap="none" spc="0" normalizeH="0" baseline="0" noProof="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9" name="テキスト ボックス 8"/>
          <p:cNvSpPr txBox="1"/>
          <p:nvPr/>
        </p:nvSpPr>
        <p:spPr>
          <a:xfrm>
            <a:off x="2295117" y="677956"/>
            <a:ext cx="9212778"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９月県議会補正予算（案）　２５，２２４百万円</a:t>
            </a:r>
            <a:endParaRPr kumimoji="1" lang="ja-JP" altLang="en-US" sz="24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11" name="コンテンツ プレースホルダー 2"/>
          <p:cNvSpPr txBox="1">
            <a:spLocks/>
          </p:cNvSpPr>
          <p:nvPr/>
        </p:nvSpPr>
        <p:spPr>
          <a:xfrm>
            <a:off x="633428" y="3167857"/>
            <a:ext cx="8082143" cy="234785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Font typeface="Wingdings 3" charset="2"/>
              <a:buNone/>
            </a:pPr>
            <a:endParaRPr lang="en-US" altLang="ja-JP" dirty="0">
              <a:solidFill>
                <a:srgbClr val="0070C0"/>
              </a:solidFill>
            </a:endParaRPr>
          </a:p>
        </p:txBody>
      </p:sp>
      <p:sp>
        <p:nvSpPr>
          <p:cNvPr id="7" name="角丸四角形 6"/>
          <p:cNvSpPr/>
          <p:nvPr/>
        </p:nvSpPr>
        <p:spPr>
          <a:xfrm>
            <a:off x="1941342" y="1262731"/>
            <a:ext cx="9945857" cy="176321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2082018" y="1456289"/>
            <a:ext cx="9425877" cy="1569660"/>
          </a:xfrm>
          <a:prstGeom prst="rect">
            <a:avLst/>
          </a:prstGeom>
        </p:spPr>
        <p:txBody>
          <a:bodyPr wrap="square">
            <a:spAutoFit/>
          </a:bodyPr>
          <a:lstStyle/>
          <a:p>
            <a:r>
              <a:rPr lang="ja-JP" altLang="en-US" sz="1600" dirty="0">
                <a:solidFill>
                  <a:srgbClr val="0070C0"/>
                </a:solidFill>
              </a:rPr>
              <a:t>新型コロナウイルス感染症にかかる本県の３つの対処方針</a:t>
            </a:r>
          </a:p>
          <a:p>
            <a:endParaRPr lang="ja-JP" altLang="en-US" sz="1600" dirty="0">
              <a:solidFill>
                <a:srgbClr val="0070C0"/>
              </a:solidFill>
            </a:endParaRPr>
          </a:p>
          <a:p>
            <a:r>
              <a:rPr lang="ja-JP" altLang="en-US" sz="1600" dirty="0" smtClean="0">
                <a:solidFill>
                  <a:srgbClr val="0070C0"/>
                </a:solidFill>
              </a:rPr>
              <a:t>１．感染</a:t>
            </a:r>
            <a:r>
              <a:rPr lang="ja-JP" altLang="en-US" sz="1600" dirty="0">
                <a:solidFill>
                  <a:srgbClr val="0070C0"/>
                </a:solidFill>
              </a:rPr>
              <a:t>経路の類型を明確化し、類型に応じた明確な注意をする</a:t>
            </a:r>
            <a:r>
              <a:rPr lang="ja-JP" altLang="en-US" sz="1600" dirty="0" smtClean="0">
                <a:solidFill>
                  <a:srgbClr val="0070C0"/>
                </a:solidFill>
              </a:rPr>
              <a:t>。</a:t>
            </a:r>
            <a:endParaRPr lang="en-US" altLang="ja-JP" sz="1600" dirty="0" smtClean="0">
              <a:solidFill>
                <a:srgbClr val="0070C0"/>
              </a:solidFill>
            </a:endParaRPr>
          </a:p>
          <a:p>
            <a:pPr algn="r"/>
            <a:r>
              <a:rPr lang="ja-JP" altLang="en-US" sz="1600" dirty="0" smtClean="0">
                <a:solidFill>
                  <a:srgbClr val="0070C0"/>
                </a:solidFill>
              </a:rPr>
              <a:t>～類型に応じた「うつさない」「うつらない」対策～</a:t>
            </a:r>
            <a:endParaRPr lang="en-US" altLang="ja-JP" sz="1600" dirty="0" smtClean="0">
              <a:solidFill>
                <a:srgbClr val="0070C0"/>
              </a:solidFill>
            </a:endParaRPr>
          </a:p>
          <a:p>
            <a:r>
              <a:rPr lang="ja-JP" altLang="en-US" sz="1600" dirty="0" smtClean="0">
                <a:solidFill>
                  <a:srgbClr val="0070C0"/>
                </a:solidFill>
              </a:rPr>
              <a:t>２．感染者</a:t>
            </a:r>
            <a:r>
              <a:rPr lang="ja-JP" altLang="en-US" sz="1600" dirty="0">
                <a:solidFill>
                  <a:srgbClr val="0070C0"/>
                </a:solidFill>
              </a:rPr>
              <a:t>を早期発見・即時隔離し、感染されたすべての方に入院治療・宿泊療養を提供する</a:t>
            </a:r>
            <a:r>
              <a:rPr lang="ja-JP" altLang="en-US" sz="1600" dirty="0" smtClean="0">
                <a:solidFill>
                  <a:srgbClr val="0070C0"/>
                </a:solidFill>
              </a:rPr>
              <a:t>。</a:t>
            </a:r>
            <a:endParaRPr lang="en-US" altLang="ja-JP" sz="1600" dirty="0" smtClean="0">
              <a:solidFill>
                <a:srgbClr val="0070C0"/>
              </a:solidFill>
            </a:endParaRPr>
          </a:p>
          <a:p>
            <a:r>
              <a:rPr lang="ja-JP" altLang="en-US" sz="1600" dirty="0" smtClean="0">
                <a:solidFill>
                  <a:srgbClr val="0070C0"/>
                </a:solidFill>
              </a:rPr>
              <a:t>３．重症化</a:t>
            </a:r>
            <a:r>
              <a:rPr lang="ja-JP" altLang="en-US" sz="1600" dirty="0">
                <a:solidFill>
                  <a:srgbClr val="0070C0"/>
                </a:solidFill>
              </a:rPr>
              <a:t>予防により、死亡や後遺症の発生をおさえる。</a:t>
            </a:r>
          </a:p>
        </p:txBody>
      </p:sp>
      <p:sp>
        <p:nvSpPr>
          <p:cNvPr id="2" name="日付プレースホルダー 1"/>
          <p:cNvSpPr>
            <a:spLocks noGrp="1"/>
          </p:cNvSpPr>
          <p:nvPr>
            <p:ph type="dt" sz="half" idx="10"/>
          </p:nvPr>
        </p:nvSpPr>
        <p:spPr/>
        <p:txBody>
          <a:bodyPr/>
          <a:lstStyle/>
          <a:p>
            <a:fld id="{D8A9C893-35E7-4ABD-809B-9CF63D9F1159}" type="datetime1">
              <a:rPr kumimoji="1" lang="ja-JP" altLang="en-US" smtClean="0"/>
              <a:t>2020/9/30</a:t>
            </a:fld>
            <a:endParaRPr kumimoji="1" lang="ja-JP" altLang="en-US"/>
          </a:p>
        </p:txBody>
      </p:sp>
      <p:sp>
        <p:nvSpPr>
          <p:cNvPr id="14" name="コンテンツ プレースホルダー 2"/>
          <p:cNvSpPr>
            <a:spLocks noGrp="1"/>
          </p:cNvSpPr>
          <p:nvPr>
            <p:ph idx="1"/>
          </p:nvPr>
        </p:nvSpPr>
        <p:spPr>
          <a:xfrm>
            <a:off x="1941342" y="3219508"/>
            <a:ext cx="9563269" cy="3476714"/>
          </a:xfrm>
        </p:spPr>
        <p:txBody>
          <a:bodyPr>
            <a:normAutofit/>
          </a:bodyPr>
          <a:lstStyle/>
          <a:p>
            <a:pPr marL="0" indent="0">
              <a:buNone/>
            </a:pPr>
            <a:r>
              <a:rPr kumimoji="1" lang="ja-JP" altLang="en-US" sz="1600" dirty="0" smtClean="0"/>
              <a:t>①　</a:t>
            </a:r>
            <a:r>
              <a:rPr lang="ja-JP" altLang="en-US" sz="1600" dirty="0" smtClean="0"/>
              <a:t>感染経路の類型を明確化し、類型に応じた明確な注意をする。</a:t>
            </a:r>
            <a:r>
              <a:rPr kumimoji="1" lang="ja-JP" altLang="en-US" sz="1600" dirty="0" smtClean="0"/>
              <a:t>　</a:t>
            </a:r>
            <a:r>
              <a:rPr lang="ja-JP" altLang="en-US" sz="1600" dirty="0" smtClean="0"/>
              <a:t>２，８７３</a:t>
            </a:r>
            <a:r>
              <a:rPr kumimoji="1" lang="ja-JP" altLang="en-US" sz="1600" dirty="0" smtClean="0"/>
              <a:t>百万円</a:t>
            </a:r>
            <a:endParaRPr lang="en-US" altLang="ja-JP" sz="1400" dirty="0"/>
          </a:p>
          <a:p>
            <a:pPr marL="0" indent="0">
              <a:buNone/>
            </a:pPr>
            <a:r>
              <a:rPr lang="ja-JP" altLang="en-US" sz="1600" dirty="0"/>
              <a:t>②　感染者を早期発見・即時隔離し、感染されたすべての方に入院治療・宿泊</a:t>
            </a:r>
            <a:r>
              <a:rPr lang="ja-JP" altLang="en-US" sz="1600" dirty="0" smtClean="0"/>
              <a:t>療養</a:t>
            </a:r>
            <a:r>
              <a:rPr lang="ja-JP" altLang="en-US" dirty="0" smtClean="0"/>
              <a:t>を</a:t>
            </a:r>
            <a:r>
              <a:rPr lang="ja-JP" altLang="en-US" dirty="0"/>
              <a:t>提供</a:t>
            </a:r>
            <a:r>
              <a:rPr lang="ja-JP" altLang="en-US" dirty="0" smtClean="0"/>
              <a:t>する。</a:t>
            </a:r>
            <a:endParaRPr lang="en-US" altLang="ja-JP" dirty="0"/>
          </a:p>
          <a:p>
            <a:pPr marL="0" indent="0">
              <a:buNone/>
            </a:pPr>
            <a:r>
              <a:rPr lang="ja-JP" altLang="en-US" dirty="0" smtClean="0"/>
              <a:t>　　　　　　　　　　　　　　　　　　　　　１６，５６８百万円</a:t>
            </a:r>
            <a:r>
              <a:rPr lang="ja-JP" altLang="en-US" sz="1400" dirty="0" smtClean="0"/>
              <a:t>（再掲　９４百万円を含む）</a:t>
            </a:r>
            <a:endParaRPr lang="en-US" altLang="ja-JP" sz="1400" dirty="0" smtClean="0"/>
          </a:p>
          <a:p>
            <a:pPr marL="0" indent="0">
              <a:buNone/>
            </a:pPr>
            <a:r>
              <a:rPr lang="ja-JP" altLang="en-US" sz="1600" dirty="0" smtClean="0">
                <a:solidFill>
                  <a:prstClr val="black">
                    <a:lumMod val="75000"/>
                    <a:lumOff val="25000"/>
                  </a:prstClr>
                </a:solidFill>
              </a:rPr>
              <a:t>③</a:t>
            </a:r>
            <a:r>
              <a:rPr lang="ja-JP" altLang="en-US" sz="1600" dirty="0">
                <a:solidFill>
                  <a:prstClr val="black">
                    <a:lumMod val="75000"/>
                    <a:lumOff val="25000"/>
                  </a:prstClr>
                </a:solidFill>
              </a:rPr>
              <a:t>　重症化予防により、死亡や後遺症の発生をおさえる</a:t>
            </a:r>
            <a:r>
              <a:rPr lang="ja-JP" altLang="en-US" dirty="0">
                <a:solidFill>
                  <a:prstClr val="black">
                    <a:lumMod val="75000"/>
                    <a:lumOff val="25000"/>
                  </a:prstClr>
                </a:solidFill>
              </a:rPr>
              <a:t>。３，３３０百万円</a:t>
            </a:r>
            <a:endParaRPr lang="en-US" altLang="ja-JP" sz="1400" dirty="0">
              <a:solidFill>
                <a:prstClr val="black">
                  <a:lumMod val="75000"/>
                  <a:lumOff val="25000"/>
                </a:prstClr>
              </a:solidFill>
            </a:endParaRPr>
          </a:p>
          <a:p>
            <a:pPr marL="0" lvl="0" indent="0">
              <a:buClr>
                <a:srgbClr val="353535"/>
              </a:buClr>
              <a:buNone/>
            </a:pPr>
            <a:r>
              <a:rPr lang="ja-JP" altLang="en-US" sz="1600" dirty="0" smtClean="0">
                <a:solidFill>
                  <a:prstClr val="black">
                    <a:lumMod val="75000"/>
                    <a:lumOff val="25000"/>
                  </a:prstClr>
                </a:solidFill>
              </a:rPr>
              <a:t>④</a:t>
            </a:r>
            <a:r>
              <a:rPr lang="ja-JP" altLang="en-US" sz="1600" dirty="0">
                <a:solidFill>
                  <a:prstClr val="black">
                    <a:lumMod val="75000"/>
                    <a:lumOff val="25000"/>
                  </a:prstClr>
                </a:solidFill>
              </a:rPr>
              <a:t>　県民による県内消費を促進する。　２，５４６百万円</a:t>
            </a:r>
            <a:r>
              <a:rPr lang="ja-JP" altLang="en-US" sz="1400" dirty="0">
                <a:solidFill>
                  <a:prstClr val="black">
                    <a:lumMod val="75000"/>
                    <a:lumOff val="25000"/>
                  </a:prstClr>
                </a:solidFill>
              </a:rPr>
              <a:t>　　</a:t>
            </a:r>
            <a:endParaRPr lang="en-US" altLang="ja-JP" sz="1400" dirty="0">
              <a:solidFill>
                <a:prstClr val="black">
                  <a:lumMod val="75000"/>
                  <a:lumOff val="25000"/>
                </a:prstClr>
              </a:solidFill>
            </a:endParaRPr>
          </a:p>
          <a:p>
            <a:pPr marL="685800" lvl="1">
              <a:buFont typeface="Wingdings" panose="05000000000000000000" pitchFamily="2" charset="2"/>
              <a:buChar char="l"/>
            </a:pPr>
            <a:r>
              <a:rPr lang="ja-JP" altLang="en-US" sz="1400" b="1" dirty="0">
                <a:solidFill>
                  <a:srgbClr val="FF0000"/>
                </a:solidFill>
              </a:rPr>
              <a:t>市町村との連携・協働によるプレミアム商品券等を活用した県内消費の</a:t>
            </a:r>
            <a:r>
              <a:rPr lang="ja-JP" altLang="en-US" sz="1400" b="1" dirty="0" smtClean="0">
                <a:solidFill>
                  <a:srgbClr val="FF0000"/>
                </a:solidFill>
              </a:rPr>
              <a:t>喚起　</a:t>
            </a:r>
            <a:r>
              <a:rPr lang="en-US" altLang="ja-JP" sz="1400" b="1" dirty="0" smtClean="0">
                <a:solidFill>
                  <a:srgbClr val="FF0000"/>
                </a:solidFill>
              </a:rPr>
              <a:t>469</a:t>
            </a:r>
            <a:r>
              <a:rPr lang="ja-JP" altLang="en-US" sz="1400" b="1" dirty="0">
                <a:solidFill>
                  <a:srgbClr val="FF0000"/>
                </a:solidFill>
              </a:rPr>
              <a:t>百万円</a:t>
            </a:r>
            <a:endParaRPr lang="en-US" altLang="ja-JP" sz="1400" b="1" dirty="0">
              <a:solidFill>
                <a:srgbClr val="FF0000"/>
              </a:solidFill>
            </a:endParaRPr>
          </a:p>
          <a:p>
            <a:pPr marL="685800" lvl="1">
              <a:buClr>
                <a:srgbClr val="353535"/>
              </a:buClr>
              <a:buFont typeface="Wingdings" panose="05000000000000000000" pitchFamily="2" charset="2"/>
              <a:buChar char="l"/>
            </a:pPr>
            <a:r>
              <a:rPr lang="ja-JP" altLang="en-US" sz="1400" b="1" dirty="0">
                <a:solidFill>
                  <a:srgbClr val="FF0000"/>
                </a:solidFill>
              </a:rPr>
              <a:t>県民向けに県内宿泊等の割引キャンペーンを実施　</a:t>
            </a:r>
            <a:r>
              <a:rPr lang="en-US" altLang="ja-JP" sz="1400" b="1" dirty="0">
                <a:solidFill>
                  <a:srgbClr val="FF0000"/>
                </a:solidFill>
              </a:rPr>
              <a:t>500</a:t>
            </a:r>
            <a:r>
              <a:rPr lang="ja-JP" altLang="en-US" sz="1400" b="1" dirty="0">
                <a:solidFill>
                  <a:srgbClr val="FF0000"/>
                </a:solidFill>
              </a:rPr>
              <a:t>百万円</a:t>
            </a:r>
            <a:endParaRPr lang="en-US" altLang="ja-JP" sz="1400" b="1" dirty="0">
              <a:solidFill>
                <a:srgbClr val="FF0000"/>
              </a:solidFill>
            </a:endParaRPr>
          </a:p>
          <a:p>
            <a:pPr marL="685800" lvl="1">
              <a:buClr>
                <a:srgbClr val="353535"/>
              </a:buClr>
              <a:buFont typeface="Wingdings" panose="05000000000000000000" pitchFamily="2" charset="2"/>
              <a:buChar char="l"/>
            </a:pPr>
            <a:r>
              <a:rPr lang="ja-JP" altLang="en-US" sz="1400" dirty="0">
                <a:solidFill>
                  <a:prstClr val="black">
                    <a:lumMod val="75000"/>
                    <a:lumOff val="25000"/>
                  </a:prstClr>
                </a:solidFill>
              </a:rPr>
              <a:t>新型コロナウイルス感染症の影響を受けている中小</a:t>
            </a:r>
            <a:r>
              <a:rPr lang="ja-JP" altLang="en-US" sz="1400" dirty="0" smtClean="0">
                <a:solidFill>
                  <a:prstClr val="black">
                    <a:lumMod val="75000"/>
                    <a:lumOff val="25000"/>
                  </a:prstClr>
                </a:solidFill>
              </a:rPr>
              <a:t>企業者・</a:t>
            </a:r>
            <a:r>
              <a:rPr lang="ja-JP" altLang="en-US" sz="1400" dirty="0">
                <a:solidFill>
                  <a:prstClr val="black">
                    <a:lumMod val="75000"/>
                    <a:lumOff val="25000"/>
                  </a:prstClr>
                </a:solidFill>
              </a:rPr>
              <a:t>小規模事業者の資金繰りを支援　</a:t>
            </a:r>
            <a:r>
              <a:rPr lang="en-US" altLang="ja-JP" sz="1400" dirty="0">
                <a:solidFill>
                  <a:prstClr val="black">
                    <a:lumMod val="75000"/>
                    <a:lumOff val="25000"/>
                  </a:prstClr>
                </a:solidFill>
              </a:rPr>
              <a:t>554</a:t>
            </a:r>
            <a:r>
              <a:rPr lang="ja-JP" altLang="en-US" sz="1400" dirty="0">
                <a:solidFill>
                  <a:prstClr val="black">
                    <a:lumMod val="75000"/>
                    <a:lumOff val="25000"/>
                  </a:prstClr>
                </a:solidFill>
              </a:rPr>
              <a:t>百万円</a:t>
            </a:r>
            <a:endParaRPr lang="en-US" altLang="ja-JP" sz="1400" dirty="0">
              <a:solidFill>
                <a:prstClr val="black">
                  <a:lumMod val="75000"/>
                  <a:lumOff val="25000"/>
                </a:prstClr>
              </a:solidFill>
            </a:endParaRPr>
          </a:p>
          <a:p>
            <a:pPr marL="685800" lvl="1">
              <a:buClr>
                <a:srgbClr val="353535"/>
              </a:buClr>
              <a:buFont typeface="Wingdings" panose="05000000000000000000" pitchFamily="2" charset="2"/>
              <a:buChar char="l"/>
            </a:pPr>
            <a:r>
              <a:rPr lang="ja-JP" altLang="en-US" sz="1400" dirty="0">
                <a:solidFill>
                  <a:prstClr val="black">
                    <a:lumMod val="75000"/>
                    <a:lumOff val="25000"/>
                  </a:prstClr>
                </a:solidFill>
              </a:rPr>
              <a:t>生活福祉</a:t>
            </a:r>
            <a:r>
              <a:rPr lang="ja-JP" altLang="en-US" sz="1400" dirty="0" smtClean="0">
                <a:solidFill>
                  <a:prstClr val="black">
                    <a:lumMod val="75000"/>
                    <a:lumOff val="25000"/>
                  </a:prstClr>
                </a:solidFill>
              </a:rPr>
              <a:t>資金の貸付増加に対応するための貸付原資の積み増し</a:t>
            </a:r>
            <a:r>
              <a:rPr lang="ja-JP" altLang="en-US" sz="1400" dirty="0">
                <a:solidFill>
                  <a:prstClr val="black">
                    <a:lumMod val="75000"/>
                    <a:lumOff val="25000"/>
                  </a:prstClr>
                </a:solidFill>
              </a:rPr>
              <a:t>　</a:t>
            </a:r>
            <a:r>
              <a:rPr lang="en-US" altLang="ja-JP" sz="1400" dirty="0">
                <a:solidFill>
                  <a:prstClr val="black">
                    <a:lumMod val="75000"/>
                    <a:lumOff val="25000"/>
                  </a:prstClr>
                </a:solidFill>
              </a:rPr>
              <a:t>900</a:t>
            </a:r>
            <a:r>
              <a:rPr lang="ja-JP" altLang="en-US" sz="1400" dirty="0">
                <a:solidFill>
                  <a:prstClr val="black">
                    <a:lumMod val="75000"/>
                    <a:lumOff val="25000"/>
                  </a:prstClr>
                </a:solidFill>
              </a:rPr>
              <a:t>百万円　など</a:t>
            </a:r>
            <a:endParaRPr lang="en-US" altLang="ja-JP" sz="1400" dirty="0">
              <a:solidFill>
                <a:prstClr val="black">
                  <a:lumMod val="75000"/>
                  <a:lumOff val="25000"/>
                </a:prstClr>
              </a:solidFill>
            </a:endParaRPr>
          </a:p>
          <a:p>
            <a:pPr marL="400050" lvl="1" indent="0">
              <a:buNone/>
            </a:pPr>
            <a:endParaRPr lang="en-US" altLang="ja-JP" dirty="0"/>
          </a:p>
        </p:txBody>
      </p:sp>
    </p:spTree>
    <p:extLst>
      <p:ext uri="{BB962C8B-B14F-4D97-AF65-F5344CB8AC3E}">
        <p14:creationId xmlns:p14="http://schemas.microsoft.com/office/powerpoint/2010/main" val="2396709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4789" y="624110"/>
            <a:ext cx="8911687" cy="684185"/>
          </a:xfrm>
        </p:spPr>
        <p:txBody>
          <a:bodyPr>
            <a:normAutofit fontScale="90000"/>
          </a:bodyPr>
          <a:lstStyle/>
          <a:p>
            <a:r>
              <a:rPr lang="en-US" altLang="ja-JP" dirty="0" smtClean="0"/>
              <a:t>Ⅱ</a:t>
            </a:r>
            <a:r>
              <a:rPr lang="ja-JP" altLang="en-US" dirty="0"/>
              <a:t>　</a:t>
            </a:r>
            <a:r>
              <a:rPr lang="ja-JP" altLang="en-US" dirty="0" smtClean="0"/>
              <a:t>コロナ時代の労働問題とは何か</a:t>
            </a:r>
            <a:r>
              <a:rPr lang="en-US" altLang="ja-JP" dirty="0"/>
              <a:t/>
            </a:r>
            <a:br>
              <a:rPr lang="en-US" altLang="ja-JP" dirty="0"/>
            </a:b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000" b="0" i="0" u="none" strike="noStrike" kern="1200" cap="none" spc="0" normalizeH="0" baseline="0" noProof="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3" name="コンテンツ プレースホルダー 2"/>
          <p:cNvSpPr>
            <a:spLocks noGrp="1"/>
          </p:cNvSpPr>
          <p:nvPr>
            <p:ph idx="1"/>
          </p:nvPr>
        </p:nvSpPr>
        <p:spPr>
          <a:xfrm>
            <a:off x="2589212" y="3108960"/>
            <a:ext cx="8915400" cy="3540034"/>
          </a:xfrm>
        </p:spPr>
        <p:txBody>
          <a:bodyPr>
            <a:normAutofit/>
          </a:bodyPr>
          <a:lstStyle/>
          <a:p>
            <a:pPr marL="0" indent="0">
              <a:buNone/>
            </a:pPr>
            <a:r>
              <a:rPr kumimoji="1" lang="en-US" altLang="ja-JP" sz="2800" dirty="0" smtClean="0"/>
              <a:t>Ⅱ</a:t>
            </a:r>
            <a:r>
              <a:rPr kumimoji="1" lang="ja-JP" altLang="en-US" sz="2800" dirty="0" smtClean="0"/>
              <a:t>－１　雇用上の身分の低い労働者の解雇、雇止めの</a:t>
            </a:r>
            <a:endParaRPr kumimoji="1" lang="en-US" altLang="ja-JP" sz="2800" dirty="0" smtClean="0"/>
          </a:p>
          <a:p>
            <a:pPr marL="0" indent="0">
              <a:buNone/>
            </a:pPr>
            <a:r>
              <a:rPr kumimoji="1" lang="ja-JP" altLang="en-US" sz="2800" dirty="0" smtClean="0"/>
              <a:t>　　　　発生（</a:t>
            </a:r>
            <a:r>
              <a:rPr lang="ja-JP" altLang="en-US" sz="2800" dirty="0" smtClean="0"/>
              <a:t>請負、パート、非正規雇用）</a:t>
            </a:r>
            <a:endParaRPr lang="en-US" altLang="ja-JP" sz="2800" dirty="0" smtClean="0"/>
          </a:p>
          <a:p>
            <a:pPr marL="0" indent="0">
              <a:buNone/>
            </a:pPr>
            <a:r>
              <a:rPr kumimoji="1" lang="en-US" altLang="ja-JP" sz="2800" dirty="0" smtClean="0"/>
              <a:t>Ⅲ</a:t>
            </a:r>
            <a:r>
              <a:rPr kumimoji="1" lang="ja-JP" altLang="en-US" sz="2800" dirty="0" err="1" smtClean="0"/>
              <a:t>ー</a:t>
            </a:r>
            <a:r>
              <a:rPr kumimoji="1" lang="ja-JP" altLang="en-US" sz="2800" dirty="0" smtClean="0"/>
              <a:t>２　自営業者の収入減</a:t>
            </a:r>
            <a:endParaRPr kumimoji="1" lang="en-US" altLang="ja-JP" sz="2800" dirty="0" smtClean="0"/>
          </a:p>
          <a:p>
            <a:pPr marL="0" indent="0">
              <a:buNone/>
            </a:pPr>
            <a:r>
              <a:rPr lang="en-US" altLang="ja-JP" sz="2800" dirty="0" smtClean="0"/>
              <a:t>Ⅲ</a:t>
            </a:r>
            <a:r>
              <a:rPr lang="ja-JP" altLang="en-US" sz="2800" dirty="0" err="1" smtClean="0"/>
              <a:t>ー</a:t>
            </a:r>
            <a:r>
              <a:rPr lang="ja-JP" altLang="en-US" sz="2800" dirty="0" smtClean="0"/>
              <a:t>３　労働者の社会保障適用における格差</a:t>
            </a:r>
            <a:endParaRPr lang="en-US" altLang="ja-JP" sz="2800" dirty="0" smtClean="0"/>
          </a:p>
          <a:p>
            <a:pPr marL="0" indent="0">
              <a:buNone/>
            </a:pPr>
            <a:r>
              <a:rPr kumimoji="1" lang="en-US" altLang="ja-JP" sz="2800" dirty="0" smtClean="0"/>
              <a:t>Ⅲ</a:t>
            </a:r>
            <a:r>
              <a:rPr kumimoji="1" lang="ja-JP" altLang="en-US" sz="2800" dirty="0" err="1" smtClean="0"/>
              <a:t>ー</a:t>
            </a:r>
            <a:r>
              <a:rPr kumimoji="1" lang="ja-JP" altLang="en-US" sz="2800" dirty="0" smtClean="0"/>
              <a:t>４　新しい働き方開発導入の必要性</a:t>
            </a:r>
            <a:endParaRPr kumimoji="1" lang="en-US" altLang="ja-JP" sz="2800" dirty="0" smtClean="0"/>
          </a:p>
          <a:p>
            <a:pPr marL="0" indent="0">
              <a:buNone/>
            </a:pPr>
            <a:r>
              <a:rPr lang="en-US" altLang="ja-JP" sz="2800" dirty="0" smtClean="0"/>
              <a:t>Ⅲ</a:t>
            </a:r>
            <a:r>
              <a:rPr lang="ja-JP" altLang="en-US" sz="2800" dirty="0" smtClean="0"/>
              <a:t>－５　雇用の場の確保</a:t>
            </a:r>
            <a:endParaRPr kumimoji="1" lang="en-US" altLang="ja-JP" sz="2800" dirty="0" smtClean="0"/>
          </a:p>
        </p:txBody>
      </p:sp>
      <p:sp>
        <p:nvSpPr>
          <p:cNvPr id="6" name="日付プレースホルダー 5"/>
          <p:cNvSpPr>
            <a:spLocks noGrp="1"/>
          </p:cNvSpPr>
          <p:nvPr>
            <p:ph type="dt" sz="half" idx="10"/>
          </p:nvPr>
        </p:nvSpPr>
        <p:spPr/>
        <p:txBody>
          <a:bodyPr/>
          <a:lstStyle/>
          <a:p>
            <a:fld id="{27DF3356-EDE4-4334-857F-1ED561C9DFBD}" type="datetime1">
              <a:rPr kumimoji="1" lang="ja-JP" altLang="en-US" smtClean="0"/>
              <a:t>2020/9/30</a:t>
            </a:fld>
            <a:endParaRPr kumimoji="1" lang="ja-JP" altLang="en-US"/>
          </a:p>
        </p:txBody>
      </p:sp>
      <p:sp>
        <p:nvSpPr>
          <p:cNvPr id="7" name="コンテンツ プレースホルダー 2"/>
          <p:cNvSpPr txBox="1">
            <a:spLocks/>
          </p:cNvSpPr>
          <p:nvPr/>
        </p:nvSpPr>
        <p:spPr>
          <a:xfrm>
            <a:off x="2406333" y="1786596"/>
            <a:ext cx="8915400" cy="8440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4000" dirty="0" smtClean="0"/>
              <a:t>「コロナは新しい敵。知恵が必要。」</a:t>
            </a:r>
            <a:endParaRPr lang="ja-JP" altLang="en-US" sz="4000" dirty="0"/>
          </a:p>
        </p:txBody>
      </p:sp>
    </p:spTree>
    <p:extLst>
      <p:ext uri="{BB962C8B-B14F-4D97-AF65-F5344CB8AC3E}">
        <p14:creationId xmlns:p14="http://schemas.microsoft.com/office/powerpoint/2010/main" val="1882208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6"/>
          <p:cNvSpPr txBox="1">
            <a:spLocks noGrp="1"/>
          </p:cNvSpPr>
          <p:nvPr>
            <p:ph idx="1"/>
          </p:nvPr>
        </p:nvSpPr>
        <p:spPr>
          <a:xfrm>
            <a:off x="2488784" y="1852295"/>
            <a:ext cx="8652828" cy="1726883"/>
          </a:xfrm>
          <a:prstGeom prst="rect">
            <a:avLst/>
          </a:prstGeom>
          <a:solidFill>
            <a:srgbClr val="99FF99"/>
          </a:solidFill>
        </p:spPr>
        <p:txBody>
          <a:bodyPr wrap="square" rtlCol="0">
            <a:spAutoFit/>
          </a:bodyPr>
          <a:lstStyle/>
          <a:p>
            <a:pPr marL="0" indent="0">
              <a:buNone/>
            </a:pPr>
            <a:r>
              <a:rPr lang="ja-JP" altLang="en-US" sz="2215" b="1" dirty="0"/>
              <a:t>〇都道府県別の非正規職員の割合は</a:t>
            </a:r>
            <a:endParaRPr lang="en-US" altLang="ja-JP" sz="2215" b="1" dirty="0"/>
          </a:p>
          <a:p>
            <a:pPr marL="0" indent="0">
              <a:buNone/>
            </a:pPr>
            <a:r>
              <a:rPr lang="ja-JP" altLang="en-US" sz="2215" b="1" dirty="0"/>
              <a:t>　高い順に、１位沖縄県　２位京都府　３位奈良県。</a:t>
            </a:r>
            <a:endParaRPr lang="en-US" altLang="ja-JP" sz="2215" b="1" dirty="0"/>
          </a:p>
          <a:p>
            <a:pPr marL="0" indent="0">
              <a:buNone/>
            </a:pPr>
            <a:r>
              <a:rPr lang="ja-JP" altLang="en-US" sz="1846" b="1" dirty="0"/>
              <a:t>　  　男性は、１位沖縄県　２位京都府　３位山梨県。</a:t>
            </a:r>
            <a:endParaRPr lang="en-US" altLang="ja-JP" sz="1846" b="1" dirty="0"/>
          </a:p>
          <a:p>
            <a:pPr marL="0" indent="0">
              <a:buNone/>
            </a:pPr>
            <a:r>
              <a:rPr lang="ja-JP" altLang="en-US" sz="1846" b="1" dirty="0"/>
              <a:t>　  　女性は、１位滋賀県　２位奈良県　３位埼玉県。</a:t>
            </a:r>
            <a:endParaRPr lang="en-US" altLang="ja-JP" sz="1846" b="1"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000" b="0" i="0" u="none" strike="noStrike" kern="1200" cap="none" spc="0" normalizeH="0" baseline="0" noProof="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8" name="タイトル 1"/>
          <p:cNvSpPr>
            <a:spLocks noGrp="1"/>
          </p:cNvSpPr>
          <p:nvPr>
            <p:ph type="title"/>
          </p:nvPr>
        </p:nvSpPr>
        <p:spPr>
          <a:xfrm>
            <a:off x="1786597" y="624110"/>
            <a:ext cx="10016197" cy="684185"/>
          </a:xfrm>
        </p:spPr>
        <p:txBody>
          <a:bodyPr>
            <a:normAutofit fontScale="90000"/>
          </a:bodyPr>
          <a:lstStyle/>
          <a:p>
            <a:r>
              <a:rPr lang="en-US" altLang="ja-JP" dirty="0" smtClean="0"/>
              <a:t>Ⅱ</a:t>
            </a:r>
            <a:r>
              <a:rPr lang="ja-JP" altLang="en-US" dirty="0" smtClean="0"/>
              <a:t>－１　雇用上</a:t>
            </a:r>
            <a:r>
              <a:rPr lang="ja-JP" altLang="en-US" dirty="0"/>
              <a:t>の身分の低い労働者の解雇</a:t>
            </a:r>
            <a:r>
              <a:rPr lang="ja-JP" altLang="en-US" dirty="0" smtClean="0"/>
              <a:t>、</a:t>
            </a:r>
            <a:r>
              <a:rPr lang="en-US" altLang="ja-JP" dirty="0" smtClean="0"/>
              <a:t/>
            </a:r>
            <a:br>
              <a:rPr lang="en-US" altLang="ja-JP" dirty="0" smtClean="0"/>
            </a:br>
            <a:r>
              <a:rPr lang="ja-JP" altLang="en-US" dirty="0" smtClean="0"/>
              <a:t>　　　雇</a:t>
            </a:r>
            <a:r>
              <a:rPr lang="ja-JP" altLang="en-US" dirty="0"/>
              <a:t>止めの</a:t>
            </a:r>
            <a:r>
              <a:rPr lang="ja-JP" altLang="en-US" dirty="0" smtClean="0"/>
              <a:t>発生（</a:t>
            </a:r>
            <a:r>
              <a:rPr lang="ja-JP" altLang="en-US" dirty="0"/>
              <a:t>請負、パート、非正規雇用）</a:t>
            </a:r>
            <a:br>
              <a:rPr lang="ja-JP" altLang="en-US" dirty="0"/>
            </a:br>
            <a:r>
              <a:rPr lang="en-US" altLang="ja-JP" dirty="0"/>
              <a:t/>
            </a:r>
            <a:br>
              <a:rPr lang="en-US" altLang="ja-JP" dirty="0"/>
            </a:br>
            <a:endParaRPr kumimoji="1" lang="ja-JP" altLang="en-US" dirty="0"/>
          </a:p>
        </p:txBody>
      </p:sp>
      <p:graphicFrame>
        <p:nvGraphicFramePr>
          <p:cNvPr id="11" name="グラフ 10"/>
          <p:cNvGraphicFramePr>
            <a:graphicFrameLocks/>
          </p:cNvGraphicFramePr>
          <p:nvPr>
            <p:extLst>
              <p:ext uri="{D42A27DB-BD31-4B8C-83A1-F6EECF244321}">
                <p14:modId xmlns:p14="http://schemas.microsoft.com/office/powerpoint/2010/main" val="3966744437"/>
              </p:ext>
            </p:extLst>
          </p:nvPr>
        </p:nvGraphicFramePr>
        <p:xfrm>
          <a:off x="1917917" y="3579178"/>
          <a:ext cx="9558559" cy="3448490"/>
        </p:xfrm>
        <a:graphic>
          <a:graphicData uri="http://schemas.openxmlformats.org/drawingml/2006/chart">
            <c:chart xmlns:c="http://schemas.openxmlformats.org/drawingml/2006/chart" xmlns:r="http://schemas.openxmlformats.org/officeDocument/2006/relationships" r:id="rId2"/>
          </a:graphicData>
        </a:graphic>
      </p:graphicFrame>
      <p:sp>
        <p:nvSpPr>
          <p:cNvPr id="12" name="日付プレースホルダー 11"/>
          <p:cNvSpPr>
            <a:spLocks noGrp="1"/>
          </p:cNvSpPr>
          <p:nvPr>
            <p:ph type="dt" sz="half" idx="10"/>
          </p:nvPr>
        </p:nvSpPr>
        <p:spPr/>
        <p:txBody>
          <a:bodyPr/>
          <a:lstStyle/>
          <a:p>
            <a:fld id="{B263C50D-0312-4BA2-8406-CD5C1C83E1B2}" type="datetime1">
              <a:rPr kumimoji="1" lang="ja-JP" altLang="en-US" smtClean="0"/>
              <a:t>2020/9/30</a:t>
            </a:fld>
            <a:endParaRPr kumimoji="1" lang="ja-JP" altLang="en-US"/>
          </a:p>
        </p:txBody>
      </p:sp>
    </p:spTree>
    <p:extLst>
      <p:ext uri="{BB962C8B-B14F-4D97-AF65-F5344CB8AC3E}">
        <p14:creationId xmlns:p14="http://schemas.microsoft.com/office/powerpoint/2010/main" val="1929369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000" b="0" i="0" u="none" strike="noStrike" kern="1200" cap="none" spc="0" normalizeH="0" baseline="0" noProof="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8" name="タイトル 1"/>
          <p:cNvSpPr>
            <a:spLocks noGrp="1"/>
          </p:cNvSpPr>
          <p:nvPr>
            <p:ph type="title"/>
          </p:nvPr>
        </p:nvSpPr>
        <p:spPr>
          <a:xfrm>
            <a:off x="1800665" y="624110"/>
            <a:ext cx="9675811" cy="684185"/>
          </a:xfrm>
        </p:spPr>
        <p:txBody>
          <a:bodyPr>
            <a:normAutofit fontScale="90000"/>
          </a:bodyPr>
          <a:lstStyle/>
          <a:p>
            <a:r>
              <a:rPr lang="en-US" altLang="ja-JP" dirty="0" smtClean="0"/>
              <a:t>Ⅱ</a:t>
            </a:r>
            <a:r>
              <a:rPr lang="ja-JP" altLang="en-US" dirty="0" err="1" smtClean="0"/>
              <a:t>ー</a:t>
            </a:r>
            <a:r>
              <a:rPr lang="ja-JP" altLang="en-US" dirty="0" smtClean="0"/>
              <a:t>２　自営業者の収入減</a:t>
            </a:r>
            <a:r>
              <a:rPr lang="en-US" altLang="ja-JP" dirty="0"/>
              <a:t/>
            </a:r>
            <a:br>
              <a:rPr lang="en-US" altLang="ja-JP" dirty="0"/>
            </a:br>
            <a:endParaRPr kumimoji="1" lang="ja-JP" altLang="en-US" dirty="0"/>
          </a:p>
        </p:txBody>
      </p:sp>
      <p:sp>
        <p:nvSpPr>
          <p:cNvPr id="2" name="コンテンツ プレースホルダー 1"/>
          <p:cNvSpPr>
            <a:spLocks noGrp="1"/>
          </p:cNvSpPr>
          <p:nvPr>
            <p:ph idx="1"/>
          </p:nvPr>
        </p:nvSpPr>
        <p:spPr>
          <a:xfrm>
            <a:off x="2589212" y="1308295"/>
            <a:ext cx="8915400" cy="5852160"/>
          </a:xfrm>
        </p:spPr>
        <p:txBody>
          <a:bodyPr>
            <a:normAutofit lnSpcReduction="10000"/>
          </a:bodyPr>
          <a:lstStyle/>
          <a:p>
            <a:r>
              <a:rPr lang="ja-JP" altLang="en-US" dirty="0"/>
              <a:t>フリーランスの処遇改善　省庁横断で指針策定へ　全世代社保会議 </a:t>
            </a:r>
            <a:r>
              <a:rPr lang="ja-JP" altLang="en-US" dirty="0" smtClean="0"/>
              <a:t>（</a:t>
            </a:r>
            <a:r>
              <a:rPr lang="en-US" altLang="ja-JP" dirty="0" smtClean="0"/>
              <a:t>5/22 </a:t>
            </a:r>
            <a:r>
              <a:rPr lang="ja-JP" altLang="en-US" dirty="0" smtClean="0"/>
              <a:t>日本経済新聞） </a:t>
            </a:r>
            <a:endParaRPr lang="ja-JP" altLang="en-US" dirty="0"/>
          </a:p>
          <a:p>
            <a:pPr marL="400050" lvl="1" indent="0">
              <a:buNone/>
            </a:pPr>
            <a:r>
              <a:rPr lang="ja-JP" altLang="en-US" dirty="0"/>
              <a:t>政府の全世代型社会保障検討会議（議長・安倍晋三首相）は</a:t>
            </a:r>
            <a:r>
              <a:rPr lang="en-US" altLang="ja-JP" dirty="0"/>
              <a:t>22</a:t>
            </a:r>
            <a:r>
              <a:rPr lang="ja-JP" altLang="en-US" dirty="0"/>
              <a:t>日、フリーランスの処遇改善策について議論した。新型コロナウイルスの感染拡大で取引先から発注がキャンセルされるなどトラブルが増えた。独占禁止法などで問題になる行為を明確にした省庁横断の指針を検討する</a:t>
            </a:r>
            <a:r>
              <a:rPr lang="ja-JP" altLang="en-US" dirty="0" smtClean="0"/>
              <a:t>。</a:t>
            </a:r>
            <a:endParaRPr lang="en-US" altLang="ja-JP" dirty="0" smtClean="0"/>
          </a:p>
          <a:p>
            <a:pPr marL="400050" lvl="1" indent="0">
              <a:buNone/>
            </a:pPr>
            <a:endParaRPr lang="ja-JP" altLang="en-US" dirty="0"/>
          </a:p>
          <a:p>
            <a:r>
              <a:rPr lang="ja-JP" altLang="en-US" dirty="0" smtClean="0"/>
              <a:t>フリーランス</a:t>
            </a:r>
            <a:r>
              <a:rPr lang="ja-JP" altLang="en-US" dirty="0"/>
              <a:t>の支援を拡大　文化芸術活動にも</a:t>
            </a:r>
            <a:r>
              <a:rPr lang="ja-JP" altLang="en-US" dirty="0" smtClean="0"/>
              <a:t>助成（</a:t>
            </a:r>
            <a:r>
              <a:rPr lang="en-US" altLang="ja-JP" dirty="0" smtClean="0"/>
              <a:t>6/9 </a:t>
            </a:r>
            <a:r>
              <a:rPr lang="ja-JP" altLang="en-US" dirty="0" smtClean="0"/>
              <a:t>日本経済新聞）</a:t>
            </a:r>
            <a:endParaRPr lang="ja-JP" altLang="en-US" dirty="0"/>
          </a:p>
          <a:p>
            <a:pPr marL="400050" lvl="1" indent="0">
              <a:buNone/>
            </a:pPr>
            <a:r>
              <a:rPr lang="ja-JP" altLang="en-US" dirty="0"/>
              <a:t>政府は</a:t>
            </a:r>
            <a:r>
              <a:rPr lang="en-US" altLang="ja-JP" dirty="0"/>
              <a:t>2020</a:t>
            </a:r>
            <a:r>
              <a:rPr lang="ja-JP" altLang="en-US" dirty="0"/>
              <a:t>年度第</a:t>
            </a:r>
            <a:r>
              <a:rPr lang="en-US" altLang="ja-JP" dirty="0"/>
              <a:t>2</a:t>
            </a:r>
            <a:r>
              <a:rPr lang="ja-JP" altLang="en-US" dirty="0"/>
              <a:t>次補正予算案を作るにあたり、フリーランスへの支援を強化した。</a:t>
            </a:r>
            <a:r>
              <a:rPr lang="en-US" altLang="ja-JP" dirty="0"/>
              <a:t>1</a:t>
            </a:r>
            <a:r>
              <a:rPr lang="ja-JP" altLang="en-US" dirty="0"/>
              <a:t>次補正予算の段階では、事業者向け「持続化給付金」の対象にならない人が出て、苦境に陥った働き手を救いきれていないとの指摘があった。同給付金の予算を</a:t>
            </a:r>
            <a:r>
              <a:rPr lang="en-US" altLang="ja-JP" dirty="0"/>
              <a:t>1</a:t>
            </a:r>
            <a:r>
              <a:rPr lang="ja-JP" altLang="en-US" dirty="0"/>
              <a:t>次の</a:t>
            </a:r>
            <a:r>
              <a:rPr lang="en-US" altLang="ja-JP" dirty="0"/>
              <a:t>2.3</a:t>
            </a:r>
            <a:r>
              <a:rPr lang="ja-JP" altLang="en-US" dirty="0"/>
              <a:t>兆円から</a:t>
            </a:r>
            <a:r>
              <a:rPr lang="en-US" altLang="ja-JP" dirty="0"/>
              <a:t>1</a:t>
            </a:r>
            <a:r>
              <a:rPr lang="ja-JP" altLang="en-US" dirty="0"/>
              <a:t>兆</a:t>
            </a:r>
            <a:r>
              <a:rPr lang="en-US" altLang="ja-JP" dirty="0"/>
              <a:t>9400</a:t>
            </a:r>
            <a:r>
              <a:rPr lang="ja-JP" altLang="en-US" dirty="0"/>
              <a:t>億円積み増して対応する</a:t>
            </a:r>
            <a:r>
              <a:rPr lang="ja-JP" altLang="en-US" dirty="0" smtClean="0"/>
              <a:t>。</a:t>
            </a:r>
            <a:endParaRPr lang="en-US" altLang="ja-JP" dirty="0" smtClean="0"/>
          </a:p>
          <a:p>
            <a:pPr marL="400050" lvl="1" indent="0">
              <a:buNone/>
            </a:pPr>
            <a:endParaRPr lang="en-US" altLang="ja-JP" dirty="0"/>
          </a:p>
          <a:p>
            <a:r>
              <a:rPr lang="ja-JP" altLang="en-US" dirty="0" smtClean="0"/>
              <a:t>持続化</a:t>
            </a:r>
            <a:r>
              <a:rPr lang="ja-JP" altLang="en-US" dirty="0"/>
              <a:t>給付金、</a:t>
            </a:r>
            <a:r>
              <a:rPr lang="en-US" altLang="ja-JP" dirty="0"/>
              <a:t>6</a:t>
            </a:r>
            <a:r>
              <a:rPr lang="ja-JP" altLang="en-US" dirty="0"/>
              <a:t>月</a:t>
            </a:r>
            <a:r>
              <a:rPr lang="en-US" altLang="ja-JP" dirty="0"/>
              <a:t>29</a:t>
            </a:r>
            <a:r>
              <a:rPr lang="ja-JP" altLang="en-US" dirty="0"/>
              <a:t>日から対象拡大　フリーランス</a:t>
            </a:r>
            <a:r>
              <a:rPr lang="ja-JP" altLang="en-US" dirty="0" smtClean="0"/>
              <a:t>など（</a:t>
            </a:r>
            <a:r>
              <a:rPr lang="en-US" altLang="ja-JP" dirty="0" smtClean="0"/>
              <a:t>6/26 </a:t>
            </a:r>
            <a:r>
              <a:rPr lang="ja-JP" altLang="en-US" dirty="0" smtClean="0"/>
              <a:t>日本経済新聞）</a:t>
            </a:r>
            <a:endParaRPr lang="en-US" altLang="ja-JP" dirty="0" smtClean="0"/>
          </a:p>
          <a:p>
            <a:pPr marL="400050" lvl="1" indent="0">
              <a:buNone/>
            </a:pPr>
            <a:r>
              <a:rPr lang="ja-JP" altLang="en-US" sz="1500" dirty="0" smtClean="0"/>
              <a:t>梶山</a:t>
            </a:r>
            <a:r>
              <a:rPr lang="ja-JP" altLang="en-US" sz="1500" dirty="0"/>
              <a:t>弘志経済産業相は</a:t>
            </a:r>
            <a:r>
              <a:rPr lang="en-US" altLang="ja-JP" sz="1500" dirty="0"/>
              <a:t>26</a:t>
            </a:r>
            <a:r>
              <a:rPr lang="ja-JP" altLang="en-US" sz="1500" dirty="0"/>
              <a:t>日の閣議後の記者会見で、新型コロナウイルス対応の「持続化給付金」について、</a:t>
            </a:r>
            <a:r>
              <a:rPr lang="en-US" altLang="ja-JP" sz="1500" dirty="0"/>
              <a:t>29</a:t>
            </a:r>
            <a:r>
              <a:rPr lang="ja-JP" altLang="en-US" sz="1500" dirty="0"/>
              <a:t>日から対象を拡大すると発表した。確定申告で主な収入を雑所得や給与所得として計上しているフリーランスや、</a:t>
            </a:r>
            <a:r>
              <a:rPr lang="en-US" altLang="ja-JP" sz="1500" dirty="0"/>
              <a:t>2020</a:t>
            </a:r>
            <a:r>
              <a:rPr lang="ja-JP" altLang="en-US" sz="1500" dirty="0"/>
              <a:t>年</a:t>
            </a:r>
            <a:r>
              <a:rPr lang="en-US" altLang="ja-JP" sz="1500" dirty="0"/>
              <a:t>1</a:t>
            </a:r>
            <a:r>
              <a:rPr lang="ja-JP" altLang="en-US" sz="1500" dirty="0"/>
              <a:t>～</a:t>
            </a:r>
            <a:r>
              <a:rPr lang="en-US" altLang="ja-JP" sz="1500" dirty="0"/>
              <a:t>3</a:t>
            </a:r>
            <a:r>
              <a:rPr lang="ja-JP" altLang="en-US" sz="1500" dirty="0"/>
              <a:t>月に創業した企業からの申請の受け付けを始める</a:t>
            </a:r>
            <a:r>
              <a:rPr lang="ja-JP" altLang="en-US" sz="1500" dirty="0" smtClean="0"/>
              <a:t>。持続化</a:t>
            </a:r>
            <a:r>
              <a:rPr lang="ja-JP" altLang="en-US" sz="1500" dirty="0"/>
              <a:t>給付金は新型コロナの影響で売り上げが半分以上減った場合、法人は</a:t>
            </a:r>
            <a:r>
              <a:rPr lang="en-US" altLang="ja-JP" sz="1500" dirty="0"/>
              <a:t>200</a:t>
            </a:r>
            <a:r>
              <a:rPr lang="ja-JP" altLang="en-US" sz="1500" dirty="0"/>
              <a:t>万円、フリーランスを含む個人事業主は</a:t>
            </a:r>
            <a:r>
              <a:rPr lang="en-US" altLang="ja-JP" sz="1500" dirty="0"/>
              <a:t>100</a:t>
            </a:r>
            <a:r>
              <a:rPr lang="ja-JP" altLang="en-US" sz="1500" dirty="0"/>
              <a:t>万円を上限に給付を受けられる制度。フリーランスの場合、これまでは主な収入を「事業所得」として確定申告している人しか申請できなかった</a:t>
            </a:r>
            <a:r>
              <a:rPr lang="ja-JP" altLang="en-US" sz="1500" dirty="0" smtClean="0"/>
              <a:t>。</a:t>
            </a:r>
            <a:endParaRPr kumimoji="1" lang="ja-JP" altLang="en-US" dirty="0"/>
          </a:p>
        </p:txBody>
      </p:sp>
      <p:sp>
        <p:nvSpPr>
          <p:cNvPr id="24" name="日付プレースホルダー 23"/>
          <p:cNvSpPr>
            <a:spLocks noGrp="1"/>
          </p:cNvSpPr>
          <p:nvPr>
            <p:ph type="dt" sz="half" idx="10"/>
          </p:nvPr>
        </p:nvSpPr>
        <p:spPr/>
        <p:txBody>
          <a:bodyPr/>
          <a:lstStyle/>
          <a:p>
            <a:fld id="{8E04A99F-A5EB-4159-9BEB-7A0CAD8A669F}" type="datetime1">
              <a:rPr kumimoji="1" lang="ja-JP" altLang="en-US" smtClean="0"/>
              <a:t>2020/9/30</a:t>
            </a:fld>
            <a:endParaRPr kumimoji="1" lang="ja-JP" altLang="en-US"/>
          </a:p>
        </p:txBody>
      </p:sp>
    </p:spTree>
    <p:extLst>
      <p:ext uri="{BB962C8B-B14F-4D97-AF65-F5344CB8AC3E}">
        <p14:creationId xmlns:p14="http://schemas.microsoft.com/office/powerpoint/2010/main" val="3483698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000" b="0" i="0" u="none" strike="noStrike" kern="1200" cap="none" spc="0" normalizeH="0" baseline="0" noProof="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8" name="タイトル 1"/>
          <p:cNvSpPr>
            <a:spLocks noGrp="1"/>
          </p:cNvSpPr>
          <p:nvPr>
            <p:ph type="title"/>
          </p:nvPr>
        </p:nvSpPr>
        <p:spPr>
          <a:xfrm>
            <a:off x="1789505" y="624110"/>
            <a:ext cx="9686971" cy="684185"/>
          </a:xfrm>
        </p:spPr>
        <p:txBody>
          <a:bodyPr>
            <a:normAutofit fontScale="90000"/>
          </a:bodyPr>
          <a:lstStyle/>
          <a:p>
            <a:r>
              <a:rPr lang="en-US" altLang="ja-JP" dirty="0" smtClean="0"/>
              <a:t>Ⅱ</a:t>
            </a:r>
            <a:r>
              <a:rPr lang="ja-JP" altLang="en-US" dirty="0" smtClean="0"/>
              <a:t>－３　労働者の社会保障適用における格差</a:t>
            </a:r>
            <a:r>
              <a:rPr lang="en-US" altLang="ja-JP" dirty="0"/>
              <a:t/>
            </a:r>
            <a:br>
              <a:rPr lang="en-US" altLang="ja-JP" dirty="0"/>
            </a:br>
            <a:endParaRPr kumimoji="1" lang="ja-JP" altLang="en-US" dirty="0"/>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95797438"/>
              </p:ext>
            </p:extLst>
          </p:nvPr>
        </p:nvGraphicFramePr>
        <p:xfrm>
          <a:off x="1789505" y="1308295"/>
          <a:ext cx="9101798" cy="3408049"/>
        </p:xfrm>
        <a:graphic>
          <a:graphicData uri="http://schemas.openxmlformats.org/drawingml/2006/table">
            <a:tbl>
              <a:tblPr firstRow="1" bandRow="1">
                <a:tableStyleId>{5C22544A-7EE6-4342-B048-85BDC9FD1C3A}</a:tableStyleId>
              </a:tblPr>
              <a:tblGrid>
                <a:gridCol w="3489147">
                  <a:extLst>
                    <a:ext uri="{9D8B030D-6E8A-4147-A177-3AD203B41FA5}">
                      <a16:colId xmlns:a16="http://schemas.microsoft.com/office/drawing/2014/main" val="3272640254"/>
                    </a:ext>
                  </a:extLst>
                </a:gridCol>
                <a:gridCol w="1637247">
                  <a:extLst>
                    <a:ext uri="{9D8B030D-6E8A-4147-A177-3AD203B41FA5}">
                      <a16:colId xmlns:a16="http://schemas.microsoft.com/office/drawing/2014/main" val="35984018"/>
                    </a:ext>
                  </a:extLst>
                </a:gridCol>
                <a:gridCol w="3975404">
                  <a:extLst>
                    <a:ext uri="{9D8B030D-6E8A-4147-A177-3AD203B41FA5}">
                      <a16:colId xmlns:a16="http://schemas.microsoft.com/office/drawing/2014/main" val="533251080"/>
                    </a:ext>
                  </a:extLst>
                </a:gridCol>
              </a:tblGrid>
              <a:tr h="498225">
                <a:tc>
                  <a:txBody>
                    <a:bodyPr/>
                    <a:lstStyle/>
                    <a:p>
                      <a:pPr algn="ctr"/>
                      <a:r>
                        <a:rPr kumimoji="1" lang="ja-JP" altLang="en-US" dirty="0" smtClean="0"/>
                        <a:t>項目</a:t>
                      </a:r>
                      <a:endParaRPr kumimoji="1" lang="ja-JP" altLang="en-US" dirty="0"/>
                    </a:p>
                  </a:txBody>
                  <a:tcPr/>
                </a:tc>
                <a:tc>
                  <a:txBody>
                    <a:bodyPr/>
                    <a:lstStyle/>
                    <a:p>
                      <a:pPr algn="ctr"/>
                      <a:r>
                        <a:rPr kumimoji="1" lang="ja-JP" altLang="en-US" dirty="0" smtClean="0"/>
                        <a:t>フリーランス</a:t>
                      </a:r>
                      <a:endParaRPr kumimoji="1" lang="ja-JP" altLang="en-US" dirty="0"/>
                    </a:p>
                  </a:txBody>
                  <a:tcPr/>
                </a:tc>
                <a:tc>
                  <a:txBody>
                    <a:bodyPr/>
                    <a:lstStyle/>
                    <a:p>
                      <a:pPr algn="ctr"/>
                      <a:r>
                        <a:rPr kumimoji="1" lang="ja-JP" altLang="en-US" dirty="0" smtClean="0"/>
                        <a:t>雇用者</a:t>
                      </a:r>
                      <a:endParaRPr kumimoji="1" lang="ja-JP" altLang="en-US" dirty="0"/>
                    </a:p>
                  </a:txBody>
                  <a:tcPr/>
                </a:tc>
                <a:extLst>
                  <a:ext uri="{0D108BD9-81ED-4DB2-BD59-A6C34878D82A}">
                    <a16:rowId xmlns:a16="http://schemas.microsoft.com/office/drawing/2014/main" val="3290843915"/>
                  </a:ext>
                </a:extLst>
              </a:tr>
              <a:tr h="498225">
                <a:tc>
                  <a:txBody>
                    <a:bodyPr/>
                    <a:lstStyle/>
                    <a:p>
                      <a:r>
                        <a:rPr kumimoji="1" lang="ja-JP" altLang="en-US" dirty="0" smtClean="0"/>
                        <a:t>公的年金</a:t>
                      </a:r>
                      <a:endParaRPr kumimoji="1" lang="ja-JP" altLang="en-US" dirty="0"/>
                    </a:p>
                  </a:txBody>
                  <a:tcPr/>
                </a:tc>
                <a:tc>
                  <a:txBody>
                    <a:bodyPr/>
                    <a:lstStyle/>
                    <a:p>
                      <a:r>
                        <a:rPr kumimoji="1" lang="ja-JP" altLang="en-US" dirty="0" smtClean="0"/>
                        <a:t>基礎年金のみ</a:t>
                      </a:r>
                      <a:endParaRPr kumimoji="1" lang="ja-JP" altLang="en-US" dirty="0"/>
                    </a:p>
                  </a:txBody>
                  <a:tcPr/>
                </a:tc>
                <a:tc>
                  <a:txBody>
                    <a:bodyPr/>
                    <a:lstStyle/>
                    <a:p>
                      <a:r>
                        <a:rPr kumimoji="1" lang="ja-JP" altLang="en-US" dirty="0" smtClean="0"/>
                        <a:t>基礎年金＋厚生年金</a:t>
                      </a:r>
                      <a:endParaRPr kumimoji="1" lang="ja-JP" altLang="en-US" dirty="0"/>
                    </a:p>
                  </a:txBody>
                  <a:tcPr/>
                </a:tc>
                <a:extLst>
                  <a:ext uri="{0D108BD9-81ED-4DB2-BD59-A6C34878D82A}">
                    <a16:rowId xmlns:a16="http://schemas.microsoft.com/office/drawing/2014/main" val="3896604990"/>
                  </a:ext>
                </a:extLst>
              </a:tr>
              <a:tr h="498225">
                <a:tc>
                  <a:txBody>
                    <a:bodyPr/>
                    <a:lstStyle/>
                    <a:p>
                      <a:r>
                        <a:rPr kumimoji="1" lang="ja-JP" altLang="en-US" dirty="0" smtClean="0"/>
                        <a:t>雇用保険（失業時の所得補償）</a:t>
                      </a:r>
                      <a:endParaRPr kumimoji="1" lang="ja-JP" altLang="en-US" dirty="0"/>
                    </a:p>
                  </a:txBody>
                  <a:tcPr/>
                </a:tc>
                <a:tc>
                  <a:txBody>
                    <a:bodyPr/>
                    <a:lstStyle/>
                    <a:p>
                      <a:r>
                        <a:rPr kumimoji="1" lang="ja-JP" altLang="en-US" dirty="0" smtClean="0"/>
                        <a:t>対象外</a:t>
                      </a:r>
                      <a:endParaRPr kumimoji="1" lang="ja-JP" altLang="en-US" dirty="0"/>
                    </a:p>
                  </a:txBody>
                  <a:tcPr/>
                </a:tc>
                <a:tc>
                  <a:txBody>
                    <a:bodyPr/>
                    <a:lstStyle/>
                    <a:p>
                      <a:r>
                        <a:rPr kumimoji="1" lang="ja-JP" altLang="en-US" dirty="0" smtClean="0"/>
                        <a:t>対象</a:t>
                      </a:r>
                      <a:endParaRPr kumimoji="1" lang="ja-JP" altLang="en-US" dirty="0"/>
                    </a:p>
                  </a:txBody>
                  <a:tcPr/>
                </a:tc>
                <a:extLst>
                  <a:ext uri="{0D108BD9-81ED-4DB2-BD59-A6C34878D82A}">
                    <a16:rowId xmlns:a16="http://schemas.microsoft.com/office/drawing/2014/main" val="4210711462"/>
                  </a:ext>
                </a:extLst>
              </a:tr>
              <a:tr h="871893">
                <a:tc>
                  <a:txBody>
                    <a:bodyPr/>
                    <a:lstStyle/>
                    <a:p>
                      <a:r>
                        <a:rPr kumimoji="1" lang="ja-JP" altLang="en-US" dirty="0" smtClean="0"/>
                        <a:t>労働者災害補償保険</a:t>
                      </a:r>
                      <a:endParaRPr kumimoji="1" lang="en-US" altLang="ja-JP" dirty="0" smtClean="0"/>
                    </a:p>
                    <a:p>
                      <a:r>
                        <a:rPr kumimoji="1" lang="ja-JP" altLang="en-US" dirty="0" smtClean="0"/>
                        <a:t>（事故・怪我・病気の補償）</a:t>
                      </a:r>
                      <a:endParaRPr kumimoji="1" lang="ja-JP" altLang="en-US" dirty="0"/>
                    </a:p>
                  </a:txBody>
                  <a:tcPr/>
                </a:tc>
                <a:tc>
                  <a:txBody>
                    <a:bodyPr/>
                    <a:lstStyle/>
                    <a:p>
                      <a:r>
                        <a:rPr kumimoji="1" lang="ja-JP" altLang="en-US" dirty="0" smtClean="0"/>
                        <a:t>対象外</a:t>
                      </a:r>
                      <a:endParaRPr kumimoji="1" lang="ja-JP" altLang="en-US" dirty="0"/>
                    </a:p>
                  </a:txBody>
                  <a:tcPr/>
                </a:tc>
                <a:tc>
                  <a:txBody>
                    <a:bodyPr/>
                    <a:lstStyle/>
                    <a:p>
                      <a:r>
                        <a:rPr kumimoji="1" lang="ja-JP" altLang="en-US" dirty="0" smtClean="0"/>
                        <a:t>対象</a:t>
                      </a:r>
                      <a:endParaRPr kumimoji="1" lang="ja-JP" altLang="en-US" dirty="0"/>
                    </a:p>
                  </a:txBody>
                  <a:tcPr/>
                </a:tc>
                <a:extLst>
                  <a:ext uri="{0D108BD9-81ED-4DB2-BD59-A6C34878D82A}">
                    <a16:rowId xmlns:a16="http://schemas.microsoft.com/office/drawing/2014/main" val="3224199672"/>
                  </a:ext>
                </a:extLst>
              </a:tr>
              <a:tr h="498225">
                <a:tc>
                  <a:txBody>
                    <a:bodyPr/>
                    <a:lstStyle/>
                    <a:p>
                      <a:r>
                        <a:rPr kumimoji="1" lang="ja-JP" altLang="en-US" dirty="0" smtClean="0"/>
                        <a:t>休業補償（労働基準法）</a:t>
                      </a:r>
                      <a:endParaRPr kumimoji="1" lang="ja-JP" altLang="en-US" dirty="0"/>
                    </a:p>
                  </a:txBody>
                  <a:tcPr/>
                </a:tc>
                <a:tc>
                  <a:txBody>
                    <a:bodyPr/>
                    <a:lstStyle/>
                    <a:p>
                      <a:r>
                        <a:rPr kumimoji="1" lang="ja-JP" altLang="en-US" dirty="0" smtClean="0"/>
                        <a:t>対象外</a:t>
                      </a:r>
                      <a:endParaRPr kumimoji="1" lang="ja-JP" altLang="en-US" dirty="0"/>
                    </a:p>
                  </a:txBody>
                  <a:tcPr/>
                </a:tc>
                <a:tc>
                  <a:txBody>
                    <a:bodyPr/>
                    <a:lstStyle/>
                    <a:p>
                      <a:r>
                        <a:rPr kumimoji="1" lang="ja-JP" altLang="en-US" dirty="0" smtClean="0"/>
                        <a:t>平均賃金の</a:t>
                      </a:r>
                      <a:r>
                        <a:rPr kumimoji="1" lang="en-US" altLang="ja-JP" dirty="0" smtClean="0"/>
                        <a:t>60</a:t>
                      </a:r>
                      <a:r>
                        <a:rPr kumimoji="1" lang="ja-JP" altLang="en-US" dirty="0" smtClean="0"/>
                        <a:t>％</a:t>
                      </a:r>
                      <a:r>
                        <a:rPr kumimoji="1" lang="ja-JP" altLang="en-US" sz="1200" dirty="0" smtClean="0"/>
                        <a:t>（使用者の責による休業）</a:t>
                      </a:r>
                      <a:endParaRPr kumimoji="1" lang="ja-JP" altLang="en-US" dirty="0"/>
                    </a:p>
                  </a:txBody>
                  <a:tcPr/>
                </a:tc>
                <a:extLst>
                  <a:ext uri="{0D108BD9-81ED-4DB2-BD59-A6C34878D82A}">
                    <a16:rowId xmlns:a16="http://schemas.microsoft.com/office/drawing/2014/main" val="808529124"/>
                  </a:ext>
                </a:extLst>
              </a:tr>
              <a:tr h="543256">
                <a:tc>
                  <a:txBody>
                    <a:bodyPr/>
                    <a:lstStyle/>
                    <a:p>
                      <a:pPr>
                        <a:lnSpc>
                          <a:spcPct val="100000"/>
                        </a:lnSpc>
                      </a:pPr>
                      <a:r>
                        <a:rPr kumimoji="1" lang="ja-JP" altLang="en-US" dirty="0" smtClean="0"/>
                        <a:t>傷病手当金（雇用保険）</a:t>
                      </a:r>
                      <a:endParaRPr kumimoji="1" lang="ja-JP" altLang="en-US" dirty="0"/>
                    </a:p>
                  </a:txBody>
                  <a:tcPr/>
                </a:tc>
                <a:tc>
                  <a:txBody>
                    <a:bodyPr/>
                    <a:lstStyle/>
                    <a:p>
                      <a:r>
                        <a:rPr kumimoji="1" lang="ja-JP" altLang="en-US" dirty="0" smtClean="0"/>
                        <a:t>対象外</a:t>
                      </a:r>
                      <a:endParaRPr kumimoji="1" lang="ja-JP" altLang="en-US" dirty="0"/>
                    </a:p>
                  </a:txBody>
                  <a:tcPr/>
                </a:tc>
                <a:tc>
                  <a:txBody>
                    <a:bodyPr/>
                    <a:lstStyle/>
                    <a:p>
                      <a:r>
                        <a:rPr kumimoji="1" lang="ja-JP" altLang="en-US" dirty="0" smtClean="0"/>
                        <a:t>給料の</a:t>
                      </a:r>
                      <a:r>
                        <a:rPr kumimoji="1" lang="en-US" altLang="ja-JP" dirty="0" smtClean="0"/>
                        <a:t>2/3</a:t>
                      </a:r>
                      <a:r>
                        <a:rPr kumimoji="1" lang="ja-JP" altLang="en-US" sz="1200" dirty="0" smtClean="0"/>
                        <a:t>（病気・怪我による休業）</a:t>
                      </a:r>
                      <a:endParaRPr kumimoji="1" lang="ja-JP" altLang="en-US" dirty="0"/>
                    </a:p>
                  </a:txBody>
                  <a:tcPr/>
                </a:tc>
                <a:extLst>
                  <a:ext uri="{0D108BD9-81ED-4DB2-BD59-A6C34878D82A}">
                    <a16:rowId xmlns:a16="http://schemas.microsoft.com/office/drawing/2014/main" val="3874887824"/>
                  </a:ext>
                </a:extLst>
              </a:tr>
            </a:tbl>
          </a:graphicData>
        </a:graphic>
      </p:graphicFrame>
      <p:sp>
        <p:nvSpPr>
          <p:cNvPr id="5" name="テキスト ボックス 4"/>
          <p:cNvSpPr txBox="1"/>
          <p:nvPr/>
        </p:nvSpPr>
        <p:spPr>
          <a:xfrm>
            <a:off x="1756901" y="4867422"/>
            <a:ext cx="9033019" cy="369332"/>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b="1" dirty="0" smtClean="0"/>
              <a:t>令和２年度第２次補正予算（</a:t>
            </a:r>
            <a:r>
              <a:rPr kumimoji="1" lang="en-US" altLang="ja-JP" b="1" dirty="0" smtClean="0"/>
              <a:t>6/12</a:t>
            </a:r>
            <a:r>
              <a:rPr kumimoji="1" lang="ja-JP" altLang="en-US" b="1" dirty="0" smtClean="0"/>
              <a:t>成立）におけるフリーランス支援の充実</a:t>
            </a:r>
            <a:endParaRPr kumimoji="1" lang="ja-JP" altLang="en-US" b="1" dirty="0"/>
          </a:p>
        </p:txBody>
      </p:sp>
      <p:sp>
        <p:nvSpPr>
          <p:cNvPr id="6" name="テキスト ボックス 5"/>
          <p:cNvSpPr txBox="1"/>
          <p:nvPr/>
        </p:nvSpPr>
        <p:spPr>
          <a:xfrm>
            <a:off x="2194560" y="5236754"/>
            <a:ext cx="8696743" cy="1446550"/>
          </a:xfrm>
          <a:prstGeom prst="rect">
            <a:avLst/>
          </a:prstGeom>
          <a:noFill/>
        </p:spPr>
        <p:txBody>
          <a:bodyPr wrap="square" rtlCol="0">
            <a:spAutoFit/>
          </a:bodyPr>
          <a:lstStyle/>
          <a:p>
            <a:r>
              <a:rPr kumimoji="1" lang="ja-JP" altLang="en-US" dirty="0" smtClean="0"/>
              <a:t>・家賃支援給付金の創設（個人事業者に最大</a:t>
            </a:r>
            <a:r>
              <a:rPr kumimoji="1" lang="en-US" altLang="ja-JP" dirty="0" smtClean="0"/>
              <a:t>300</a:t>
            </a:r>
            <a:r>
              <a:rPr kumimoji="1" lang="ja-JP" altLang="en-US" dirty="0" smtClean="0"/>
              <a:t>万円）</a:t>
            </a:r>
            <a:endParaRPr kumimoji="1" lang="en-US" altLang="ja-JP" dirty="0" smtClean="0"/>
          </a:p>
          <a:p>
            <a:r>
              <a:rPr kumimoji="1" lang="ja-JP" altLang="en-US" dirty="0" smtClean="0"/>
              <a:t>・持続化給付金の対象拡大（個人事業者に最大</a:t>
            </a:r>
            <a:r>
              <a:rPr kumimoji="1" lang="en-US" altLang="ja-JP" dirty="0" smtClean="0"/>
              <a:t>100</a:t>
            </a:r>
            <a:r>
              <a:rPr kumimoji="1" lang="ja-JP" altLang="en-US" dirty="0" smtClean="0"/>
              <a:t>万円）</a:t>
            </a:r>
            <a:endParaRPr kumimoji="1" lang="en-US" altLang="ja-JP" dirty="0" smtClean="0"/>
          </a:p>
          <a:p>
            <a:pPr lvl="1"/>
            <a:r>
              <a:rPr kumimoji="1" lang="ja-JP" altLang="en-US" sz="1600" dirty="0" smtClean="0"/>
              <a:t>主な所得が事業所得の個人事業者→主な所得が給与所得・雑所得の個人事業者に拡大</a:t>
            </a:r>
            <a:endParaRPr kumimoji="1" lang="en-US" altLang="ja-JP" sz="1600" dirty="0" smtClean="0"/>
          </a:p>
          <a:p>
            <a:r>
              <a:rPr lang="ja-JP" altLang="en-US" dirty="0" smtClean="0"/>
              <a:t>・小学校</a:t>
            </a:r>
            <a:r>
              <a:rPr lang="ja-JP" altLang="en-US" dirty="0"/>
              <a:t>休業等対応助成金・支援</a:t>
            </a:r>
            <a:r>
              <a:rPr lang="ja-JP" altLang="en-US" dirty="0" smtClean="0"/>
              <a:t>金（１日当たり</a:t>
            </a:r>
            <a:r>
              <a:rPr lang="en-US" altLang="ja-JP" dirty="0" smtClean="0"/>
              <a:t>7500</a:t>
            </a:r>
            <a:r>
              <a:rPr lang="ja-JP" altLang="en-US" dirty="0" smtClean="0"/>
              <a:t>円）</a:t>
            </a:r>
            <a:endParaRPr lang="en-US" altLang="ja-JP" dirty="0" smtClean="0"/>
          </a:p>
          <a:p>
            <a:pPr lvl="1"/>
            <a:r>
              <a:rPr kumimoji="1" lang="ja-JP" altLang="en-US" sz="1600" dirty="0" smtClean="0"/>
              <a:t>雇用者から個人事業者に拡大</a:t>
            </a:r>
            <a:endParaRPr kumimoji="1" lang="ja-JP" altLang="en-US" sz="1600" dirty="0"/>
          </a:p>
        </p:txBody>
      </p:sp>
      <p:sp>
        <p:nvSpPr>
          <p:cNvPr id="9" name="日付プレースホルダー 8"/>
          <p:cNvSpPr>
            <a:spLocks noGrp="1"/>
          </p:cNvSpPr>
          <p:nvPr>
            <p:ph type="dt" sz="half" idx="10"/>
          </p:nvPr>
        </p:nvSpPr>
        <p:spPr/>
        <p:txBody>
          <a:bodyPr/>
          <a:lstStyle/>
          <a:p>
            <a:fld id="{E7AE6C61-FC22-4141-85F6-786742416272}" type="datetime1">
              <a:rPr kumimoji="1" lang="ja-JP" altLang="en-US" smtClean="0"/>
              <a:t>2020/9/30</a:t>
            </a:fld>
            <a:endParaRPr kumimoji="1" lang="ja-JP" altLang="en-US"/>
          </a:p>
        </p:txBody>
      </p:sp>
    </p:spTree>
    <p:extLst>
      <p:ext uri="{BB962C8B-B14F-4D97-AF65-F5344CB8AC3E}">
        <p14:creationId xmlns:p14="http://schemas.microsoft.com/office/powerpoint/2010/main" val="552363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000" b="0" i="0" u="none" strike="noStrike" kern="1200" cap="none" spc="0" normalizeH="0" baseline="0" noProof="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8" name="タイトル 1"/>
          <p:cNvSpPr>
            <a:spLocks noGrp="1"/>
          </p:cNvSpPr>
          <p:nvPr>
            <p:ph type="title"/>
          </p:nvPr>
        </p:nvSpPr>
        <p:spPr>
          <a:xfrm>
            <a:off x="1756901" y="468722"/>
            <a:ext cx="8911687" cy="684185"/>
          </a:xfrm>
        </p:spPr>
        <p:txBody>
          <a:bodyPr>
            <a:normAutofit/>
          </a:bodyPr>
          <a:lstStyle/>
          <a:p>
            <a:r>
              <a:rPr lang="en-US" altLang="ja-JP" dirty="0" smtClean="0"/>
              <a:t>Ⅱ</a:t>
            </a:r>
            <a:r>
              <a:rPr lang="ja-JP" altLang="en-US" dirty="0" err="1" smtClean="0"/>
              <a:t>ー</a:t>
            </a:r>
            <a:r>
              <a:rPr lang="ja-JP" altLang="en-US" dirty="0" smtClean="0"/>
              <a:t>４</a:t>
            </a:r>
            <a:r>
              <a:rPr lang="ja-JP" altLang="en-US" dirty="0"/>
              <a:t>　</a:t>
            </a:r>
            <a:r>
              <a:rPr lang="ja-JP" altLang="en-US" dirty="0" smtClean="0"/>
              <a:t>新しい働き方開発導入の必要性</a:t>
            </a:r>
            <a:endParaRPr kumimoji="1" lang="ja-JP" altLang="en-US" dirty="0"/>
          </a:p>
        </p:txBody>
      </p:sp>
      <p:sp>
        <p:nvSpPr>
          <p:cNvPr id="2" name="コンテンツ プレースホルダー 1"/>
          <p:cNvSpPr>
            <a:spLocks noGrp="1"/>
          </p:cNvSpPr>
          <p:nvPr>
            <p:ph idx="1"/>
          </p:nvPr>
        </p:nvSpPr>
        <p:spPr>
          <a:xfrm>
            <a:off x="2589212" y="1294229"/>
            <a:ext cx="8915400" cy="5206604"/>
          </a:xfrm>
        </p:spPr>
        <p:txBody>
          <a:bodyPr>
            <a:normAutofit/>
          </a:bodyPr>
          <a:lstStyle/>
          <a:p>
            <a:r>
              <a:rPr kumimoji="1" lang="ja-JP" altLang="en-US" sz="2400" dirty="0" smtClean="0"/>
              <a:t>テレワークの定着・加速を図るための奈良県の取り組み</a:t>
            </a:r>
            <a:endParaRPr kumimoji="1" lang="en-US" altLang="ja-JP" sz="2400" dirty="0" smtClean="0"/>
          </a:p>
          <a:p>
            <a:pPr lvl="1">
              <a:buFont typeface="Wingdings" panose="05000000000000000000" pitchFamily="2" charset="2"/>
              <a:buChar char="l"/>
            </a:pPr>
            <a:r>
              <a:rPr kumimoji="1" lang="ja-JP" altLang="en-US" sz="2000" dirty="0" smtClean="0"/>
              <a:t>奈良県経済・労働緊急調査検討事業による調査を実施</a:t>
            </a:r>
            <a:endParaRPr kumimoji="1" lang="en-US" altLang="ja-JP" sz="2000" dirty="0" smtClean="0"/>
          </a:p>
          <a:p>
            <a:pPr marL="457200" lvl="1" indent="0">
              <a:buNone/>
            </a:pPr>
            <a:r>
              <a:rPr kumimoji="1" lang="ja-JP" altLang="en-US" sz="2000" dirty="0" smtClean="0"/>
              <a:t>→県内企業や労働者のテレワーク実施状況や課題の把握</a:t>
            </a:r>
            <a:endParaRPr kumimoji="1" lang="en-US" altLang="ja-JP" sz="2000" dirty="0" smtClean="0"/>
          </a:p>
          <a:p>
            <a:pPr lvl="1">
              <a:buFont typeface="Wingdings" panose="05000000000000000000" pitchFamily="2" charset="2"/>
              <a:buChar char="l"/>
            </a:pPr>
            <a:r>
              <a:rPr kumimoji="1" lang="ja-JP" altLang="en-US" sz="2000" dirty="0" smtClean="0"/>
              <a:t>働き方改革実例発表セミナーの開催→テレワークの普及啓発</a:t>
            </a:r>
            <a:endParaRPr kumimoji="1" lang="en-US" altLang="ja-JP" sz="2000" dirty="0" smtClean="0"/>
          </a:p>
          <a:p>
            <a:pPr lvl="1">
              <a:buFont typeface="Wingdings" panose="05000000000000000000" pitchFamily="2" charset="2"/>
              <a:buChar char="l"/>
            </a:pPr>
            <a:r>
              <a:rPr kumimoji="1" lang="ja-JP" altLang="en-US" sz="2000" dirty="0" smtClean="0"/>
              <a:t>課題解決に取り組む企業に対して、業種別の実践研修ワークショップや働き方コンサルタントの派遣を実施</a:t>
            </a:r>
            <a:endParaRPr kumimoji="1" lang="en-US" altLang="ja-JP" sz="2000" dirty="0" smtClean="0"/>
          </a:p>
          <a:p>
            <a:pPr lvl="1">
              <a:buFont typeface="Wingdings" panose="05000000000000000000" pitchFamily="2" charset="2"/>
              <a:buChar char="l"/>
            </a:pPr>
            <a:r>
              <a:rPr kumimoji="1" lang="ja-JP" altLang="en-US" sz="2000" dirty="0" smtClean="0"/>
              <a:t>サテライトオフィス等のテレワーク環境を整備する中小企業等を対象とした国の助成制度の活用を支援</a:t>
            </a:r>
            <a:endParaRPr kumimoji="1" lang="en-US" altLang="ja-JP" sz="2000" dirty="0" smtClean="0"/>
          </a:p>
          <a:p>
            <a:pPr lvl="1">
              <a:buFont typeface="Wingdings" panose="05000000000000000000" pitchFamily="2" charset="2"/>
              <a:buChar char="l"/>
            </a:pPr>
            <a:endParaRPr kumimoji="1" lang="en-US" altLang="ja-JP" sz="2000" dirty="0" smtClean="0"/>
          </a:p>
          <a:p>
            <a:r>
              <a:rPr lang="ja-JP" altLang="en-US" sz="2200" dirty="0" smtClean="0"/>
              <a:t>デジタル技術利用とＤＸの導入の加速</a:t>
            </a:r>
            <a:endParaRPr kumimoji="1" lang="en-US" altLang="ja-JP" sz="2200" dirty="0" smtClean="0"/>
          </a:p>
          <a:p>
            <a:pPr lvl="1">
              <a:buFont typeface="Wingdings" panose="05000000000000000000" pitchFamily="2" charset="2"/>
              <a:buChar char="l"/>
            </a:pPr>
            <a:r>
              <a:rPr lang="ja-JP" altLang="en-US" sz="1900" dirty="0" smtClean="0"/>
              <a:t>マイナンバー、口座と連動 （</a:t>
            </a:r>
            <a:r>
              <a:rPr lang="en-US" altLang="ja-JP" sz="1900" dirty="0" smtClean="0"/>
              <a:t>9/24 </a:t>
            </a:r>
            <a:r>
              <a:rPr lang="ja-JP" altLang="en-US" sz="1900" dirty="0"/>
              <a:t>日本経済新聞</a:t>
            </a:r>
            <a:r>
              <a:rPr lang="ja-JP" altLang="en-US" sz="1900" dirty="0" smtClean="0"/>
              <a:t>）</a:t>
            </a:r>
            <a:endParaRPr lang="en-US" altLang="ja-JP" sz="1900" dirty="0" smtClean="0"/>
          </a:p>
          <a:p>
            <a:pPr marL="457200" lvl="1" indent="0">
              <a:buNone/>
            </a:pPr>
            <a:r>
              <a:rPr kumimoji="1" lang="en-US" altLang="ja-JP" sz="1900" dirty="0"/>
              <a:t> </a:t>
            </a:r>
            <a:r>
              <a:rPr kumimoji="1" lang="en-US" altLang="ja-JP" sz="1900" dirty="0" smtClean="0"/>
              <a:t>    </a:t>
            </a:r>
            <a:r>
              <a:rPr kumimoji="1" lang="ja-JP" altLang="en-US" sz="1900" dirty="0" smtClean="0"/>
              <a:t>オンライン診療、デジタル教育の恒久化</a:t>
            </a:r>
            <a:endParaRPr kumimoji="1" lang="en-US" altLang="ja-JP" sz="1900" dirty="0" smtClean="0"/>
          </a:p>
          <a:p>
            <a:pPr lvl="1">
              <a:buFont typeface="Wingdings" panose="05000000000000000000" pitchFamily="2" charset="2"/>
              <a:buChar char="l"/>
            </a:pPr>
            <a:endParaRPr kumimoji="1" lang="en-US" altLang="ja-JP" sz="2000" dirty="0" smtClean="0"/>
          </a:p>
          <a:p>
            <a:pPr marL="457200" lvl="1" indent="0">
              <a:buNone/>
            </a:pPr>
            <a:endParaRPr kumimoji="1" lang="ja-JP" altLang="en-US" sz="2200" dirty="0"/>
          </a:p>
        </p:txBody>
      </p:sp>
      <p:sp>
        <p:nvSpPr>
          <p:cNvPr id="3" name="日付プレースホルダー 2"/>
          <p:cNvSpPr>
            <a:spLocks noGrp="1"/>
          </p:cNvSpPr>
          <p:nvPr>
            <p:ph type="dt" sz="half" idx="10"/>
          </p:nvPr>
        </p:nvSpPr>
        <p:spPr/>
        <p:txBody>
          <a:bodyPr/>
          <a:lstStyle/>
          <a:p>
            <a:fld id="{2ED4FF5C-275B-44E9-BE7D-DD7A47712CFF}" type="datetime1">
              <a:rPr kumimoji="1" lang="ja-JP" altLang="en-US" smtClean="0"/>
              <a:t>2020/9/30</a:t>
            </a:fld>
            <a:endParaRPr kumimoji="1" lang="ja-JP" altLang="en-US"/>
          </a:p>
        </p:txBody>
      </p:sp>
    </p:spTree>
    <p:extLst>
      <p:ext uri="{BB962C8B-B14F-4D97-AF65-F5344CB8AC3E}">
        <p14:creationId xmlns:p14="http://schemas.microsoft.com/office/powerpoint/2010/main" val="1696690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000" b="0" i="0" u="none" strike="noStrike" kern="1200" cap="none" spc="0" normalizeH="0" baseline="0" noProof="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8" name="タイトル 1"/>
          <p:cNvSpPr>
            <a:spLocks noGrp="1"/>
          </p:cNvSpPr>
          <p:nvPr>
            <p:ph type="title"/>
          </p:nvPr>
        </p:nvSpPr>
        <p:spPr>
          <a:xfrm>
            <a:off x="1756901" y="624110"/>
            <a:ext cx="9719575" cy="684185"/>
          </a:xfrm>
        </p:spPr>
        <p:txBody>
          <a:bodyPr>
            <a:normAutofit fontScale="90000"/>
          </a:bodyPr>
          <a:lstStyle/>
          <a:p>
            <a:r>
              <a:rPr lang="en-US" altLang="ja-JP" dirty="0" smtClean="0"/>
              <a:t>Ⅱ</a:t>
            </a:r>
            <a:r>
              <a:rPr lang="ja-JP" altLang="en-US" dirty="0" err="1" smtClean="0"/>
              <a:t>ー</a:t>
            </a:r>
            <a:r>
              <a:rPr lang="ja-JP" altLang="en-US" dirty="0" smtClean="0"/>
              <a:t>５　雇用の場の確保</a:t>
            </a:r>
            <a:r>
              <a:rPr lang="en-US" altLang="ja-JP" dirty="0"/>
              <a:t/>
            </a:r>
            <a:br>
              <a:rPr lang="en-US" altLang="ja-JP" dirty="0"/>
            </a:br>
            <a:endParaRPr kumimoji="1" lang="ja-JP" altLang="en-US" dirty="0"/>
          </a:p>
        </p:txBody>
      </p:sp>
      <p:sp>
        <p:nvSpPr>
          <p:cNvPr id="2" name="コンテンツ プレースホルダー 1"/>
          <p:cNvSpPr>
            <a:spLocks noGrp="1"/>
          </p:cNvSpPr>
          <p:nvPr>
            <p:ph idx="1"/>
          </p:nvPr>
        </p:nvSpPr>
        <p:spPr>
          <a:xfrm>
            <a:off x="2561076" y="1514621"/>
            <a:ext cx="8915400" cy="4759570"/>
          </a:xfrm>
        </p:spPr>
        <p:txBody>
          <a:bodyPr>
            <a:normAutofit/>
          </a:bodyPr>
          <a:lstStyle/>
          <a:p>
            <a:r>
              <a:rPr lang="ja-JP" altLang="en-US" sz="2800" dirty="0" smtClean="0"/>
              <a:t>新型コロナウイルス感染症の影響を踏まえた</a:t>
            </a:r>
            <a:endParaRPr lang="en-US" altLang="ja-JP" sz="2800" dirty="0" smtClean="0"/>
          </a:p>
          <a:p>
            <a:pPr marL="400050" lvl="1" indent="0">
              <a:buNone/>
            </a:pPr>
            <a:r>
              <a:rPr lang="ja-JP" altLang="en-US" sz="2800" dirty="0" smtClean="0"/>
              <a:t>奈良県の企業誘致の取り組み</a:t>
            </a:r>
            <a:endParaRPr lang="en-US" altLang="ja-JP" sz="2800" dirty="0" smtClean="0"/>
          </a:p>
          <a:p>
            <a:pPr marL="400050" lvl="1" indent="0">
              <a:buNone/>
            </a:pPr>
            <a:endParaRPr lang="en-US" altLang="ja-JP" sz="2800" dirty="0" smtClean="0"/>
          </a:p>
          <a:p>
            <a:pPr marL="857250" lvl="1" indent="-457200">
              <a:buFont typeface="Wingdings" panose="05000000000000000000" pitchFamily="2" charset="2"/>
              <a:buChar char="l"/>
            </a:pPr>
            <a:r>
              <a:rPr lang="ja-JP" altLang="en-US" sz="2400" dirty="0" smtClean="0"/>
              <a:t>新しい生活様式に対応した企業立地支援策検討事業</a:t>
            </a:r>
            <a:endParaRPr lang="en-US" altLang="ja-JP" sz="2400" dirty="0" smtClean="0"/>
          </a:p>
          <a:p>
            <a:pPr marL="800100" lvl="2" indent="0">
              <a:buNone/>
            </a:pPr>
            <a:r>
              <a:rPr lang="ja-JP" altLang="en-US" sz="1800" dirty="0" smtClean="0"/>
              <a:t>県内企業が受けたサプライチェーンへの影響や操業環境の変化を把握するとともに、専門家の意見を踏まえた施策を検討</a:t>
            </a:r>
            <a:endParaRPr lang="en-US" altLang="ja-JP" sz="1800" dirty="0" smtClean="0"/>
          </a:p>
          <a:p>
            <a:pPr marL="800100" lvl="2" indent="0">
              <a:buNone/>
            </a:pPr>
            <a:endParaRPr lang="en-US" altLang="ja-JP" sz="1800" dirty="0" smtClean="0"/>
          </a:p>
          <a:p>
            <a:pPr marL="857250" lvl="1" indent="-457200">
              <a:buFont typeface="Wingdings" panose="05000000000000000000" pitchFamily="2" charset="2"/>
              <a:buChar char="l"/>
            </a:pPr>
            <a:r>
              <a:rPr lang="ja-JP" altLang="en-US" sz="2400" dirty="0" smtClean="0"/>
              <a:t>海外進出企業の国内回帰や海外依存製品の自社製造への切り替えなどに取り組む県内外の企業の誘致</a:t>
            </a:r>
            <a:endParaRPr lang="en-US" altLang="ja-JP" sz="2400" dirty="0" smtClean="0"/>
          </a:p>
          <a:p>
            <a:pPr marL="0" indent="0">
              <a:buNone/>
            </a:pPr>
            <a:endParaRPr lang="ja-JP" altLang="en-US" sz="2000" dirty="0"/>
          </a:p>
          <a:p>
            <a:endParaRPr kumimoji="1" lang="ja-JP" altLang="en-US" sz="1400" dirty="0"/>
          </a:p>
        </p:txBody>
      </p:sp>
      <p:sp>
        <p:nvSpPr>
          <p:cNvPr id="3" name="日付プレースホルダー 2"/>
          <p:cNvSpPr>
            <a:spLocks noGrp="1"/>
          </p:cNvSpPr>
          <p:nvPr>
            <p:ph type="dt" sz="half" idx="10"/>
          </p:nvPr>
        </p:nvSpPr>
        <p:spPr/>
        <p:txBody>
          <a:bodyPr/>
          <a:lstStyle/>
          <a:p>
            <a:fld id="{73F0E66E-DC0A-42D0-AEB5-FCB7D3CEE541}" type="datetime1">
              <a:rPr kumimoji="1" lang="ja-JP" altLang="en-US" smtClean="0"/>
              <a:t>2020/9/30</a:t>
            </a:fld>
            <a:endParaRPr kumimoji="1" lang="ja-JP" altLang="en-US"/>
          </a:p>
        </p:txBody>
      </p:sp>
    </p:spTree>
    <p:extLst>
      <p:ext uri="{BB962C8B-B14F-4D97-AF65-F5344CB8AC3E}">
        <p14:creationId xmlns:p14="http://schemas.microsoft.com/office/powerpoint/2010/main" val="87742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4789" y="624110"/>
            <a:ext cx="8911687" cy="684185"/>
          </a:xfrm>
        </p:spPr>
        <p:txBody>
          <a:bodyPr>
            <a:normAutofit fontScale="90000"/>
          </a:bodyPr>
          <a:lstStyle/>
          <a:p>
            <a:r>
              <a:rPr lang="en-US" altLang="ja-JP" sz="4000" dirty="0" smtClean="0"/>
              <a:t>Ⅲ</a:t>
            </a:r>
            <a:r>
              <a:rPr lang="ja-JP" altLang="en-US" sz="4000" dirty="0" smtClean="0"/>
              <a:t>　コロナ時代の奈良県の積極的労働政策</a:t>
            </a:r>
            <a:r>
              <a:rPr lang="en-US" altLang="ja-JP" dirty="0"/>
              <a:t/>
            </a:r>
            <a:br>
              <a:rPr lang="en-US" altLang="ja-JP" dirty="0"/>
            </a:b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000" b="0" i="0" u="none" strike="noStrike" kern="1200" cap="none" spc="0" normalizeH="0" baseline="0" noProof="0" dirty="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3" name="コンテンツ プレースホルダー 2"/>
          <p:cNvSpPr>
            <a:spLocks noGrp="1"/>
          </p:cNvSpPr>
          <p:nvPr>
            <p:ph idx="1"/>
          </p:nvPr>
        </p:nvSpPr>
        <p:spPr>
          <a:xfrm>
            <a:off x="2589212" y="1776549"/>
            <a:ext cx="8915400" cy="4724283"/>
          </a:xfrm>
        </p:spPr>
        <p:txBody>
          <a:bodyPr>
            <a:normAutofit/>
          </a:bodyPr>
          <a:lstStyle/>
          <a:p>
            <a:pPr marL="0" indent="0">
              <a:buNone/>
            </a:pPr>
            <a:r>
              <a:rPr lang="en-US" altLang="ja-JP" sz="2800" dirty="0"/>
              <a:t>Ⅲ</a:t>
            </a:r>
            <a:r>
              <a:rPr lang="ja-JP" altLang="en-US" sz="2800" dirty="0" smtClean="0"/>
              <a:t>－１</a:t>
            </a:r>
            <a:r>
              <a:rPr lang="ja-JP" altLang="en-US" sz="2800" dirty="0"/>
              <a:t>　積極労働政策と消極労働政策</a:t>
            </a:r>
            <a:endParaRPr lang="en-US" altLang="ja-JP" sz="2800" dirty="0"/>
          </a:p>
          <a:p>
            <a:pPr marL="0" indent="0">
              <a:buNone/>
            </a:pPr>
            <a:endParaRPr kumimoji="1" lang="en-US" altLang="ja-JP" sz="2800" dirty="0" smtClean="0"/>
          </a:p>
          <a:p>
            <a:pPr marL="0" indent="0">
              <a:buNone/>
            </a:pPr>
            <a:r>
              <a:rPr kumimoji="1" lang="en-US" altLang="ja-JP" sz="2800" dirty="0" smtClean="0"/>
              <a:t>Ⅲ</a:t>
            </a:r>
            <a:r>
              <a:rPr kumimoji="1" lang="ja-JP" altLang="en-US" sz="2800" dirty="0" err="1" smtClean="0"/>
              <a:t>ー</a:t>
            </a:r>
            <a:r>
              <a:rPr kumimoji="1" lang="ja-JP" altLang="en-US" sz="2800" dirty="0" smtClean="0"/>
              <a:t>２　奈良県の雇用の現状</a:t>
            </a:r>
            <a:endParaRPr kumimoji="1" lang="en-US" altLang="ja-JP" sz="2800" dirty="0" smtClean="0"/>
          </a:p>
          <a:p>
            <a:pPr marL="0" indent="0">
              <a:buNone/>
            </a:pPr>
            <a:endParaRPr kumimoji="1" lang="en-US" altLang="ja-JP" sz="2800" dirty="0"/>
          </a:p>
          <a:p>
            <a:pPr marL="0" indent="0">
              <a:buNone/>
            </a:pPr>
            <a:r>
              <a:rPr lang="en-US" altLang="ja-JP" sz="2800" dirty="0" smtClean="0"/>
              <a:t>Ⅲ</a:t>
            </a:r>
            <a:r>
              <a:rPr lang="ja-JP" altLang="en-US" sz="2800" dirty="0" err="1" smtClean="0"/>
              <a:t>ー</a:t>
            </a:r>
            <a:r>
              <a:rPr lang="ja-JP" altLang="en-US" sz="2800" dirty="0" smtClean="0"/>
              <a:t>３　雇用に関する総合行政</a:t>
            </a:r>
            <a:endParaRPr lang="en-US" altLang="ja-JP" sz="2800" dirty="0" smtClean="0"/>
          </a:p>
          <a:p>
            <a:pPr marL="1714500" lvl="4" indent="0">
              <a:buNone/>
            </a:pPr>
            <a:r>
              <a:rPr lang="ja-JP" altLang="en-US" sz="2200" dirty="0" smtClean="0"/>
              <a:t>奈良県新</a:t>
            </a:r>
            <a:r>
              <a:rPr lang="en-US" altLang="ja-JP" sz="2200" dirty="0" smtClean="0"/>
              <a:t>『</a:t>
            </a:r>
            <a:r>
              <a:rPr lang="ja-JP" altLang="en-US" sz="2200" dirty="0" smtClean="0"/>
              <a:t>都</a:t>
            </a:r>
            <a:r>
              <a:rPr lang="en-US" altLang="ja-JP" sz="2200" dirty="0" smtClean="0"/>
              <a:t>』</a:t>
            </a:r>
            <a:r>
              <a:rPr lang="ja-JP" altLang="en-US" sz="2200" dirty="0" smtClean="0"/>
              <a:t>づくり戦略</a:t>
            </a:r>
            <a:endParaRPr lang="en-US" altLang="ja-JP" sz="2200" dirty="0" smtClean="0"/>
          </a:p>
          <a:p>
            <a:pPr marL="0" indent="0">
              <a:buNone/>
            </a:pPr>
            <a:endParaRPr kumimoji="1" lang="en-US" altLang="ja-JP" sz="2800" dirty="0"/>
          </a:p>
          <a:p>
            <a:pPr marL="0" indent="0">
              <a:buNone/>
            </a:pPr>
            <a:r>
              <a:rPr lang="en-US" altLang="ja-JP" sz="2800" dirty="0" smtClean="0"/>
              <a:t>Ⅲ</a:t>
            </a:r>
            <a:r>
              <a:rPr lang="ja-JP" altLang="en-US" sz="2800" dirty="0" err="1" smtClean="0"/>
              <a:t>ー</a:t>
            </a:r>
            <a:r>
              <a:rPr lang="ja-JP" altLang="en-US" sz="2800" dirty="0" smtClean="0"/>
              <a:t>４　奈良県の積極的労働政策</a:t>
            </a:r>
            <a:endParaRPr kumimoji="1" lang="en-US" altLang="ja-JP" sz="2800" dirty="0" smtClean="0"/>
          </a:p>
        </p:txBody>
      </p:sp>
      <p:sp>
        <p:nvSpPr>
          <p:cNvPr id="5" name="日付プレースホルダー 4"/>
          <p:cNvSpPr>
            <a:spLocks noGrp="1"/>
          </p:cNvSpPr>
          <p:nvPr>
            <p:ph type="dt" sz="half" idx="10"/>
          </p:nvPr>
        </p:nvSpPr>
        <p:spPr/>
        <p:txBody>
          <a:bodyPr/>
          <a:lstStyle/>
          <a:p>
            <a:fld id="{4699E82C-9B2B-432A-B2F6-B7A65B41042B}" type="datetime1">
              <a:rPr kumimoji="1" lang="ja-JP" altLang="en-US" smtClean="0"/>
              <a:t>2020/9/30</a:t>
            </a:fld>
            <a:endParaRPr kumimoji="1" lang="ja-JP" altLang="en-US"/>
          </a:p>
        </p:txBody>
      </p:sp>
    </p:spTree>
    <p:extLst>
      <p:ext uri="{BB962C8B-B14F-4D97-AF65-F5344CB8AC3E}">
        <p14:creationId xmlns:p14="http://schemas.microsoft.com/office/powerpoint/2010/main" val="3320014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9940" y="119459"/>
            <a:ext cx="11728241" cy="664363"/>
          </a:xfrm>
        </p:spPr>
        <p:txBody>
          <a:bodyPr>
            <a:normAutofit fontScale="90000"/>
          </a:bodyPr>
          <a:lstStyle/>
          <a:p>
            <a:r>
              <a:rPr lang="en-US" altLang="ja-JP" dirty="0"/>
              <a:t>Ⅲ</a:t>
            </a:r>
            <a:r>
              <a:rPr lang="ja-JP" altLang="en-US" dirty="0"/>
              <a:t>－１　積極労働政策と消極労働</a:t>
            </a:r>
            <a:r>
              <a:rPr lang="ja-JP" altLang="en-US" dirty="0" smtClean="0"/>
              <a:t>政策の違い（奈良県の流儀）</a:t>
            </a:r>
            <a:endParaRPr lang="ja-JP" altLang="en-US" dirty="0"/>
          </a:p>
        </p:txBody>
      </p:sp>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19</a:t>
            </a:fld>
            <a:endParaRPr kumimoji="1" lang="ja-JP" altLang="en-US"/>
          </a:p>
        </p:txBody>
      </p:sp>
      <p:graphicFrame>
        <p:nvGraphicFramePr>
          <p:cNvPr id="6" name="表 5"/>
          <p:cNvGraphicFramePr>
            <a:graphicFrameLocks noGrp="1"/>
          </p:cNvGraphicFramePr>
          <p:nvPr>
            <p:extLst/>
          </p:nvPr>
        </p:nvGraphicFramePr>
        <p:xfrm>
          <a:off x="1793205" y="755853"/>
          <a:ext cx="9981452" cy="4720707"/>
        </p:xfrm>
        <a:graphic>
          <a:graphicData uri="http://schemas.openxmlformats.org/drawingml/2006/table">
            <a:tbl>
              <a:tblPr firstRow="1" bandRow="1">
                <a:tableStyleId>{5C22544A-7EE6-4342-B048-85BDC9FD1C3A}</a:tableStyleId>
              </a:tblPr>
              <a:tblGrid>
                <a:gridCol w="2012422">
                  <a:extLst>
                    <a:ext uri="{9D8B030D-6E8A-4147-A177-3AD203B41FA5}">
                      <a16:colId xmlns:a16="http://schemas.microsoft.com/office/drawing/2014/main" val="3398959098"/>
                    </a:ext>
                  </a:extLst>
                </a:gridCol>
                <a:gridCol w="4022552">
                  <a:extLst>
                    <a:ext uri="{9D8B030D-6E8A-4147-A177-3AD203B41FA5}">
                      <a16:colId xmlns:a16="http://schemas.microsoft.com/office/drawing/2014/main" val="3968738750"/>
                    </a:ext>
                  </a:extLst>
                </a:gridCol>
                <a:gridCol w="3946478">
                  <a:extLst>
                    <a:ext uri="{9D8B030D-6E8A-4147-A177-3AD203B41FA5}">
                      <a16:colId xmlns:a16="http://schemas.microsoft.com/office/drawing/2014/main" val="604442495"/>
                    </a:ext>
                  </a:extLst>
                </a:gridCol>
              </a:tblGrid>
              <a:tr h="336204">
                <a:tc>
                  <a:txBody>
                    <a:bodyPr/>
                    <a:lstStyle/>
                    <a:p>
                      <a:endParaRPr kumimoji="1" lang="ja-JP" altLang="en-US" dirty="0"/>
                    </a:p>
                  </a:txBody>
                  <a:tcPr/>
                </a:tc>
                <a:tc>
                  <a:txBody>
                    <a:bodyPr/>
                    <a:lstStyle/>
                    <a:p>
                      <a:pPr algn="ctr"/>
                      <a:r>
                        <a:rPr lang="ja-JP" altLang="en-US" dirty="0" smtClean="0"/>
                        <a:t>消極労働政策</a:t>
                      </a:r>
                      <a:endParaRPr kumimoji="1" lang="ja-JP" altLang="en-US" dirty="0"/>
                    </a:p>
                  </a:txBody>
                  <a:tcPr/>
                </a:tc>
                <a:tc>
                  <a:txBody>
                    <a:bodyPr/>
                    <a:lstStyle/>
                    <a:p>
                      <a:pPr algn="ctr"/>
                      <a:r>
                        <a:rPr lang="ja-JP" altLang="en-US" dirty="0" smtClean="0"/>
                        <a:t>積極労働政策</a:t>
                      </a:r>
                      <a:endParaRPr kumimoji="1" lang="ja-JP" altLang="en-US" dirty="0"/>
                    </a:p>
                  </a:txBody>
                  <a:tcPr/>
                </a:tc>
                <a:extLst>
                  <a:ext uri="{0D108BD9-81ED-4DB2-BD59-A6C34878D82A}">
                    <a16:rowId xmlns:a16="http://schemas.microsoft.com/office/drawing/2014/main" val="3789973301"/>
                  </a:ext>
                </a:extLst>
              </a:tr>
              <a:tr h="588357">
                <a:tc>
                  <a:txBody>
                    <a:bodyPr/>
                    <a:lstStyle/>
                    <a:p>
                      <a:r>
                        <a:rPr lang="ja-JP" altLang="en-US" dirty="0" smtClean="0"/>
                        <a:t>姿勢</a:t>
                      </a:r>
                      <a:endParaRPr kumimoji="1" lang="ja-JP" altLang="en-US" dirty="0"/>
                    </a:p>
                  </a:txBody>
                  <a:tcPr/>
                </a:tc>
                <a:tc>
                  <a:txBody>
                    <a:bodyPr/>
                    <a:lstStyle/>
                    <a:p>
                      <a:r>
                        <a:rPr lang="ja-JP" altLang="en-US" dirty="0" smtClean="0"/>
                        <a:t>雇用から発生する問題は労使に委ねる。</a:t>
                      </a:r>
                      <a:endParaRPr kumimoji="1" lang="ja-JP" altLang="en-US" dirty="0"/>
                    </a:p>
                  </a:txBody>
                  <a:tcPr/>
                </a:tc>
                <a:tc>
                  <a:txBody>
                    <a:bodyPr/>
                    <a:lstStyle/>
                    <a:p>
                      <a:r>
                        <a:rPr lang="ja-JP" altLang="en-US" dirty="0" smtClean="0"/>
                        <a:t>雇用から発生する問題にも公の機関が積極的に関わる。</a:t>
                      </a:r>
                      <a:endParaRPr kumimoji="1" lang="ja-JP" altLang="en-US" dirty="0"/>
                    </a:p>
                  </a:txBody>
                  <a:tcPr/>
                </a:tc>
                <a:extLst>
                  <a:ext uri="{0D108BD9-81ED-4DB2-BD59-A6C34878D82A}">
                    <a16:rowId xmlns:a16="http://schemas.microsoft.com/office/drawing/2014/main" val="4114892719"/>
                  </a:ext>
                </a:extLst>
              </a:tr>
              <a:tr h="840510">
                <a:tc rowSpan="3">
                  <a:txBody>
                    <a:bodyPr/>
                    <a:lstStyle/>
                    <a:p>
                      <a:r>
                        <a:rPr lang="ja-JP" altLang="en-US" dirty="0" smtClean="0"/>
                        <a:t>社会保障の適用</a:t>
                      </a:r>
                      <a:endParaRPr kumimoji="1" lang="ja-JP" altLang="en-US" dirty="0"/>
                    </a:p>
                  </a:txBody>
                  <a:tcPr/>
                </a:tc>
                <a:tc>
                  <a:txBody>
                    <a:bodyPr/>
                    <a:lstStyle/>
                    <a:p>
                      <a:r>
                        <a:rPr lang="ja-JP" altLang="en-US" dirty="0" smtClean="0"/>
                        <a:t>社会保険制度の元で基本的に申請主義</a:t>
                      </a:r>
                      <a:endParaRPr kumimoji="1" lang="ja-JP" altLang="en-US" dirty="0"/>
                    </a:p>
                  </a:txBody>
                  <a:tcPr/>
                </a:tc>
                <a:tc>
                  <a:txBody>
                    <a:bodyPr/>
                    <a:lstStyle/>
                    <a:p>
                      <a:r>
                        <a:rPr lang="ja-JP" altLang="en-US" dirty="0" smtClean="0"/>
                        <a:t>制度の隙間に落ちこぼれる人、申請主義に手間取る人を積極的に助ける。</a:t>
                      </a:r>
                      <a:endParaRPr kumimoji="1" lang="ja-JP" altLang="en-US" dirty="0"/>
                    </a:p>
                  </a:txBody>
                  <a:tcPr/>
                </a:tc>
                <a:extLst>
                  <a:ext uri="{0D108BD9-81ED-4DB2-BD59-A6C34878D82A}">
                    <a16:rowId xmlns:a16="http://schemas.microsoft.com/office/drawing/2014/main" val="1017974941"/>
                  </a:ext>
                </a:extLst>
              </a:tr>
              <a:tr h="588357">
                <a:tc vMerge="1">
                  <a:txBody>
                    <a:bodyPr/>
                    <a:lstStyle/>
                    <a:p>
                      <a:endParaRPr kumimoji="1" lang="ja-JP" altLang="en-US"/>
                    </a:p>
                  </a:txBody>
                  <a:tcPr/>
                </a:tc>
                <a:tc>
                  <a:txBody>
                    <a:bodyPr/>
                    <a:lstStyle/>
                    <a:p>
                      <a:r>
                        <a:rPr lang="ja-JP" altLang="en-US" dirty="0" smtClean="0"/>
                        <a:t>対象は社会保険制度の下で限定的。</a:t>
                      </a:r>
                      <a:endParaRPr kumimoji="1" lang="ja-JP" altLang="en-US" dirty="0"/>
                    </a:p>
                  </a:txBody>
                  <a:tcPr/>
                </a:tc>
                <a:tc>
                  <a:txBody>
                    <a:bodyPr/>
                    <a:lstStyle/>
                    <a:p>
                      <a:r>
                        <a:rPr lang="ja-JP" altLang="en-US" dirty="0" smtClean="0"/>
                        <a:t>制度の適用対象拡張を積極的に行う。</a:t>
                      </a:r>
                      <a:endParaRPr kumimoji="1" lang="ja-JP" altLang="en-US" dirty="0"/>
                    </a:p>
                  </a:txBody>
                  <a:tcPr/>
                </a:tc>
                <a:extLst>
                  <a:ext uri="{0D108BD9-81ED-4DB2-BD59-A6C34878D82A}">
                    <a16:rowId xmlns:a16="http://schemas.microsoft.com/office/drawing/2014/main" val="1622567648"/>
                  </a:ext>
                </a:extLst>
              </a:tr>
              <a:tr h="336204">
                <a:tc vMerge="1">
                  <a:txBody>
                    <a:bodyPr/>
                    <a:lstStyle/>
                    <a:p>
                      <a:endParaRPr kumimoji="1" lang="ja-JP" altLang="en-US"/>
                    </a:p>
                  </a:txBody>
                  <a:tcPr/>
                </a:tc>
                <a:tc>
                  <a:txBody>
                    <a:bodyPr/>
                    <a:lstStyle/>
                    <a:p>
                      <a:r>
                        <a:rPr lang="ja-JP" altLang="en-US" dirty="0" smtClean="0"/>
                        <a:t>社会保険制度が基本的に統制。</a:t>
                      </a:r>
                      <a:endParaRPr kumimoji="1" lang="ja-JP" altLang="en-US" dirty="0"/>
                    </a:p>
                  </a:txBody>
                  <a:tcPr/>
                </a:tc>
                <a:tc>
                  <a:txBody>
                    <a:bodyPr/>
                    <a:lstStyle/>
                    <a:p>
                      <a:r>
                        <a:rPr lang="ja-JP" altLang="en-US" dirty="0" smtClean="0"/>
                        <a:t>制度の渡りを積極的にしかける。</a:t>
                      </a:r>
                      <a:endParaRPr kumimoji="1" lang="ja-JP" altLang="en-US" dirty="0"/>
                    </a:p>
                  </a:txBody>
                  <a:tcPr/>
                </a:tc>
                <a:extLst>
                  <a:ext uri="{0D108BD9-81ED-4DB2-BD59-A6C34878D82A}">
                    <a16:rowId xmlns:a16="http://schemas.microsoft.com/office/drawing/2014/main" val="114571309"/>
                  </a:ext>
                </a:extLst>
              </a:tr>
              <a:tr h="588357">
                <a:tc>
                  <a:txBody>
                    <a:bodyPr/>
                    <a:lstStyle/>
                    <a:p>
                      <a:r>
                        <a:rPr lang="ja-JP" altLang="en-US" dirty="0" smtClean="0"/>
                        <a:t>職業訓練</a:t>
                      </a:r>
                      <a:endParaRPr kumimoji="1" lang="ja-JP" altLang="en-US" dirty="0"/>
                    </a:p>
                  </a:txBody>
                  <a:tcPr/>
                </a:tc>
                <a:tc>
                  <a:txBody>
                    <a:bodyPr/>
                    <a:lstStyle/>
                    <a:p>
                      <a:r>
                        <a:rPr lang="ja-JP" altLang="en-US" dirty="0" smtClean="0"/>
                        <a:t>雇用される組織が中心となって行う。</a:t>
                      </a:r>
                      <a:r>
                        <a:rPr lang="en-US" altLang="ja-JP" dirty="0" smtClean="0"/>
                        <a:t>(OJ T)</a:t>
                      </a:r>
                      <a:endParaRPr kumimoji="1" lang="ja-JP" altLang="en-US" dirty="0"/>
                    </a:p>
                  </a:txBody>
                  <a:tcPr/>
                </a:tc>
                <a:tc>
                  <a:txBody>
                    <a:bodyPr/>
                    <a:lstStyle/>
                    <a:p>
                      <a:r>
                        <a:rPr lang="ja-JP" altLang="en-US" dirty="0" smtClean="0"/>
                        <a:t>公の機関が中心となって行う。</a:t>
                      </a:r>
                      <a:endParaRPr kumimoji="1" lang="ja-JP" altLang="en-US" dirty="0"/>
                    </a:p>
                  </a:txBody>
                  <a:tcPr/>
                </a:tc>
                <a:extLst>
                  <a:ext uri="{0D108BD9-81ED-4DB2-BD59-A6C34878D82A}">
                    <a16:rowId xmlns:a16="http://schemas.microsoft.com/office/drawing/2014/main" val="3593216036"/>
                  </a:ext>
                </a:extLst>
              </a:tr>
              <a:tr h="588357">
                <a:tc>
                  <a:txBody>
                    <a:bodyPr/>
                    <a:lstStyle/>
                    <a:p>
                      <a:r>
                        <a:rPr lang="ja-JP" altLang="en-US" dirty="0" smtClean="0"/>
                        <a:t>雇用契約上の課題解決</a:t>
                      </a:r>
                      <a:endParaRPr kumimoji="1" lang="ja-JP" altLang="en-US" dirty="0"/>
                    </a:p>
                  </a:txBody>
                  <a:tcPr/>
                </a:tc>
                <a:tc>
                  <a:txBody>
                    <a:bodyPr/>
                    <a:lstStyle/>
                    <a:p>
                      <a:r>
                        <a:rPr lang="ja-JP" altLang="en-US" dirty="0" smtClean="0"/>
                        <a:t>判例主義</a:t>
                      </a:r>
                      <a:endParaRPr kumimoji="1" lang="ja-JP" altLang="en-US" dirty="0"/>
                    </a:p>
                  </a:txBody>
                  <a:tcPr/>
                </a:tc>
                <a:tc>
                  <a:txBody>
                    <a:bodyPr/>
                    <a:lstStyle/>
                    <a:p>
                      <a:r>
                        <a:rPr lang="ja-JP" altLang="en-US" dirty="0" smtClean="0"/>
                        <a:t>公の機関が積極的介入</a:t>
                      </a:r>
                      <a:endParaRPr kumimoji="1" lang="ja-JP" altLang="en-US" dirty="0"/>
                    </a:p>
                  </a:txBody>
                  <a:tcPr/>
                </a:tc>
                <a:extLst>
                  <a:ext uri="{0D108BD9-81ED-4DB2-BD59-A6C34878D82A}">
                    <a16:rowId xmlns:a16="http://schemas.microsoft.com/office/drawing/2014/main" val="2723240317"/>
                  </a:ext>
                </a:extLst>
              </a:tr>
              <a:tr h="5883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smtClean="0"/>
                        <a:t>雇用の社会保障提供の主体</a:t>
                      </a:r>
                    </a:p>
                  </a:txBody>
                  <a:tcPr/>
                </a:tc>
                <a:tc>
                  <a:txBody>
                    <a:bodyPr/>
                    <a:lstStyle/>
                    <a:p>
                      <a:r>
                        <a:rPr lang="ja-JP" altLang="en-US" dirty="0" smtClean="0"/>
                        <a:t>労使関係</a:t>
                      </a:r>
                      <a:endParaRPr kumimoji="1" lang="ja-JP" altLang="en-US" dirty="0"/>
                    </a:p>
                  </a:txBody>
                  <a:tcPr/>
                </a:tc>
                <a:tc>
                  <a:txBody>
                    <a:bodyPr/>
                    <a:lstStyle/>
                    <a:p>
                      <a:r>
                        <a:rPr kumimoji="1" lang="ja-JP" altLang="en-US" dirty="0" smtClean="0"/>
                        <a:t>地域</a:t>
                      </a:r>
                      <a:endParaRPr kumimoji="1" lang="ja-JP" altLang="en-US" dirty="0"/>
                    </a:p>
                  </a:txBody>
                  <a:tcPr/>
                </a:tc>
                <a:extLst>
                  <a:ext uri="{0D108BD9-81ED-4DB2-BD59-A6C34878D82A}">
                    <a16:rowId xmlns:a16="http://schemas.microsoft.com/office/drawing/2014/main" val="4227267402"/>
                  </a:ext>
                </a:extLst>
              </a:tr>
            </a:tbl>
          </a:graphicData>
        </a:graphic>
      </p:graphicFrame>
      <p:sp>
        <p:nvSpPr>
          <p:cNvPr id="3" name="横巻き 2"/>
          <p:cNvSpPr/>
          <p:nvPr/>
        </p:nvSpPr>
        <p:spPr>
          <a:xfrm>
            <a:off x="1533379" y="5485281"/>
            <a:ext cx="6752492" cy="627132"/>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FF0000"/>
                </a:solidFill>
              </a:rPr>
              <a:t>奈良県は積極的労働政策を！</a:t>
            </a:r>
            <a:endParaRPr kumimoji="1" lang="ja-JP" altLang="en-US" sz="2400" b="1" dirty="0">
              <a:solidFill>
                <a:srgbClr val="FF0000"/>
              </a:solidFill>
            </a:endParaRPr>
          </a:p>
        </p:txBody>
      </p:sp>
      <p:sp>
        <p:nvSpPr>
          <p:cNvPr id="7" name="日付プレースホルダー 6"/>
          <p:cNvSpPr>
            <a:spLocks noGrp="1"/>
          </p:cNvSpPr>
          <p:nvPr>
            <p:ph type="dt" sz="half" idx="10"/>
          </p:nvPr>
        </p:nvSpPr>
        <p:spPr/>
        <p:txBody>
          <a:bodyPr/>
          <a:lstStyle/>
          <a:p>
            <a:fld id="{177474B3-A852-4456-9FD6-92D1EF5EECB4}" type="datetime1">
              <a:rPr kumimoji="1" lang="ja-JP" altLang="en-US" smtClean="0"/>
              <a:t>2020/9/30</a:t>
            </a:fld>
            <a:endParaRPr kumimoji="1" lang="ja-JP" altLang="en-US"/>
          </a:p>
        </p:txBody>
      </p:sp>
      <p:sp>
        <p:nvSpPr>
          <p:cNvPr id="9" name="テキスト ボックス 8"/>
          <p:cNvSpPr txBox="1"/>
          <p:nvPr/>
        </p:nvSpPr>
        <p:spPr>
          <a:xfrm>
            <a:off x="1793205" y="6159103"/>
            <a:ext cx="9981452" cy="800219"/>
          </a:xfrm>
          <a:prstGeom prst="rect">
            <a:avLst/>
          </a:prstGeom>
          <a:noFill/>
        </p:spPr>
        <p:txBody>
          <a:bodyPr wrap="square" rtlCol="0">
            <a:spAutoFit/>
          </a:bodyPr>
          <a:lstStyle/>
          <a:p>
            <a:r>
              <a:rPr kumimoji="1" lang="ja-JP" altLang="en-US" sz="1900" b="1" dirty="0" smtClean="0"/>
              <a:t>・この国の雇用に関する社会保障制度は「縦割り・横並び」</a:t>
            </a:r>
            <a:endParaRPr kumimoji="1" lang="en-US" altLang="ja-JP" sz="1900" b="1" dirty="0" smtClean="0"/>
          </a:p>
          <a:p>
            <a:endParaRPr kumimoji="1" lang="en-US" altLang="ja-JP" sz="800" b="1" dirty="0" smtClean="0"/>
          </a:p>
          <a:p>
            <a:r>
              <a:rPr kumimoji="1" lang="ja-JP" altLang="en-US" sz="1900" b="1" dirty="0" smtClean="0"/>
              <a:t>・地方政府が制度の谷間を埋める必要がある。</a:t>
            </a:r>
            <a:endParaRPr kumimoji="1" lang="ja-JP" altLang="en-US" sz="1900" b="1" dirty="0"/>
          </a:p>
        </p:txBody>
      </p:sp>
      <p:pic>
        <p:nvPicPr>
          <p:cNvPr id="33" name="図 32"/>
          <p:cNvPicPr>
            <a:picLocks noChangeAspect="1"/>
          </p:cNvPicPr>
          <p:nvPr/>
        </p:nvPicPr>
        <p:blipFill>
          <a:blip r:embed="rId3"/>
          <a:stretch>
            <a:fillRect/>
          </a:stretch>
        </p:blipFill>
        <p:spPr>
          <a:xfrm>
            <a:off x="8534401" y="4962371"/>
            <a:ext cx="3513154" cy="1843089"/>
          </a:xfrm>
          <a:prstGeom prst="rect">
            <a:avLst/>
          </a:prstGeom>
          <a:solidFill>
            <a:srgbClr val="5B9BD5">
              <a:lumMod val="20000"/>
              <a:lumOff val="80000"/>
            </a:srgbClr>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0145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2925" y="624110"/>
            <a:ext cx="8911687" cy="684185"/>
          </a:xfrm>
        </p:spPr>
        <p:txBody>
          <a:bodyPr>
            <a:normAutofit/>
          </a:bodyPr>
          <a:lstStyle/>
          <a:p>
            <a:pPr algn="ctr"/>
            <a:r>
              <a:rPr kumimoji="1" lang="ja-JP" altLang="en-US" dirty="0" smtClean="0"/>
              <a:t>目　　次</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en-US" altLang="ja-JP" sz="3600" dirty="0"/>
              <a:t>Ⅰ</a:t>
            </a:r>
            <a:r>
              <a:rPr lang="ja-JP" altLang="en-US" sz="3600" dirty="0"/>
              <a:t>　新型コロナウイルス感染症</a:t>
            </a:r>
            <a:r>
              <a:rPr lang="ja-JP" altLang="en-US" sz="3600" dirty="0" smtClean="0"/>
              <a:t>の</a:t>
            </a:r>
            <a:endParaRPr lang="en-US" altLang="ja-JP" sz="3600" dirty="0"/>
          </a:p>
          <a:p>
            <a:pPr marL="0" indent="0">
              <a:buNone/>
            </a:pPr>
            <a:r>
              <a:rPr lang="ja-JP" altLang="en-US" sz="3600" dirty="0" smtClean="0"/>
              <a:t>　　経済・雇用情勢へ与えた影響と対応</a:t>
            </a:r>
            <a:endParaRPr lang="en-US" altLang="ja-JP" sz="3600" dirty="0" smtClean="0"/>
          </a:p>
          <a:p>
            <a:pPr marL="0" indent="0">
              <a:buNone/>
            </a:pPr>
            <a:r>
              <a:rPr kumimoji="1" lang="en-US" altLang="ja-JP" sz="3600" dirty="0" smtClean="0"/>
              <a:t>Ⅱ</a:t>
            </a:r>
            <a:r>
              <a:rPr kumimoji="1" lang="ja-JP" altLang="en-US" sz="3600" dirty="0" smtClean="0"/>
              <a:t>　コロナ時代の労働問題とは何か</a:t>
            </a:r>
            <a:endParaRPr kumimoji="1" lang="en-US" altLang="ja-JP" sz="3600" dirty="0" smtClean="0"/>
          </a:p>
          <a:p>
            <a:pPr marL="0" indent="0">
              <a:buNone/>
            </a:pPr>
            <a:r>
              <a:rPr kumimoji="1" lang="en-US" altLang="ja-JP" sz="3600" dirty="0" smtClean="0"/>
              <a:t>Ⅲ</a:t>
            </a:r>
            <a:r>
              <a:rPr kumimoji="1" lang="ja-JP" altLang="en-US" sz="3600" dirty="0" smtClean="0"/>
              <a:t>　コロナ時代の奈良県の</a:t>
            </a:r>
            <a:endParaRPr kumimoji="1" lang="en-US" altLang="ja-JP" sz="3600" dirty="0" smtClean="0"/>
          </a:p>
          <a:p>
            <a:pPr marL="0" indent="0">
              <a:buNone/>
            </a:pPr>
            <a:r>
              <a:rPr kumimoji="1" lang="ja-JP" altLang="en-US" sz="3600" dirty="0" smtClean="0"/>
              <a:t>　　積極的労働政策</a:t>
            </a:r>
            <a:endParaRPr kumimoji="1" lang="en-US" altLang="ja-JP" sz="3600" dirty="0" smtClean="0"/>
          </a:p>
        </p:txBody>
      </p:sp>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2</a:t>
            </a:fld>
            <a:endParaRPr kumimoji="1" lang="ja-JP" altLang="en-US" dirty="0"/>
          </a:p>
        </p:txBody>
      </p:sp>
      <p:sp>
        <p:nvSpPr>
          <p:cNvPr id="5" name="日付プレースホルダー 4"/>
          <p:cNvSpPr>
            <a:spLocks noGrp="1"/>
          </p:cNvSpPr>
          <p:nvPr>
            <p:ph type="dt" sz="half" idx="10"/>
          </p:nvPr>
        </p:nvSpPr>
        <p:spPr/>
        <p:txBody>
          <a:bodyPr/>
          <a:lstStyle/>
          <a:p>
            <a:fld id="{7877F12C-3259-4118-9A1C-DD4FD8182316}" type="datetime1">
              <a:rPr kumimoji="1" lang="ja-JP" altLang="en-US" smtClean="0"/>
              <a:t>2020/9/30</a:t>
            </a:fld>
            <a:endParaRPr kumimoji="1" lang="ja-JP" altLang="en-US"/>
          </a:p>
        </p:txBody>
      </p:sp>
    </p:spTree>
    <p:extLst>
      <p:ext uri="{BB962C8B-B14F-4D97-AF65-F5344CB8AC3E}">
        <p14:creationId xmlns:p14="http://schemas.microsoft.com/office/powerpoint/2010/main" val="4101727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84F15D3-4BFF-430E-927E-6A0EE393ED6D}" type="slidenum">
              <a:rPr kumimoji="1" lang="ja-JP" altLang="en-US" smtClean="0"/>
              <a:t>20</a:t>
            </a:fld>
            <a:endParaRPr kumimoji="1" lang="ja-JP" altLang="en-US"/>
          </a:p>
        </p:txBody>
      </p:sp>
      <p:sp>
        <p:nvSpPr>
          <p:cNvPr id="6" name="タイトル 1"/>
          <p:cNvSpPr txBox="1">
            <a:spLocks/>
          </p:cNvSpPr>
          <p:nvPr/>
        </p:nvSpPr>
        <p:spPr>
          <a:xfrm>
            <a:off x="604382" y="130629"/>
            <a:ext cx="11471501" cy="65942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t>Ⅲ</a:t>
            </a:r>
            <a:r>
              <a:rPr lang="ja-JP" altLang="en-US" dirty="0"/>
              <a:t>－２　奈良県の雇用の現状（奈良県の人口の推移）</a:t>
            </a:r>
          </a:p>
        </p:txBody>
      </p:sp>
      <p:pic>
        <p:nvPicPr>
          <p:cNvPr id="7" name="コンテンツ プレースホルダー 6"/>
          <p:cNvPicPr>
            <a:picLocks noGrp="1" noChangeAspect="1"/>
          </p:cNvPicPr>
          <p:nvPr>
            <p:ph idx="1"/>
          </p:nvPr>
        </p:nvPicPr>
        <p:blipFill>
          <a:blip r:embed="rId3"/>
          <a:stretch>
            <a:fillRect/>
          </a:stretch>
        </p:blipFill>
        <p:spPr>
          <a:xfrm>
            <a:off x="1946590" y="1059546"/>
            <a:ext cx="9558019" cy="5551714"/>
          </a:xfrm>
          <a:prstGeom prst="rect">
            <a:avLst/>
          </a:prstGeom>
        </p:spPr>
      </p:pic>
      <p:sp>
        <p:nvSpPr>
          <p:cNvPr id="3" name="正方形/長方形 2"/>
          <p:cNvSpPr/>
          <p:nvPr/>
        </p:nvSpPr>
        <p:spPr>
          <a:xfrm>
            <a:off x="2059051" y="1652131"/>
            <a:ext cx="301354" cy="271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4" name="日付プレースホルダー 3"/>
          <p:cNvSpPr>
            <a:spLocks noGrp="1"/>
          </p:cNvSpPr>
          <p:nvPr>
            <p:ph type="dt" sz="half" idx="10"/>
          </p:nvPr>
        </p:nvSpPr>
        <p:spPr>
          <a:xfrm>
            <a:off x="10280128" y="5856834"/>
            <a:ext cx="1227767" cy="397259"/>
          </a:xfrm>
        </p:spPr>
        <p:txBody>
          <a:bodyPr/>
          <a:lstStyle/>
          <a:p>
            <a:fld id="{D344379B-5B49-4D54-A919-8449C56F52E8}" type="datetime1">
              <a:rPr kumimoji="1" lang="ja-JP" altLang="en-US" smtClean="0"/>
              <a:t>2020/9/30</a:t>
            </a:fld>
            <a:endParaRPr kumimoji="1" lang="ja-JP" altLang="en-US"/>
          </a:p>
        </p:txBody>
      </p:sp>
      <p:sp>
        <p:nvSpPr>
          <p:cNvPr id="10" name="正方形/長方形 9"/>
          <p:cNvSpPr/>
          <p:nvPr/>
        </p:nvSpPr>
        <p:spPr>
          <a:xfrm>
            <a:off x="2059051" y="4182951"/>
            <a:ext cx="301354" cy="271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767774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84F15D3-4BFF-430E-927E-6A0EE393ED6D}" type="slidenum">
              <a:rPr kumimoji="1" lang="ja-JP" altLang="en-US" smtClean="0"/>
              <a:t>21</a:t>
            </a:fld>
            <a:endParaRPr kumimoji="1" lang="ja-JP" altLang="en-US"/>
          </a:p>
        </p:txBody>
      </p:sp>
      <p:pic>
        <p:nvPicPr>
          <p:cNvPr id="9" name="コンテンツ プレースホルダー 6"/>
          <p:cNvPicPr>
            <a:picLocks noGrp="1" noChangeAspect="1"/>
          </p:cNvPicPr>
          <p:nvPr>
            <p:ph idx="1"/>
          </p:nvPr>
        </p:nvPicPr>
        <p:blipFill>
          <a:blip r:embed="rId3"/>
          <a:stretch>
            <a:fillRect/>
          </a:stretch>
        </p:blipFill>
        <p:spPr>
          <a:xfrm>
            <a:off x="2763618" y="882244"/>
            <a:ext cx="8987734" cy="4861329"/>
          </a:xfrm>
          <a:prstGeom prst="rect">
            <a:avLst/>
          </a:prstGeom>
        </p:spPr>
      </p:pic>
      <p:sp>
        <p:nvSpPr>
          <p:cNvPr id="11" name="縦巻き 10"/>
          <p:cNvSpPr/>
          <p:nvPr/>
        </p:nvSpPr>
        <p:spPr>
          <a:xfrm>
            <a:off x="168814" y="1586021"/>
            <a:ext cx="2952205" cy="4778495"/>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FF0000"/>
                </a:solidFill>
              </a:rPr>
              <a:t>「奈良県の力底上げ」を実行するために、</a:t>
            </a:r>
            <a:endParaRPr kumimoji="1" lang="en-US" altLang="ja-JP" sz="2400" b="1" dirty="0" smtClean="0">
              <a:solidFill>
                <a:srgbClr val="FF0000"/>
              </a:solidFill>
            </a:endParaRPr>
          </a:p>
          <a:p>
            <a:r>
              <a:rPr kumimoji="1" lang="ja-JP" altLang="en-US" sz="2400" b="1" dirty="0" smtClean="0">
                <a:solidFill>
                  <a:srgbClr val="FF0000"/>
                </a:solidFill>
              </a:rPr>
              <a:t>奈良県の強み、弱みを分析、強みを伸ばし、弱みを補強する必要がある。</a:t>
            </a:r>
            <a:endParaRPr kumimoji="1" lang="ja-JP" altLang="en-US" b="1" dirty="0">
              <a:solidFill>
                <a:srgbClr val="FF0000"/>
              </a:solidFill>
            </a:endParaRPr>
          </a:p>
        </p:txBody>
      </p:sp>
      <p:sp>
        <p:nvSpPr>
          <p:cNvPr id="3" name="角丸四角形 2"/>
          <p:cNvSpPr/>
          <p:nvPr/>
        </p:nvSpPr>
        <p:spPr>
          <a:xfrm>
            <a:off x="3187336" y="5911048"/>
            <a:ext cx="8317274" cy="94695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積極的労働政策により働く場がいきいきとした</a:t>
            </a:r>
            <a:endParaRPr kumimoji="1" lang="en-US" altLang="ja-JP" sz="2800" b="1" dirty="0" smtClean="0">
              <a:solidFill>
                <a:srgbClr val="FF0000"/>
              </a:solidFill>
            </a:endParaRPr>
          </a:p>
          <a:p>
            <a:pPr algn="ctr"/>
            <a:r>
              <a:rPr kumimoji="1" lang="ja-JP" altLang="en-US" sz="2800" b="1" dirty="0" smtClean="0">
                <a:solidFill>
                  <a:srgbClr val="FF0000"/>
                </a:solidFill>
              </a:rPr>
              <a:t>奈良県にし、経済の好循環につなげる。</a:t>
            </a:r>
            <a:endParaRPr kumimoji="1" lang="ja-JP" altLang="en-US" sz="2800" b="1" dirty="0">
              <a:solidFill>
                <a:srgbClr val="FF0000"/>
              </a:solidFill>
            </a:endParaRPr>
          </a:p>
        </p:txBody>
      </p:sp>
      <p:sp>
        <p:nvSpPr>
          <p:cNvPr id="8" name="日付プレースホルダー 7"/>
          <p:cNvSpPr>
            <a:spLocks noGrp="1"/>
          </p:cNvSpPr>
          <p:nvPr>
            <p:ph type="dt" sz="half" idx="10"/>
          </p:nvPr>
        </p:nvSpPr>
        <p:spPr/>
        <p:txBody>
          <a:bodyPr/>
          <a:lstStyle/>
          <a:p>
            <a:fld id="{11CC6BE1-91D4-42CF-9271-AC66BFCD83DD}" type="datetime1">
              <a:rPr kumimoji="1" lang="ja-JP" altLang="en-US" smtClean="0"/>
              <a:t>2020/9/30</a:t>
            </a:fld>
            <a:endParaRPr kumimoji="1" lang="ja-JP" altLang="en-US"/>
          </a:p>
        </p:txBody>
      </p:sp>
      <p:sp>
        <p:nvSpPr>
          <p:cNvPr id="12" name="タイトル 1"/>
          <p:cNvSpPr txBox="1">
            <a:spLocks/>
          </p:cNvSpPr>
          <p:nvPr/>
        </p:nvSpPr>
        <p:spPr>
          <a:xfrm>
            <a:off x="604382" y="130629"/>
            <a:ext cx="11471501" cy="65942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t>Ⅲ</a:t>
            </a:r>
            <a:r>
              <a:rPr lang="ja-JP" altLang="en-US" dirty="0"/>
              <a:t>－２　奈良県の雇用の現状（奈良県の人口の推移）</a:t>
            </a:r>
          </a:p>
        </p:txBody>
      </p:sp>
      <p:sp>
        <p:nvSpPr>
          <p:cNvPr id="13" name="正方形/長方形 12"/>
          <p:cNvSpPr/>
          <p:nvPr/>
        </p:nvSpPr>
        <p:spPr>
          <a:xfrm>
            <a:off x="3036659" y="951581"/>
            <a:ext cx="301354" cy="271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36124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84F15D3-4BFF-430E-927E-6A0EE393ED6D}" type="slidenum">
              <a:rPr kumimoji="1" lang="ja-JP" altLang="en-US" smtClean="0"/>
              <a:t>22</a:t>
            </a:fld>
            <a:endParaRPr kumimoji="1" lang="ja-JP" altLang="en-US"/>
          </a:p>
        </p:txBody>
      </p:sp>
      <p:sp>
        <p:nvSpPr>
          <p:cNvPr id="7" name="コンテンツ プレースホルダー 6"/>
          <p:cNvSpPr>
            <a:spLocks noGrp="1"/>
          </p:cNvSpPr>
          <p:nvPr>
            <p:ph idx="1"/>
          </p:nvPr>
        </p:nvSpPr>
        <p:spPr>
          <a:xfrm>
            <a:off x="2473096" y="761023"/>
            <a:ext cx="8915400" cy="1524979"/>
          </a:xfrm>
          <a:prstGeom prst="roundRect">
            <a:avLst>
              <a:gd name="adj" fmla="val 115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buFont typeface="Wingdings" panose="05000000000000000000" pitchFamily="2" charset="2"/>
              <a:buChar char="l"/>
              <a:defRPr/>
            </a:pPr>
            <a:r>
              <a:rPr lang="ja-JP" altLang="en-US" sz="2215" b="1" dirty="0" smtClean="0">
                <a:solidFill>
                  <a:prstClr val="black"/>
                </a:solidFill>
              </a:rPr>
              <a:t>奈良県は県内雇用の創出に尽力してきました。</a:t>
            </a:r>
            <a:endParaRPr lang="en-US" altLang="ja-JP" sz="2215" b="1" dirty="0" smtClean="0">
              <a:solidFill>
                <a:prstClr val="black"/>
              </a:solidFill>
            </a:endParaRPr>
          </a:p>
          <a:p>
            <a:pPr>
              <a:buFont typeface="Wingdings" panose="05000000000000000000" pitchFamily="2" charset="2"/>
              <a:buChar char="l"/>
              <a:defRPr/>
            </a:pPr>
            <a:r>
              <a:rPr lang="ja-JP" altLang="en-US" sz="2215" b="1" dirty="0" smtClean="0">
                <a:solidFill>
                  <a:prstClr val="black"/>
                </a:solidFill>
              </a:rPr>
              <a:t>有効</a:t>
            </a:r>
            <a:r>
              <a:rPr lang="ja-JP" altLang="en-US" sz="2215" b="1" dirty="0">
                <a:solidFill>
                  <a:prstClr val="black"/>
                </a:solidFill>
              </a:rPr>
              <a:t>求人倍率は、最近では近畿のトップクラスです。</a:t>
            </a:r>
            <a:endParaRPr lang="en-US" altLang="ja-JP" sz="2215" b="1" dirty="0">
              <a:solidFill>
                <a:prstClr val="black"/>
              </a:solidFill>
            </a:endParaRPr>
          </a:p>
          <a:p>
            <a:pPr>
              <a:buFont typeface="Wingdings" panose="05000000000000000000" pitchFamily="2" charset="2"/>
              <a:buChar char="l"/>
              <a:defRPr/>
            </a:pPr>
            <a:r>
              <a:rPr lang="ja-JP" altLang="en-US" sz="2215" b="1" dirty="0">
                <a:solidFill>
                  <a:prstClr val="black"/>
                </a:solidFill>
              </a:rPr>
              <a:t>全国では１６位（令和元年１２月時点）。</a:t>
            </a:r>
          </a:p>
        </p:txBody>
      </p:sp>
      <p:graphicFrame>
        <p:nvGraphicFramePr>
          <p:cNvPr id="9" name="グラフ 8"/>
          <p:cNvGraphicFramePr>
            <a:graphicFrameLocks/>
          </p:cNvGraphicFramePr>
          <p:nvPr>
            <p:extLst/>
          </p:nvPr>
        </p:nvGraphicFramePr>
        <p:xfrm>
          <a:off x="2589210" y="4800296"/>
          <a:ext cx="8710161" cy="2220877"/>
        </p:xfrm>
        <a:graphic>
          <a:graphicData uri="http://schemas.openxmlformats.org/drawingml/2006/chart">
            <c:chart xmlns:c="http://schemas.openxmlformats.org/drawingml/2006/chart" xmlns:r="http://schemas.openxmlformats.org/officeDocument/2006/relationships" r:id="rId3"/>
          </a:graphicData>
        </a:graphic>
      </p:graphicFrame>
      <p:sp>
        <p:nvSpPr>
          <p:cNvPr id="3" name="日付プレースホルダー 2"/>
          <p:cNvSpPr>
            <a:spLocks noGrp="1"/>
          </p:cNvSpPr>
          <p:nvPr>
            <p:ph type="dt" sz="half" idx="10"/>
          </p:nvPr>
        </p:nvSpPr>
        <p:spPr/>
        <p:txBody>
          <a:bodyPr/>
          <a:lstStyle/>
          <a:p>
            <a:fld id="{5FB73B3A-3FBF-45C7-9400-BA51847A841F}" type="datetime1">
              <a:rPr kumimoji="1" lang="ja-JP" altLang="en-US" smtClean="0"/>
              <a:t>2020/9/30</a:t>
            </a:fld>
            <a:endParaRPr kumimoji="1" lang="ja-JP" altLang="en-US"/>
          </a:p>
        </p:txBody>
      </p:sp>
      <p:graphicFrame>
        <p:nvGraphicFramePr>
          <p:cNvPr id="10" name="グラフ 9"/>
          <p:cNvGraphicFramePr>
            <a:graphicFrameLocks/>
          </p:cNvGraphicFramePr>
          <p:nvPr>
            <p:extLst/>
          </p:nvPr>
        </p:nvGraphicFramePr>
        <p:xfrm>
          <a:off x="2238033" y="2322838"/>
          <a:ext cx="9385525" cy="22748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p:cNvGraphicFramePr>
            <a:graphicFrameLocks/>
          </p:cNvGraphicFramePr>
          <p:nvPr>
            <p:extLst/>
          </p:nvPr>
        </p:nvGraphicFramePr>
        <p:xfrm>
          <a:off x="2269439" y="4597649"/>
          <a:ext cx="9238456" cy="2241904"/>
        </p:xfrm>
        <a:graphic>
          <a:graphicData uri="http://schemas.openxmlformats.org/drawingml/2006/chart">
            <c:chart xmlns:c="http://schemas.openxmlformats.org/drawingml/2006/chart" xmlns:r="http://schemas.openxmlformats.org/officeDocument/2006/relationships" r:id="rId5"/>
          </a:graphicData>
        </a:graphic>
      </p:graphicFrame>
      <p:sp>
        <p:nvSpPr>
          <p:cNvPr id="12" name="タイトル 1"/>
          <p:cNvSpPr txBox="1">
            <a:spLocks/>
          </p:cNvSpPr>
          <p:nvPr/>
        </p:nvSpPr>
        <p:spPr>
          <a:xfrm>
            <a:off x="604382" y="130629"/>
            <a:ext cx="11471501" cy="659422"/>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t>Ⅲ</a:t>
            </a:r>
            <a:r>
              <a:rPr lang="ja-JP" altLang="en-US" dirty="0"/>
              <a:t>－２　奈良県の雇用の現状</a:t>
            </a:r>
            <a:r>
              <a:rPr lang="ja-JP" altLang="en-US" dirty="0" smtClean="0"/>
              <a:t>（就業地別有効求人倍率）</a:t>
            </a:r>
            <a:endParaRPr lang="ja-JP" altLang="en-US" dirty="0"/>
          </a:p>
        </p:txBody>
      </p:sp>
      <p:sp>
        <p:nvSpPr>
          <p:cNvPr id="14" name="円形吹き出し 13"/>
          <p:cNvSpPr/>
          <p:nvPr/>
        </p:nvSpPr>
        <p:spPr>
          <a:xfrm>
            <a:off x="9177338" y="3324225"/>
            <a:ext cx="1757415" cy="647700"/>
          </a:xfrm>
          <a:prstGeom prst="wedgeEllipseCallout">
            <a:avLst>
              <a:gd name="adj1" fmla="val 58931"/>
              <a:gd name="adj2" fmla="val -135698"/>
            </a:avLst>
          </a:prstGeom>
          <a:solidFill>
            <a:schemeClr val="bg1">
              <a:lumMod val="75000"/>
              <a:alpha val="56000"/>
            </a:schemeClr>
          </a:solidFill>
          <a:ln w="6350"/>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algn="ctr"/>
            <a:r>
              <a:rPr kumimoji="1" lang="ja-JP" altLang="en-US" u="sng" dirty="0" smtClean="0">
                <a:solidFill>
                  <a:schemeClr val="tx1"/>
                </a:solidFill>
              </a:rPr>
              <a:t>近畿で</a:t>
            </a:r>
            <a:endParaRPr kumimoji="1" lang="en-US" altLang="ja-JP" u="sng" dirty="0" smtClean="0">
              <a:solidFill>
                <a:schemeClr val="tx1"/>
              </a:solidFill>
            </a:endParaRPr>
          </a:p>
          <a:p>
            <a:pPr algn="ctr"/>
            <a:r>
              <a:rPr kumimoji="1" lang="ja-JP" altLang="en-US" u="sng" dirty="0" smtClean="0">
                <a:solidFill>
                  <a:schemeClr val="tx1"/>
                </a:solidFill>
              </a:rPr>
              <a:t>最上位</a:t>
            </a:r>
            <a:endParaRPr kumimoji="1" lang="ja-JP" altLang="en-US" u="sng" dirty="0">
              <a:solidFill>
                <a:schemeClr val="tx1"/>
              </a:solidFill>
            </a:endParaRPr>
          </a:p>
        </p:txBody>
      </p:sp>
      <p:sp>
        <p:nvSpPr>
          <p:cNvPr id="15" name="円形吹き出し 14"/>
          <p:cNvSpPr/>
          <p:nvPr/>
        </p:nvSpPr>
        <p:spPr>
          <a:xfrm>
            <a:off x="5048024" y="3554498"/>
            <a:ext cx="1585005" cy="528582"/>
          </a:xfrm>
          <a:prstGeom prst="wedgeEllipseCallout">
            <a:avLst>
              <a:gd name="adj1" fmla="val -112780"/>
              <a:gd name="adj2" fmla="val -22241"/>
            </a:avLst>
          </a:prstGeom>
          <a:solidFill>
            <a:schemeClr val="bg1">
              <a:lumMod val="75000"/>
              <a:alpha val="56000"/>
            </a:schemeClr>
          </a:solidFill>
          <a:ln w="6350"/>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algn="ctr"/>
            <a:r>
              <a:rPr kumimoji="1" lang="ja-JP" altLang="en-US" sz="1400" dirty="0" smtClean="0">
                <a:solidFill>
                  <a:schemeClr val="tx1"/>
                </a:solidFill>
              </a:rPr>
              <a:t>近畿で下位</a:t>
            </a:r>
            <a:endParaRPr kumimoji="1" lang="ja-JP" altLang="en-US" sz="1400" dirty="0">
              <a:solidFill>
                <a:schemeClr val="tx1"/>
              </a:solidFill>
            </a:endParaRPr>
          </a:p>
        </p:txBody>
      </p:sp>
    </p:spTree>
    <p:extLst>
      <p:ext uri="{BB962C8B-B14F-4D97-AF65-F5344CB8AC3E}">
        <p14:creationId xmlns:p14="http://schemas.microsoft.com/office/powerpoint/2010/main" val="1840026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84F15D3-4BFF-430E-927E-6A0EE393ED6D}" type="slidenum">
              <a:rPr kumimoji="1" lang="ja-JP" altLang="en-US" smtClean="0"/>
              <a:t>23</a:t>
            </a:fld>
            <a:endParaRPr kumimoji="1" lang="ja-JP" altLang="en-US"/>
          </a:p>
        </p:txBody>
      </p:sp>
      <p:pic>
        <p:nvPicPr>
          <p:cNvPr id="7" name="コンテンツ プレースホルダー 3"/>
          <p:cNvPicPr>
            <a:picLocks noGrp="1" noChangeAspect="1"/>
          </p:cNvPicPr>
          <p:nvPr>
            <p:ph idx="1"/>
          </p:nvPr>
        </p:nvPicPr>
        <p:blipFill>
          <a:blip r:embed="rId3"/>
          <a:stretch>
            <a:fillRect/>
          </a:stretch>
        </p:blipFill>
        <p:spPr>
          <a:xfrm>
            <a:off x="2517891" y="1447204"/>
            <a:ext cx="8520555" cy="4468790"/>
          </a:xfrm>
          <a:prstGeom prst="rect">
            <a:avLst/>
          </a:prstGeom>
        </p:spPr>
      </p:pic>
      <p:sp>
        <p:nvSpPr>
          <p:cNvPr id="3" name="日付プレースホルダー 2"/>
          <p:cNvSpPr>
            <a:spLocks noGrp="1"/>
          </p:cNvSpPr>
          <p:nvPr>
            <p:ph type="dt" sz="half" idx="10"/>
          </p:nvPr>
        </p:nvSpPr>
        <p:spPr/>
        <p:txBody>
          <a:bodyPr/>
          <a:lstStyle/>
          <a:p>
            <a:fld id="{3BB19ACC-9BF0-494D-BA91-22BCE78C7030}" type="datetime1">
              <a:rPr kumimoji="1" lang="ja-JP" altLang="en-US" smtClean="0"/>
              <a:t>2020/9/30</a:t>
            </a:fld>
            <a:endParaRPr kumimoji="1" lang="ja-JP" altLang="en-US"/>
          </a:p>
        </p:txBody>
      </p:sp>
      <p:sp>
        <p:nvSpPr>
          <p:cNvPr id="4" name="角丸四角形 3"/>
          <p:cNvSpPr/>
          <p:nvPr/>
        </p:nvSpPr>
        <p:spPr>
          <a:xfrm>
            <a:off x="2300513" y="787782"/>
            <a:ext cx="8955313" cy="478970"/>
          </a:xfrm>
          <a:prstGeom prst="roundRect">
            <a:avLst>
              <a:gd name="adj" fmla="val 0"/>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rPr>
              <a:t>●　県外就業率は全国第２位</a:t>
            </a:r>
            <a:endParaRPr kumimoji="1" lang="ja-JP" altLang="en-US" b="1" dirty="0">
              <a:solidFill>
                <a:schemeClr val="tx1"/>
              </a:solidFill>
            </a:endParaRPr>
          </a:p>
        </p:txBody>
      </p:sp>
      <p:sp>
        <p:nvSpPr>
          <p:cNvPr id="8" name="タイトル 1"/>
          <p:cNvSpPr txBox="1">
            <a:spLocks/>
          </p:cNvSpPr>
          <p:nvPr/>
        </p:nvSpPr>
        <p:spPr>
          <a:xfrm>
            <a:off x="1480457" y="130629"/>
            <a:ext cx="10595426" cy="65942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t>Ⅲ</a:t>
            </a:r>
            <a:r>
              <a:rPr lang="ja-JP" altLang="en-US" dirty="0"/>
              <a:t>－２　奈良県の雇用の現状</a:t>
            </a:r>
            <a:r>
              <a:rPr lang="ja-JP" altLang="en-US" dirty="0" smtClean="0"/>
              <a:t>（県外就業率）</a:t>
            </a:r>
            <a:endParaRPr lang="ja-JP" altLang="en-US" dirty="0"/>
          </a:p>
        </p:txBody>
      </p:sp>
      <p:sp>
        <p:nvSpPr>
          <p:cNvPr id="10" name="テキスト ボックス 9"/>
          <p:cNvSpPr txBox="1"/>
          <p:nvPr/>
        </p:nvSpPr>
        <p:spPr>
          <a:xfrm>
            <a:off x="2517891" y="6073170"/>
            <a:ext cx="8047481" cy="815608"/>
          </a:xfrm>
          <a:prstGeom prst="rect">
            <a:avLst/>
          </a:prstGeom>
          <a:noFill/>
        </p:spPr>
        <p:txBody>
          <a:bodyPr wrap="square" rtlCol="0">
            <a:spAutoFit/>
          </a:bodyPr>
          <a:lstStyle/>
          <a:p>
            <a:r>
              <a:rPr kumimoji="1" lang="ja-JP" altLang="en-US" sz="1900" b="1" dirty="0" smtClean="0"/>
              <a:t>・コロナの第一次感染者は　大阪での感染がほぼすべて</a:t>
            </a:r>
            <a:r>
              <a:rPr kumimoji="1" lang="ja-JP" altLang="en-US" b="1" dirty="0" smtClean="0"/>
              <a:t>。</a:t>
            </a:r>
            <a:endParaRPr kumimoji="1" lang="en-US" altLang="ja-JP" b="1" dirty="0" smtClean="0"/>
          </a:p>
          <a:p>
            <a:endParaRPr kumimoji="1" lang="en-US" altLang="ja-JP" sz="900" b="1" dirty="0" smtClean="0"/>
          </a:p>
          <a:p>
            <a:r>
              <a:rPr kumimoji="1" lang="ja-JP" altLang="en-US" sz="1900" b="1" dirty="0" smtClean="0"/>
              <a:t>・県外就業率が少なければ　コロナ感染も激減？！</a:t>
            </a:r>
            <a:endParaRPr kumimoji="1" lang="ja-JP" altLang="en-US" sz="1900" b="1" dirty="0"/>
          </a:p>
        </p:txBody>
      </p:sp>
    </p:spTree>
    <p:extLst>
      <p:ext uri="{BB962C8B-B14F-4D97-AF65-F5344CB8AC3E}">
        <p14:creationId xmlns:p14="http://schemas.microsoft.com/office/powerpoint/2010/main" val="1113702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84F15D3-4BFF-430E-927E-6A0EE393ED6D}" type="slidenum">
              <a:rPr kumimoji="1" lang="ja-JP" altLang="en-US" smtClean="0"/>
              <a:t>24</a:t>
            </a:fld>
            <a:endParaRPr kumimoji="1" lang="ja-JP" altLang="en-US"/>
          </a:p>
        </p:txBody>
      </p:sp>
      <p:sp>
        <p:nvSpPr>
          <p:cNvPr id="11" name="正方形/長方形 10"/>
          <p:cNvSpPr/>
          <p:nvPr/>
        </p:nvSpPr>
        <p:spPr>
          <a:xfrm>
            <a:off x="3067665" y="2064774"/>
            <a:ext cx="309716" cy="250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日付プレースホルダー 11"/>
          <p:cNvSpPr>
            <a:spLocks noGrp="1"/>
          </p:cNvSpPr>
          <p:nvPr>
            <p:ph type="dt" sz="half" idx="10"/>
          </p:nvPr>
        </p:nvSpPr>
        <p:spPr/>
        <p:txBody>
          <a:bodyPr/>
          <a:lstStyle/>
          <a:p>
            <a:fld id="{77BA6F29-77FD-403D-83B0-08EE6818D267}" type="datetime1">
              <a:rPr kumimoji="1" lang="ja-JP" altLang="en-US" smtClean="0"/>
              <a:t>2020/9/30</a:t>
            </a:fld>
            <a:endParaRPr kumimoji="1" lang="ja-JP" altLang="en-US"/>
          </a:p>
        </p:txBody>
      </p:sp>
      <p:sp>
        <p:nvSpPr>
          <p:cNvPr id="9" name="タイトル 1"/>
          <p:cNvSpPr txBox="1">
            <a:spLocks/>
          </p:cNvSpPr>
          <p:nvPr/>
        </p:nvSpPr>
        <p:spPr>
          <a:xfrm>
            <a:off x="589869" y="130628"/>
            <a:ext cx="11175997" cy="65942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t>Ⅲ</a:t>
            </a:r>
            <a:r>
              <a:rPr lang="ja-JP" altLang="en-US" dirty="0"/>
              <a:t>－２　奈良県の雇用の現状</a:t>
            </a:r>
            <a:r>
              <a:rPr lang="ja-JP" altLang="en-US" dirty="0" smtClean="0"/>
              <a:t>（県内総生産の推移）</a:t>
            </a:r>
            <a:endParaRPr lang="ja-JP" altLang="en-US" dirty="0"/>
          </a:p>
        </p:txBody>
      </p:sp>
      <p:grpSp>
        <p:nvGrpSpPr>
          <p:cNvPr id="7" name="グループ化 6"/>
          <p:cNvGrpSpPr/>
          <p:nvPr/>
        </p:nvGrpSpPr>
        <p:grpSpPr>
          <a:xfrm>
            <a:off x="2177143" y="130628"/>
            <a:ext cx="9330752" cy="5942542"/>
            <a:chOff x="2477330" y="160458"/>
            <a:chExt cx="8705143" cy="6545142"/>
          </a:xfrm>
        </p:grpSpPr>
        <p:pic>
          <p:nvPicPr>
            <p:cNvPr id="10" name="図 9" descr="経済金融懇談会.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6418" t="-14466" r="17560" b="1"/>
            <a:stretch/>
          </p:blipFill>
          <p:spPr>
            <a:xfrm>
              <a:off x="2477330" y="160458"/>
              <a:ext cx="8705143" cy="6545142"/>
            </a:xfrm>
            <a:prstGeom prst="rect">
              <a:avLst/>
            </a:prstGeom>
          </p:spPr>
        </p:pic>
        <p:sp>
          <p:nvSpPr>
            <p:cNvPr id="4" name="正方形/長方形 3"/>
            <p:cNvSpPr/>
            <p:nvPr/>
          </p:nvSpPr>
          <p:spPr>
            <a:xfrm>
              <a:off x="2477330" y="970344"/>
              <a:ext cx="8705143" cy="80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2177143" y="5698226"/>
            <a:ext cx="9330752" cy="1246495"/>
          </a:xfrm>
          <a:prstGeom prst="rect">
            <a:avLst/>
          </a:prstGeom>
          <a:noFill/>
        </p:spPr>
        <p:txBody>
          <a:bodyPr wrap="square" rtlCol="0">
            <a:spAutoFit/>
          </a:bodyPr>
          <a:lstStyle/>
          <a:p>
            <a:r>
              <a:rPr kumimoji="1" lang="ja-JP" altLang="en-US" sz="1900" b="1" dirty="0" smtClean="0"/>
              <a:t>・Ｈ２０頃までは、企業立地が少なく、企業流出が進んでいた</a:t>
            </a:r>
            <a:r>
              <a:rPr kumimoji="1" lang="ja-JP" altLang="en-US" b="1" dirty="0" smtClean="0"/>
              <a:t>。</a:t>
            </a:r>
            <a:endParaRPr kumimoji="1" lang="en-US" altLang="ja-JP" b="1" dirty="0" smtClean="0"/>
          </a:p>
          <a:p>
            <a:endParaRPr kumimoji="1" lang="en-US" altLang="ja-JP" sz="900" b="1" dirty="0" smtClean="0"/>
          </a:p>
          <a:p>
            <a:r>
              <a:rPr kumimoji="1" lang="ja-JP" altLang="en-US" sz="1900" b="1" dirty="0" smtClean="0"/>
              <a:t>・Ｈ２０以降 現在まで（</a:t>
            </a:r>
            <a:r>
              <a:rPr kumimoji="1" lang="en-US" altLang="ja-JP" sz="1900" b="1" dirty="0" smtClean="0"/>
              <a:t>12</a:t>
            </a:r>
            <a:r>
              <a:rPr kumimoji="1" lang="ja-JP" altLang="en-US" sz="1900" b="1" dirty="0" smtClean="0"/>
              <a:t>年間）の工場立地件数（面積</a:t>
            </a:r>
            <a:r>
              <a:rPr kumimoji="1" lang="en-US" altLang="ja-JP" sz="1900" b="1" dirty="0" smtClean="0"/>
              <a:t>1,000</a:t>
            </a:r>
            <a:r>
              <a:rPr kumimoji="1" lang="ja-JP" altLang="en-US" sz="1900" b="1" dirty="0" smtClean="0"/>
              <a:t>㎡以上）は３３９件</a:t>
            </a:r>
            <a:endParaRPr kumimoji="1" lang="en-US" altLang="ja-JP" sz="1900" b="1" dirty="0" smtClean="0"/>
          </a:p>
          <a:p>
            <a:endParaRPr kumimoji="1" lang="en-US" altLang="ja-JP" sz="900" b="1" dirty="0"/>
          </a:p>
          <a:p>
            <a:r>
              <a:rPr kumimoji="1" lang="ja-JP" altLang="en-US" sz="1900" b="1" dirty="0" smtClean="0"/>
              <a:t>・最近の工場立地件数は近畿</a:t>
            </a:r>
            <a:r>
              <a:rPr kumimoji="1" lang="en-US" altLang="ja-JP" sz="1900" b="1" dirty="0" smtClean="0"/>
              <a:t>2</a:t>
            </a:r>
            <a:r>
              <a:rPr kumimoji="1" lang="ja-JP" altLang="en-US" sz="1900" b="1" dirty="0" smtClean="0"/>
              <a:t>位、全国</a:t>
            </a:r>
            <a:r>
              <a:rPr kumimoji="1" lang="en-US" altLang="ja-JP" sz="1900" b="1" dirty="0" smtClean="0"/>
              <a:t>8</a:t>
            </a:r>
            <a:r>
              <a:rPr kumimoji="1" lang="ja-JP" altLang="en-US" sz="1900" b="1" dirty="0" smtClean="0"/>
              <a:t>位のレベル</a:t>
            </a:r>
            <a:endParaRPr kumimoji="1" lang="ja-JP" altLang="en-US" sz="1900" b="1" dirty="0"/>
          </a:p>
        </p:txBody>
      </p:sp>
      <p:sp>
        <p:nvSpPr>
          <p:cNvPr id="14" name="正方形/長方形 13"/>
          <p:cNvSpPr/>
          <p:nvPr/>
        </p:nvSpPr>
        <p:spPr>
          <a:xfrm>
            <a:off x="2177143" y="994234"/>
            <a:ext cx="9330752" cy="1705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474349" y="1088571"/>
            <a:ext cx="8587164" cy="138504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900" dirty="0" smtClean="0">
                <a:solidFill>
                  <a:schemeClr val="tx1"/>
                </a:solidFill>
              </a:rPr>
              <a:t>・地域の総生産</a:t>
            </a:r>
            <a:r>
              <a:rPr kumimoji="1" lang="en-US" altLang="ja-JP" sz="1400" dirty="0" smtClean="0">
                <a:solidFill>
                  <a:schemeClr val="tx1"/>
                </a:solidFill>
              </a:rPr>
              <a:t>※</a:t>
            </a:r>
            <a:r>
              <a:rPr kumimoji="1" lang="ja-JP" altLang="en-US" sz="1400" dirty="0" smtClean="0">
                <a:solidFill>
                  <a:schemeClr val="tx1"/>
                </a:solidFill>
              </a:rPr>
              <a:t>１</a:t>
            </a:r>
            <a:r>
              <a:rPr kumimoji="1" lang="ja-JP" altLang="en-US" sz="1900" dirty="0" smtClean="0">
                <a:solidFill>
                  <a:schemeClr val="tx1"/>
                </a:solidFill>
              </a:rPr>
              <a:t>の全国ランクは３７位、１人当たりＧＤＰ</a:t>
            </a:r>
            <a:r>
              <a:rPr kumimoji="1" lang="en-US" altLang="ja-JP" sz="1400" dirty="0" smtClean="0">
                <a:solidFill>
                  <a:schemeClr val="tx1"/>
                </a:solidFill>
              </a:rPr>
              <a:t>※</a:t>
            </a:r>
            <a:r>
              <a:rPr kumimoji="1" lang="ja-JP" altLang="en-US" sz="1400" dirty="0" smtClean="0">
                <a:solidFill>
                  <a:schemeClr val="tx1"/>
                </a:solidFill>
              </a:rPr>
              <a:t>２</a:t>
            </a:r>
            <a:r>
              <a:rPr kumimoji="1" lang="ja-JP" altLang="en-US" sz="1900" dirty="0" smtClean="0">
                <a:solidFill>
                  <a:schemeClr val="tx1"/>
                </a:solidFill>
              </a:rPr>
              <a:t>１８位、全</a:t>
            </a:r>
            <a:endParaRPr kumimoji="1" lang="en-US" altLang="ja-JP" sz="1900" dirty="0" smtClean="0">
              <a:solidFill>
                <a:schemeClr val="tx1"/>
              </a:solidFill>
            </a:endParaRPr>
          </a:p>
          <a:p>
            <a:r>
              <a:rPr kumimoji="1" lang="ja-JP" altLang="en-US" sz="1900" dirty="0" smtClean="0">
                <a:solidFill>
                  <a:schemeClr val="tx1"/>
                </a:solidFill>
              </a:rPr>
              <a:t>　国近畿の水準の６割程度。</a:t>
            </a:r>
            <a:endParaRPr kumimoji="1" lang="en-US" altLang="ja-JP" sz="1900" dirty="0" smtClean="0">
              <a:solidFill>
                <a:schemeClr val="tx1"/>
              </a:solidFill>
            </a:endParaRPr>
          </a:p>
          <a:p>
            <a:r>
              <a:rPr kumimoji="1" lang="ja-JP" altLang="en-US" sz="1900" dirty="0" smtClean="0">
                <a:solidFill>
                  <a:schemeClr val="tx1"/>
                </a:solidFill>
              </a:rPr>
              <a:t>・県外就業率の高さと、県内経済構造の低水準を反映していると思われる。</a:t>
            </a:r>
            <a:endParaRPr kumimoji="1" lang="en-US" altLang="ja-JP" sz="1900" dirty="0" smtClean="0">
              <a:solidFill>
                <a:schemeClr val="tx1"/>
              </a:solidFill>
            </a:endParaRPr>
          </a:p>
          <a:p>
            <a:pPr algn="r"/>
            <a:r>
              <a:rPr kumimoji="1" lang="ja-JP" altLang="en-US" sz="1900" dirty="0" smtClean="0">
                <a:solidFill>
                  <a:schemeClr val="tx1"/>
                </a:solidFill>
              </a:rPr>
              <a:t>　　　　　</a:t>
            </a:r>
            <a:r>
              <a:rPr kumimoji="1" lang="en-US" altLang="ja-JP" sz="1200" dirty="0" smtClean="0">
                <a:solidFill>
                  <a:schemeClr val="tx1"/>
                </a:solidFill>
              </a:rPr>
              <a:t>※</a:t>
            </a:r>
            <a:r>
              <a:rPr kumimoji="1" lang="ja-JP" altLang="en-US" sz="1200" dirty="0" smtClean="0">
                <a:solidFill>
                  <a:schemeClr val="tx1"/>
                </a:solidFill>
              </a:rPr>
              <a:t>１県内総生産</a:t>
            </a:r>
            <a:r>
              <a:rPr kumimoji="1" lang="en-US" altLang="ja-JP" sz="1200" dirty="0" smtClean="0">
                <a:solidFill>
                  <a:schemeClr val="tx1"/>
                </a:solidFill>
              </a:rPr>
              <a:t>(</a:t>
            </a:r>
            <a:r>
              <a:rPr kumimoji="1" lang="ja-JP" altLang="en-US" sz="1200" dirty="0" smtClean="0">
                <a:solidFill>
                  <a:schemeClr val="tx1"/>
                </a:solidFill>
              </a:rPr>
              <a:t>実質）、</a:t>
            </a:r>
            <a:r>
              <a:rPr kumimoji="1" lang="en-US" altLang="ja-JP" sz="1200" dirty="0" smtClean="0">
                <a:solidFill>
                  <a:schemeClr val="tx1"/>
                </a:solidFill>
              </a:rPr>
              <a:t>※</a:t>
            </a:r>
            <a:r>
              <a:rPr kumimoji="1" lang="ja-JP" altLang="en-US" sz="1200" dirty="0" smtClean="0">
                <a:solidFill>
                  <a:schemeClr val="tx1"/>
                </a:solidFill>
              </a:rPr>
              <a:t>２県内総生産（実質）を県内就業者数で除した数値</a:t>
            </a:r>
            <a:endParaRPr kumimoji="1" lang="ja-JP" altLang="en-US" sz="1200" dirty="0">
              <a:solidFill>
                <a:schemeClr val="tx1"/>
              </a:solidFill>
            </a:endParaRPr>
          </a:p>
        </p:txBody>
      </p:sp>
      <p:sp>
        <p:nvSpPr>
          <p:cNvPr id="15" name="楕円 14"/>
          <p:cNvSpPr/>
          <p:nvPr/>
        </p:nvSpPr>
        <p:spPr>
          <a:xfrm>
            <a:off x="4644571" y="4342992"/>
            <a:ext cx="2322285" cy="48368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低　下</a:t>
            </a:r>
            <a:endParaRPr kumimoji="1" lang="ja-JP" altLang="en-US" b="1" dirty="0">
              <a:solidFill>
                <a:srgbClr val="FF0000"/>
              </a:solidFill>
            </a:endParaRPr>
          </a:p>
        </p:txBody>
      </p:sp>
      <p:sp>
        <p:nvSpPr>
          <p:cNvPr id="16" name="楕円 15"/>
          <p:cNvSpPr/>
          <p:nvPr/>
        </p:nvSpPr>
        <p:spPr>
          <a:xfrm>
            <a:off x="9085943" y="4107934"/>
            <a:ext cx="1275669" cy="48368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上　昇</a:t>
            </a:r>
            <a:endParaRPr kumimoji="1" lang="ja-JP" altLang="en-US" b="1" dirty="0">
              <a:solidFill>
                <a:srgbClr val="FF0000"/>
              </a:solidFill>
            </a:endParaRPr>
          </a:p>
        </p:txBody>
      </p:sp>
    </p:spTree>
    <p:extLst>
      <p:ext uri="{BB962C8B-B14F-4D97-AF65-F5344CB8AC3E}">
        <p14:creationId xmlns:p14="http://schemas.microsoft.com/office/powerpoint/2010/main" val="2851510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84F15D3-4BFF-430E-927E-6A0EE393ED6D}" type="slidenum">
              <a:rPr kumimoji="1" lang="ja-JP" altLang="en-US" smtClean="0"/>
              <a:t>25</a:t>
            </a:fld>
            <a:endParaRPr kumimoji="1" lang="ja-JP" altLang="en-US"/>
          </a:p>
        </p:txBody>
      </p:sp>
      <p:sp>
        <p:nvSpPr>
          <p:cNvPr id="7" name="コンテンツ プレースホルダー 6"/>
          <p:cNvSpPr txBox="1">
            <a:spLocks noGrp="1"/>
          </p:cNvSpPr>
          <p:nvPr>
            <p:ph idx="1"/>
          </p:nvPr>
        </p:nvSpPr>
        <p:spPr>
          <a:xfrm>
            <a:off x="2050991" y="998341"/>
            <a:ext cx="8915398" cy="1456809"/>
          </a:xfrm>
          <a:prstGeom prst="rect">
            <a:avLst/>
          </a:prstGeom>
          <a:solidFill>
            <a:srgbClr val="99FF99"/>
          </a:solidFill>
        </p:spPr>
        <p:txBody>
          <a:bodyPr wrap="square" rtlCol="0">
            <a:spAutoFit/>
          </a:bodyPr>
          <a:lstStyle/>
          <a:p>
            <a:pPr marL="0" indent="0">
              <a:buNone/>
            </a:pPr>
            <a:r>
              <a:rPr kumimoji="1" lang="ja-JP" altLang="en-US" b="1" dirty="0" smtClean="0"/>
              <a:t>〇一般労働者の実労働時間数は、東京都の１７２時間を除けば、時間外を含む全国の実労働時間は月１７５から１８１時間と６時間の差。</a:t>
            </a:r>
            <a:endParaRPr kumimoji="1" lang="en-US" altLang="ja-JP" dirty="0" smtClean="0"/>
          </a:p>
          <a:p>
            <a:pPr marL="0" indent="0">
              <a:buNone/>
            </a:pPr>
            <a:r>
              <a:rPr kumimoji="1" lang="ja-JP" altLang="en-US" dirty="0" smtClean="0"/>
              <a:t>〇</a:t>
            </a:r>
            <a:r>
              <a:rPr kumimoji="1" lang="ja-JP" altLang="en-US" b="1" dirty="0" smtClean="0"/>
              <a:t>奈良県は全国と比べて、実労働時間がやや長い１８０時間。</a:t>
            </a:r>
            <a:endParaRPr kumimoji="1" lang="en-US" altLang="ja-JP" dirty="0" smtClean="0"/>
          </a:p>
          <a:p>
            <a:pPr marL="0" indent="0">
              <a:buNone/>
            </a:pPr>
            <a:r>
              <a:rPr kumimoji="1" lang="ja-JP" altLang="en-US" dirty="0" smtClean="0"/>
              <a:t>〇</a:t>
            </a:r>
            <a:r>
              <a:rPr kumimoji="1" lang="ja-JP" altLang="en-US" b="1" dirty="0" smtClean="0"/>
              <a:t>近畿の中では、滋賀県と和歌山県に並び、最も労働時間が長い。</a:t>
            </a:r>
            <a:endParaRPr kumimoji="1" lang="en-US" altLang="ja-JP" b="1" dirty="0" smtClean="0"/>
          </a:p>
        </p:txBody>
      </p:sp>
      <p:pic>
        <p:nvPicPr>
          <p:cNvPr id="8" name="図 7"/>
          <p:cNvPicPr>
            <a:picLocks noChangeAspect="1"/>
          </p:cNvPicPr>
          <p:nvPr/>
        </p:nvPicPr>
        <p:blipFill>
          <a:blip r:embed="rId3"/>
          <a:stretch>
            <a:fillRect/>
          </a:stretch>
        </p:blipFill>
        <p:spPr>
          <a:xfrm>
            <a:off x="224546" y="2584615"/>
            <a:ext cx="4536139" cy="3313324"/>
          </a:xfrm>
          <a:prstGeom prst="rect">
            <a:avLst/>
          </a:prstGeom>
        </p:spPr>
      </p:pic>
      <p:pic>
        <p:nvPicPr>
          <p:cNvPr id="9" name="図 8"/>
          <p:cNvPicPr>
            <a:picLocks noChangeAspect="1"/>
          </p:cNvPicPr>
          <p:nvPr/>
        </p:nvPicPr>
        <p:blipFill>
          <a:blip r:embed="rId4"/>
          <a:stretch>
            <a:fillRect/>
          </a:stretch>
        </p:blipFill>
        <p:spPr>
          <a:xfrm>
            <a:off x="4018289" y="2584615"/>
            <a:ext cx="7296443" cy="3313324"/>
          </a:xfrm>
          <a:prstGeom prst="rect">
            <a:avLst/>
          </a:prstGeom>
        </p:spPr>
      </p:pic>
      <p:sp>
        <p:nvSpPr>
          <p:cNvPr id="4" name="日付プレースホルダー 3"/>
          <p:cNvSpPr>
            <a:spLocks noGrp="1"/>
          </p:cNvSpPr>
          <p:nvPr>
            <p:ph type="dt" sz="half" idx="10"/>
          </p:nvPr>
        </p:nvSpPr>
        <p:spPr/>
        <p:txBody>
          <a:bodyPr/>
          <a:lstStyle/>
          <a:p>
            <a:fld id="{3A6BCB76-9595-468A-8132-42AEA05FA6CF}" type="datetime1">
              <a:rPr kumimoji="1" lang="ja-JP" altLang="en-US" smtClean="0"/>
              <a:t>2020/9/30</a:t>
            </a:fld>
            <a:endParaRPr kumimoji="1" lang="ja-JP" altLang="en-US"/>
          </a:p>
        </p:txBody>
      </p:sp>
      <p:sp>
        <p:nvSpPr>
          <p:cNvPr id="10" name="テキスト ボックス 9"/>
          <p:cNvSpPr txBox="1"/>
          <p:nvPr/>
        </p:nvSpPr>
        <p:spPr>
          <a:xfrm>
            <a:off x="1527005" y="6041942"/>
            <a:ext cx="9330752" cy="815608"/>
          </a:xfrm>
          <a:prstGeom prst="rect">
            <a:avLst/>
          </a:prstGeom>
          <a:noFill/>
        </p:spPr>
        <p:txBody>
          <a:bodyPr wrap="square" rtlCol="0">
            <a:spAutoFit/>
          </a:bodyPr>
          <a:lstStyle/>
          <a:p>
            <a:r>
              <a:rPr kumimoji="1" lang="ja-JP" altLang="en-US" sz="1900" b="1" dirty="0" smtClean="0"/>
              <a:t>・労働時間から見た働き方改革が必要。</a:t>
            </a:r>
            <a:endParaRPr kumimoji="1" lang="en-US" altLang="ja-JP" b="1" dirty="0" smtClean="0"/>
          </a:p>
          <a:p>
            <a:endParaRPr kumimoji="1" lang="en-US" altLang="ja-JP" sz="900" b="1" dirty="0" smtClean="0"/>
          </a:p>
          <a:p>
            <a:r>
              <a:rPr kumimoji="1" lang="ja-JP" altLang="en-US" sz="1900" b="1" dirty="0" smtClean="0"/>
              <a:t>・労働の時間生産性の向上が必要。特にサービス業。</a:t>
            </a:r>
            <a:endParaRPr kumimoji="1" lang="en-US" altLang="ja-JP" sz="1900" b="1" dirty="0" smtClean="0"/>
          </a:p>
        </p:txBody>
      </p:sp>
      <p:sp>
        <p:nvSpPr>
          <p:cNvPr id="14" name="タイトル 1"/>
          <p:cNvSpPr txBox="1">
            <a:spLocks/>
          </p:cNvSpPr>
          <p:nvPr/>
        </p:nvSpPr>
        <p:spPr>
          <a:xfrm>
            <a:off x="589869" y="130628"/>
            <a:ext cx="11175997" cy="65942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t>Ⅲ</a:t>
            </a:r>
            <a:r>
              <a:rPr lang="ja-JP" altLang="en-US" dirty="0"/>
              <a:t>－２　奈良県の雇用の現状</a:t>
            </a:r>
            <a:r>
              <a:rPr lang="ja-JP" altLang="en-US" dirty="0" smtClean="0"/>
              <a:t>（労働時間）</a:t>
            </a:r>
            <a:endParaRPr lang="ja-JP" altLang="en-US" dirty="0"/>
          </a:p>
        </p:txBody>
      </p:sp>
    </p:spTree>
    <p:extLst>
      <p:ext uri="{BB962C8B-B14F-4D97-AF65-F5344CB8AC3E}">
        <p14:creationId xmlns:p14="http://schemas.microsoft.com/office/powerpoint/2010/main" val="1068391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84F15D3-4BFF-430E-927E-6A0EE393ED6D}" type="slidenum">
              <a:rPr kumimoji="1" lang="ja-JP" altLang="en-US" smtClean="0"/>
              <a:t>26</a:t>
            </a:fld>
            <a:endParaRPr kumimoji="1" lang="ja-JP" altLang="en-US"/>
          </a:p>
        </p:txBody>
      </p:sp>
      <p:sp>
        <p:nvSpPr>
          <p:cNvPr id="7" name="コンテンツ プレースホルダー 6"/>
          <p:cNvSpPr>
            <a:spLocks noGrp="1"/>
          </p:cNvSpPr>
          <p:nvPr>
            <p:ph idx="1"/>
          </p:nvPr>
        </p:nvSpPr>
        <p:spPr>
          <a:xfrm>
            <a:off x="2215552" y="739418"/>
            <a:ext cx="8915400" cy="1272143"/>
          </a:xfrm>
          <a:prstGeom prst="rect">
            <a:avLst/>
          </a:prstGeom>
          <a:solidFill>
            <a:srgbClr val="99FF99"/>
          </a:solidFill>
        </p:spPr>
        <p:txBody>
          <a:bodyPr wrap="square">
            <a:spAutoFit/>
          </a:bodyPr>
          <a:lstStyle/>
          <a:p>
            <a:pPr marL="0" indent="0">
              <a:buNone/>
            </a:pPr>
            <a:r>
              <a:rPr kumimoji="1" lang="ja-JP" altLang="en-US" sz="2000" b="1" dirty="0"/>
              <a:t>○奈良県の</a:t>
            </a:r>
            <a:r>
              <a:rPr kumimoji="1" lang="en-US" altLang="ja-JP" sz="2000" b="1" dirty="0"/>
              <a:t>15</a:t>
            </a:r>
            <a:r>
              <a:rPr kumimoji="1" lang="ja-JP" altLang="en-US" sz="2000" b="1" dirty="0"/>
              <a:t>歳以上の</a:t>
            </a:r>
            <a:r>
              <a:rPr kumimoji="1" lang="ja-JP" altLang="en-US" sz="2000" b="1" dirty="0" smtClean="0"/>
              <a:t>就業率は全国</a:t>
            </a:r>
            <a:r>
              <a:rPr kumimoji="1" lang="ja-JP" altLang="en-US" sz="2000" b="1" dirty="0"/>
              <a:t>最下</a:t>
            </a:r>
            <a:r>
              <a:rPr kumimoji="1" lang="ja-JP" altLang="en-US" sz="2000" b="1" dirty="0" smtClean="0"/>
              <a:t>位（</a:t>
            </a:r>
            <a:r>
              <a:rPr kumimoji="1" lang="en-US" altLang="ja-JP" sz="2000" b="1" dirty="0" smtClean="0"/>
              <a:t>51.8</a:t>
            </a:r>
            <a:r>
              <a:rPr kumimoji="1" lang="ja-JP" altLang="en-US" sz="2000" b="1" dirty="0" smtClean="0"/>
              <a:t>％）。</a:t>
            </a:r>
            <a:endParaRPr kumimoji="1" lang="en-US" altLang="ja-JP" sz="2000" b="1" dirty="0"/>
          </a:p>
          <a:p>
            <a:pPr marL="0" indent="0">
              <a:buNone/>
            </a:pPr>
            <a:r>
              <a:rPr kumimoji="1" lang="ja-JP" altLang="en-US" sz="2000" b="1" dirty="0" smtClean="0"/>
              <a:t>　男性</a:t>
            </a:r>
            <a:r>
              <a:rPr kumimoji="1" lang="ja-JP" altLang="en-US" sz="2000" b="1" dirty="0"/>
              <a:t>は全国ワースト</a:t>
            </a:r>
            <a:r>
              <a:rPr kumimoji="1" lang="ja-JP" altLang="en-US" sz="2000" b="1" dirty="0" smtClean="0"/>
              <a:t>３位、女性は全国最下位。</a:t>
            </a:r>
            <a:endParaRPr kumimoji="1" lang="en-US" altLang="ja-JP" sz="2000" b="1" dirty="0"/>
          </a:p>
          <a:p>
            <a:pPr marL="0" indent="0">
              <a:buNone/>
            </a:pPr>
            <a:r>
              <a:rPr kumimoji="1" lang="ja-JP" altLang="en-US" sz="2000" b="1" dirty="0" smtClean="0"/>
              <a:t>　高い順に１位東京都、２位愛知県、３位福井県。</a:t>
            </a:r>
            <a:endParaRPr kumimoji="1" lang="en-US" altLang="ja-JP" sz="2000" b="1" dirty="0"/>
          </a:p>
        </p:txBody>
      </p:sp>
      <p:graphicFrame>
        <p:nvGraphicFramePr>
          <p:cNvPr id="8" name="グラフ 7"/>
          <p:cNvGraphicFramePr>
            <a:graphicFrameLocks/>
          </p:cNvGraphicFramePr>
          <p:nvPr>
            <p:extLst/>
          </p:nvPr>
        </p:nvGraphicFramePr>
        <p:xfrm>
          <a:off x="2093104" y="2132573"/>
          <a:ext cx="9037848" cy="3571541"/>
        </p:xfrm>
        <a:graphic>
          <a:graphicData uri="http://schemas.openxmlformats.org/drawingml/2006/chart">
            <c:chart xmlns:c="http://schemas.openxmlformats.org/drawingml/2006/chart" xmlns:r="http://schemas.openxmlformats.org/officeDocument/2006/relationships" r:id="rId3"/>
          </a:graphicData>
        </a:graphic>
      </p:graphicFrame>
      <p:sp>
        <p:nvSpPr>
          <p:cNvPr id="3" name="日付プレースホルダー 2"/>
          <p:cNvSpPr>
            <a:spLocks noGrp="1"/>
          </p:cNvSpPr>
          <p:nvPr>
            <p:ph type="dt" sz="half" idx="10"/>
          </p:nvPr>
        </p:nvSpPr>
        <p:spPr/>
        <p:txBody>
          <a:bodyPr/>
          <a:lstStyle/>
          <a:p>
            <a:fld id="{FB81C93A-8990-4C78-A279-7C0E31A9F207}" type="datetime1">
              <a:rPr kumimoji="1" lang="ja-JP" altLang="en-US" smtClean="0"/>
              <a:t>2020/9/30</a:t>
            </a:fld>
            <a:endParaRPr kumimoji="1" lang="ja-JP" altLang="en-US"/>
          </a:p>
        </p:txBody>
      </p:sp>
      <p:sp>
        <p:nvSpPr>
          <p:cNvPr id="9" name="タイトル 1"/>
          <p:cNvSpPr txBox="1">
            <a:spLocks/>
          </p:cNvSpPr>
          <p:nvPr/>
        </p:nvSpPr>
        <p:spPr>
          <a:xfrm>
            <a:off x="589869" y="130628"/>
            <a:ext cx="11175997" cy="65942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t>Ⅲ</a:t>
            </a:r>
            <a:r>
              <a:rPr lang="ja-JP" altLang="en-US" dirty="0"/>
              <a:t>－２　奈良県の雇用の現状</a:t>
            </a:r>
            <a:r>
              <a:rPr lang="ja-JP" altLang="en-US" dirty="0" smtClean="0"/>
              <a:t>（</a:t>
            </a:r>
            <a:r>
              <a:rPr lang="en-US" altLang="ja-JP" dirty="0" smtClean="0"/>
              <a:t>15</a:t>
            </a:r>
            <a:r>
              <a:rPr lang="ja-JP" altLang="en-US" dirty="0" smtClean="0"/>
              <a:t>歳以上の就業率）</a:t>
            </a:r>
            <a:endParaRPr lang="ja-JP" altLang="en-US" dirty="0"/>
          </a:p>
        </p:txBody>
      </p:sp>
      <p:sp>
        <p:nvSpPr>
          <p:cNvPr id="11" name="テキスト ボックス 10"/>
          <p:cNvSpPr txBox="1"/>
          <p:nvPr/>
        </p:nvSpPr>
        <p:spPr>
          <a:xfrm>
            <a:off x="1478640" y="5274816"/>
            <a:ext cx="10713360" cy="1538883"/>
          </a:xfrm>
          <a:prstGeom prst="rect">
            <a:avLst/>
          </a:prstGeom>
          <a:noFill/>
        </p:spPr>
        <p:txBody>
          <a:bodyPr wrap="square" rtlCol="0">
            <a:spAutoFit/>
          </a:bodyPr>
          <a:lstStyle/>
          <a:p>
            <a:r>
              <a:rPr kumimoji="1" lang="ja-JP" altLang="en-US" sz="1900" b="1" dirty="0" smtClean="0"/>
              <a:t>・分析が必要。</a:t>
            </a:r>
            <a:endParaRPr kumimoji="1" lang="en-US" altLang="ja-JP" sz="1900" b="1" dirty="0" smtClean="0"/>
          </a:p>
          <a:p>
            <a:endParaRPr kumimoji="1" lang="en-US" altLang="ja-JP" sz="900" b="1" dirty="0" smtClean="0"/>
          </a:p>
          <a:p>
            <a:r>
              <a:rPr kumimoji="1" lang="ja-JP" altLang="en-US" sz="1900" b="1" dirty="0" smtClean="0"/>
              <a:t>　仮説①　奈良県民は経済的に豊か</a:t>
            </a:r>
            <a:endParaRPr kumimoji="1" lang="en-US" altLang="ja-JP" sz="1900" b="1" dirty="0" smtClean="0"/>
          </a:p>
          <a:p>
            <a:r>
              <a:rPr kumimoji="1" lang="en-US" altLang="ja-JP" sz="1900" b="1" dirty="0"/>
              <a:t> </a:t>
            </a:r>
            <a:r>
              <a:rPr kumimoji="1" lang="en-US" altLang="ja-JP" sz="1900" b="1" dirty="0" smtClean="0"/>
              <a:t>               </a:t>
            </a:r>
            <a:r>
              <a:rPr kumimoji="1" lang="ja-JP" altLang="en-US" sz="1900" b="1" dirty="0" smtClean="0"/>
              <a:t>（世帯別貯蓄率</a:t>
            </a:r>
            <a:r>
              <a:rPr kumimoji="1" lang="en-US" altLang="ja-JP" sz="1900" b="1" dirty="0" smtClean="0"/>
              <a:t>H26 </a:t>
            </a:r>
            <a:r>
              <a:rPr kumimoji="1" lang="ja-JP" altLang="en-US" sz="1900" b="1" dirty="0" smtClean="0"/>
              <a:t>全国</a:t>
            </a:r>
            <a:r>
              <a:rPr kumimoji="1" lang="en-US" altLang="ja-JP" sz="1900" b="1" dirty="0" smtClean="0"/>
              <a:t>1</a:t>
            </a:r>
            <a:r>
              <a:rPr kumimoji="1" lang="ja-JP" altLang="en-US" sz="1900" b="1" dirty="0" smtClean="0"/>
              <a:t>位</a:t>
            </a:r>
            <a:r>
              <a:rPr kumimoji="1" lang="en-US" altLang="ja-JP" sz="1900" b="1" dirty="0" smtClean="0"/>
              <a:t>【17,816</a:t>
            </a:r>
            <a:r>
              <a:rPr kumimoji="1" lang="ja-JP" altLang="en-US" sz="1900" b="1" dirty="0" smtClean="0"/>
              <a:t>万円</a:t>
            </a:r>
            <a:r>
              <a:rPr kumimoji="1" lang="en-US" altLang="ja-JP" sz="1900" b="1" dirty="0" smtClean="0"/>
              <a:t>】※</a:t>
            </a:r>
            <a:r>
              <a:rPr kumimoji="1" lang="ja-JP" altLang="en-US" sz="1900" b="1" dirty="0" smtClean="0"/>
              <a:t>全国</a:t>
            </a:r>
            <a:r>
              <a:rPr kumimoji="1" lang="en-US" altLang="ja-JP" sz="1900" b="1" dirty="0" smtClean="0"/>
              <a:t>14,520</a:t>
            </a:r>
            <a:r>
              <a:rPr kumimoji="1" lang="ja-JP" altLang="en-US" sz="1900" b="1" dirty="0" smtClean="0"/>
              <a:t>万円）←働く意欲が低い。</a:t>
            </a:r>
            <a:endParaRPr kumimoji="1" lang="en-US" altLang="ja-JP" sz="1900" b="1" dirty="0" smtClean="0"/>
          </a:p>
          <a:p>
            <a:endParaRPr kumimoji="1" lang="en-US" altLang="ja-JP" sz="900" b="1" dirty="0" smtClean="0"/>
          </a:p>
          <a:p>
            <a:r>
              <a:rPr kumimoji="1" lang="ja-JP" altLang="en-US" sz="1900" b="1" dirty="0" smtClean="0"/>
              <a:t>　仮説②　奈良県は近くに好待遇の働く場が少ない。</a:t>
            </a:r>
            <a:endParaRPr kumimoji="1" lang="en-US" altLang="ja-JP" sz="1900" b="1" dirty="0" smtClean="0"/>
          </a:p>
        </p:txBody>
      </p:sp>
    </p:spTree>
    <p:extLst>
      <p:ext uri="{BB962C8B-B14F-4D97-AF65-F5344CB8AC3E}">
        <p14:creationId xmlns:p14="http://schemas.microsoft.com/office/powerpoint/2010/main" val="4011140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84F15D3-4BFF-430E-927E-6A0EE393ED6D}" type="slidenum">
              <a:rPr kumimoji="1" lang="ja-JP" altLang="en-US" smtClean="0"/>
              <a:t>27</a:t>
            </a:fld>
            <a:endParaRPr kumimoji="1" lang="ja-JP" altLang="en-US"/>
          </a:p>
        </p:txBody>
      </p:sp>
      <p:sp>
        <p:nvSpPr>
          <p:cNvPr id="7" name="コンテンツ プレースホルダー 6"/>
          <p:cNvSpPr txBox="1">
            <a:spLocks noGrp="1"/>
          </p:cNvSpPr>
          <p:nvPr>
            <p:ph idx="1"/>
          </p:nvPr>
        </p:nvSpPr>
        <p:spPr>
          <a:xfrm>
            <a:off x="2473098" y="787782"/>
            <a:ext cx="8915398" cy="1726883"/>
          </a:xfrm>
          <a:prstGeom prst="rect">
            <a:avLst/>
          </a:prstGeom>
          <a:solidFill>
            <a:srgbClr val="99FF99"/>
          </a:solidFill>
        </p:spPr>
        <p:txBody>
          <a:bodyPr wrap="square" rtlCol="0">
            <a:spAutoFit/>
          </a:bodyPr>
          <a:lstStyle/>
          <a:p>
            <a:pPr marL="0" indent="0">
              <a:buNone/>
            </a:pPr>
            <a:r>
              <a:rPr lang="ja-JP" altLang="en-US" sz="2215" b="1" dirty="0"/>
              <a:t>〇都道府県別の非正規職員の割合は</a:t>
            </a:r>
            <a:endParaRPr lang="en-US" altLang="ja-JP" sz="2215" b="1" dirty="0"/>
          </a:p>
          <a:p>
            <a:pPr marL="0" indent="0">
              <a:buNone/>
            </a:pPr>
            <a:r>
              <a:rPr lang="ja-JP" altLang="en-US" sz="2215" b="1" dirty="0"/>
              <a:t>　高い順に、１位沖縄県　２位京都府　３位奈良県。</a:t>
            </a:r>
            <a:endParaRPr lang="en-US" altLang="ja-JP" sz="2215" b="1" dirty="0"/>
          </a:p>
          <a:p>
            <a:pPr marL="0" indent="0">
              <a:buNone/>
            </a:pPr>
            <a:r>
              <a:rPr lang="ja-JP" altLang="en-US" sz="1846" b="1" dirty="0"/>
              <a:t>　  　男性は、１位沖縄県　２位京都府　３位山梨県。</a:t>
            </a:r>
            <a:endParaRPr lang="en-US" altLang="ja-JP" sz="1846" b="1" dirty="0"/>
          </a:p>
          <a:p>
            <a:pPr marL="0" indent="0">
              <a:buNone/>
            </a:pPr>
            <a:r>
              <a:rPr lang="ja-JP" altLang="en-US" sz="1846" b="1" dirty="0"/>
              <a:t>　  　女性は、１位滋賀県　２位奈良県　３位埼玉県。</a:t>
            </a:r>
            <a:endParaRPr lang="en-US" altLang="ja-JP" sz="1846" b="1" dirty="0"/>
          </a:p>
        </p:txBody>
      </p:sp>
      <p:graphicFrame>
        <p:nvGraphicFramePr>
          <p:cNvPr id="8" name="グラフ 7"/>
          <p:cNvGraphicFramePr>
            <a:graphicFrameLocks/>
          </p:cNvGraphicFramePr>
          <p:nvPr>
            <p:extLst/>
          </p:nvPr>
        </p:nvGraphicFramePr>
        <p:xfrm>
          <a:off x="1829938" y="2394825"/>
          <a:ext cx="9171892" cy="3449287"/>
        </p:xfrm>
        <a:graphic>
          <a:graphicData uri="http://schemas.openxmlformats.org/drawingml/2006/chart">
            <c:chart xmlns:c="http://schemas.openxmlformats.org/drawingml/2006/chart" xmlns:r="http://schemas.openxmlformats.org/officeDocument/2006/relationships" r:id="rId3"/>
          </a:graphicData>
        </a:graphic>
      </p:graphicFrame>
      <p:sp>
        <p:nvSpPr>
          <p:cNvPr id="4" name="日付プレースホルダー 3"/>
          <p:cNvSpPr>
            <a:spLocks noGrp="1"/>
          </p:cNvSpPr>
          <p:nvPr>
            <p:ph type="dt" sz="half" idx="10"/>
          </p:nvPr>
        </p:nvSpPr>
        <p:spPr/>
        <p:txBody>
          <a:bodyPr/>
          <a:lstStyle/>
          <a:p>
            <a:fld id="{3230FF09-44C8-42D7-AF1B-65ADA17D2ED4}" type="datetime1">
              <a:rPr kumimoji="1" lang="ja-JP" altLang="en-US" smtClean="0"/>
              <a:t>2020/9/30</a:t>
            </a:fld>
            <a:endParaRPr kumimoji="1" lang="ja-JP" altLang="en-US"/>
          </a:p>
        </p:txBody>
      </p:sp>
      <p:sp>
        <p:nvSpPr>
          <p:cNvPr id="9" name="タイトル 1"/>
          <p:cNvSpPr txBox="1">
            <a:spLocks/>
          </p:cNvSpPr>
          <p:nvPr/>
        </p:nvSpPr>
        <p:spPr>
          <a:xfrm>
            <a:off x="589869" y="130628"/>
            <a:ext cx="11175997" cy="65942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t>Ⅲ</a:t>
            </a:r>
            <a:r>
              <a:rPr lang="ja-JP" altLang="en-US" dirty="0"/>
              <a:t>－２　奈良県の雇用の現状</a:t>
            </a:r>
            <a:r>
              <a:rPr lang="ja-JP" altLang="en-US" dirty="0" smtClean="0"/>
              <a:t>（非正規職員の割合）</a:t>
            </a:r>
            <a:endParaRPr lang="ja-JP" altLang="en-US" dirty="0"/>
          </a:p>
        </p:txBody>
      </p:sp>
      <p:sp>
        <p:nvSpPr>
          <p:cNvPr id="10" name="テキスト ボックス 9"/>
          <p:cNvSpPr txBox="1"/>
          <p:nvPr/>
        </p:nvSpPr>
        <p:spPr>
          <a:xfrm>
            <a:off x="1376642" y="5277676"/>
            <a:ext cx="10815358" cy="1538883"/>
          </a:xfrm>
          <a:prstGeom prst="rect">
            <a:avLst/>
          </a:prstGeom>
          <a:noFill/>
        </p:spPr>
        <p:txBody>
          <a:bodyPr wrap="square" rtlCol="0">
            <a:spAutoFit/>
          </a:bodyPr>
          <a:lstStyle/>
          <a:p>
            <a:r>
              <a:rPr kumimoji="1" lang="ja-JP" altLang="en-US" sz="1900" b="1" dirty="0" smtClean="0"/>
              <a:t>・分析が必要。</a:t>
            </a:r>
            <a:endParaRPr kumimoji="1" lang="en-US" altLang="ja-JP" sz="1900" b="1" dirty="0" smtClean="0"/>
          </a:p>
          <a:p>
            <a:endParaRPr kumimoji="1" lang="en-US" altLang="ja-JP" sz="900" b="1" dirty="0" smtClean="0"/>
          </a:p>
          <a:p>
            <a:r>
              <a:rPr kumimoji="1" lang="ja-JP" altLang="en-US" sz="1900" b="1" dirty="0" smtClean="0"/>
              <a:t>　仮説①　男性と女性の非正規率の違いの原因は、女性は制約のある正規待遇をそうは</a:t>
            </a:r>
            <a:endParaRPr kumimoji="1" lang="en-US" altLang="ja-JP" sz="1900" b="1" dirty="0" smtClean="0"/>
          </a:p>
          <a:p>
            <a:r>
              <a:rPr kumimoji="1" lang="ja-JP" altLang="en-US" sz="1900" b="1" dirty="0" smtClean="0"/>
              <a:t>　　　　　望んでいない。</a:t>
            </a:r>
            <a:endParaRPr kumimoji="1" lang="en-US" altLang="ja-JP" sz="1900" b="1" dirty="0" smtClean="0"/>
          </a:p>
          <a:p>
            <a:endParaRPr kumimoji="1" lang="en-US" altLang="ja-JP" sz="900" b="1" dirty="0" smtClean="0"/>
          </a:p>
          <a:p>
            <a:r>
              <a:rPr kumimoji="1" lang="ja-JP" altLang="en-US" sz="1900" b="1" dirty="0" smtClean="0"/>
              <a:t>　仮説②　近畿府県及び都市と地方の類似・相違の地域差分析が有効では。</a:t>
            </a:r>
            <a:endParaRPr kumimoji="1" lang="en-US" altLang="ja-JP" sz="1900" b="1" dirty="0" smtClean="0"/>
          </a:p>
        </p:txBody>
      </p:sp>
      <p:sp>
        <p:nvSpPr>
          <p:cNvPr id="11" name="楕円 10"/>
          <p:cNvSpPr/>
          <p:nvPr/>
        </p:nvSpPr>
        <p:spPr>
          <a:xfrm>
            <a:off x="3262800" y="4799400"/>
            <a:ext cx="180000" cy="612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2" name="テキスト ボックス 11"/>
          <p:cNvSpPr txBox="1"/>
          <p:nvPr/>
        </p:nvSpPr>
        <p:spPr>
          <a:xfrm>
            <a:off x="4943475" y="2992941"/>
            <a:ext cx="8482466" cy="830997"/>
          </a:xfrm>
          <a:prstGeom prst="rect">
            <a:avLst/>
          </a:prstGeom>
          <a:noFill/>
        </p:spPr>
        <p:txBody>
          <a:bodyPr wrap="square" rtlCol="0">
            <a:spAutoFit/>
          </a:bodyPr>
          <a:lstStyle/>
          <a:p>
            <a:r>
              <a:rPr kumimoji="1" lang="ja-JP" altLang="en-US" sz="1600" b="1" dirty="0" smtClean="0"/>
              <a:t>・近畿が上位。</a:t>
            </a:r>
            <a:endParaRPr kumimoji="1" lang="en-US" altLang="ja-JP" sz="1600" b="1" dirty="0" smtClean="0"/>
          </a:p>
          <a:p>
            <a:r>
              <a:rPr kumimoji="1" lang="ja-JP" altLang="en-US" sz="1600" b="1" dirty="0" smtClean="0"/>
              <a:t>・大都市圏及びその近郊が上位</a:t>
            </a:r>
            <a:endParaRPr kumimoji="1" lang="en-US" altLang="ja-JP" sz="1600" b="1" dirty="0" smtClean="0"/>
          </a:p>
          <a:p>
            <a:endParaRPr kumimoji="1" lang="en-US" altLang="ja-JP" sz="1600" dirty="0" smtClean="0"/>
          </a:p>
        </p:txBody>
      </p:sp>
    </p:spTree>
    <p:extLst>
      <p:ext uri="{BB962C8B-B14F-4D97-AF65-F5344CB8AC3E}">
        <p14:creationId xmlns:p14="http://schemas.microsoft.com/office/powerpoint/2010/main" val="2841621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84F15D3-4BFF-430E-927E-6A0EE393ED6D}" type="slidenum">
              <a:rPr kumimoji="1" lang="ja-JP" altLang="en-US" smtClean="0"/>
              <a:t>28</a:t>
            </a:fld>
            <a:endParaRPr kumimoji="1" lang="ja-JP" altLang="en-US"/>
          </a:p>
        </p:txBody>
      </p:sp>
      <p:sp>
        <p:nvSpPr>
          <p:cNvPr id="7" name="コンテンツ プレースホルダー 6"/>
          <p:cNvSpPr>
            <a:spLocks noGrp="1"/>
          </p:cNvSpPr>
          <p:nvPr>
            <p:ph idx="1"/>
          </p:nvPr>
        </p:nvSpPr>
        <p:spPr>
          <a:xfrm>
            <a:off x="2400524" y="724684"/>
            <a:ext cx="8915400" cy="1425526"/>
          </a:xfrm>
          <a:prstGeom prst="roundRect">
            <a:avLst>
              <a:gd name="adj" fmla="val 115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indent="0">
              <a:buNone/>
              <a:defRPr/>
            </a:pPr>
            <a:r>
              <a:rPr lang="ja-JP" altLang="en-US" sz="2000" b="1" dirty="0">
                <a:solidFill>
                  <a:prstClr val="black"/>
                </a:solidFill>
              </a:rPr>
              <a:t>女性の管理職割合は</a:t>
            </a:r>
            <a:r>
              <a:rPr lang="ja-JP" altLang="en-US" sz="2000" b="1" dirty="0">
                <a:solidFill>
                  <a:srgbClr val="FF0000"/>
                </a:solidFill>
              </a:rPr>
              <a:t>近畿でトップ</a:t>
            </a:r>
            <a:r>
              <a:rPr lang="ja-JP" altLang="en-US" sz="2000" b="1" dirty="0">
                <a:solidFill>
                  <a:prstClr val="black"/>
                </a:solidFill>
              </a:rPr>
              <a:t>。女性の社長比率は</a:t>
            </a:r>
            <a:r>
              <a:rPr lang="ja-JP" altLang="en-US" sz="2000" b="1" dirty="0">
                <a:solidFill>
                  <a:srgbClr val="FF0000"/>
                </a:solidFill>
              </a:rPr>
              <a:t>全国５位</a:t>
            </a:r>
            <a:r>
              <a:rPr lang="ja-JP" altLang="en-US" sz="2000" b="1" dirty="0">
                <a:solidFill>
                  <a:prstClr val="black"/>
                </a:solidFill>
              </a:rPr>
              <a:t>。</a:t>
            </a:r>
            <a:endParaRPr lang="en-US" altLang="ja-JP" sz="2000" b="1" dirty="0">
              <a:solidFill>
                <a:prstClr val="black"/>
              </a:solidFill>
            </a:endParaRPr>
          </a:p>
          <a:p>
            <a:pPr marL="0" indent="0">
              <a:buNone/>
              <a:defRPr/>
            </a:pPr>
            <a:r>
              <a:rPr lang="ja-JP" altLang="en-US" sz="2000" b="1" dirty="0">
                <a:solidFill>
                  <a:prstClr val="black"/>
                </a:solidFill>
              </a:rPr>
              <a:t>しかし、女性の就業率は</a:t>
            </a:r>
            <a:r>
              <a:rPr lang="ja-JP" altLang="en-US" sz="2000" b="1" dirty="0">
                <a:solidFill>
                  <a:srgbClr val="FF0000"/>
                </a:solidFill>
              </a:rPr>
              <a:t>全国最下位</a:t>
            </a:r>
            <a:r>
              <a:rPr lang="ja-JP" altLang="en-US" sz="2000" b="1" dirty="0">
                <a:solidFill>
                  <a:prstClr val="black"/>
                </a:solidFill>
              </a:rPr>
              <a:t>が続いており、男性は</a:t>
            </a:r>
            <a:r>
              <a:rPr lang="ja-JP" altLang="en-US" sz="2000" b="1" dirty="0">
                <a:solidFill>
                  <a:srgbClr val="FF0000"/>
                </a:solidFill>
              </a:rPr>
              <a:t>下から３位</a:t>
            </a:r>
            <a:endParaRPr lang="en-US" altLang="ja-JP" sz="2000" b="1" dirty="0">
              <a:solidFill>
                <a:srgbClr val="FF0000"/>
              </a:solidFill>
            </a:endParaRPr>
          </a:p>
          <a:p>
            <a:pPr marL="0" indent="0">
              <a:buNone/>
              <a:defRPr/>
            </a:pPr>
            <a:r>
              <a:rPr lang="ja-JP" altLang="en-US" sz="2000" b="1" dirty="0">
                <a:solidFill>
                  <a:schemeClr val="tx1"/>
                </a:solidFill>
              </a:rPr>
              <a:t>と</a:t>
            </a:r>
            <a:r>
              <a:rPr lang="ja-JP" altLang="en-US" sz="2000" b="1" dirty="0">
                <a:solidFill>
                  <a:prstClr val="black"/>
                </a:solidFill>
              </a:rPr>
              <a:t>なっています。</a:t>
            </a:r>
          </a:p>
        </p:txBody>
      </p:sp>
      <p:graphicFrame>
        <p:nvGraphicFramePr>
          <p:cNvPr id="9" name="表 8"/>
          <p:cNvGraphicFramePr>
            <a:graphicFrameLocks noGrp="1"/>
          </p:cNvGraphicFramePr>
          <p:nvPr>
            <p:extLst/>
          </p:nvPr>
        </p:nvGraphicFramePr>
        <p:xfrm>
          <a:off x="2400526" y="2463076"/>
          <a:ext cx="2911705" cy="1420836"/>
        </p:xfrm>
        <a:graphic>
          <a:graphicData uri="http://schemas.openxmlformats.org/drawingml/2006/table">
            <a:tbl>
              <a:tblPr firstRow="1" bandRow="1">
                <a:tableStyleId>{5940675A-B579-460E-94D1-54222C63F5DA}</a:tableStyleId>
              </a:tblPr>
              <a:tblGrid>
                <a:gridCol w="559943">
                  <a:extLst>
                    <a:ext uri="{9D8B030D-6E8A-4147-A177-3AD203B41FA5}">
                      <a16:colId xmlns:a16="http://schemas.microsoft.com/office/drawing/2014/main" val="1158481357"/>
                    </a:ext>
                  </a:extLst>
                </a:gridCol>
                <a:gridCol w="1175881">
                  <a:extLst>
                    <a:ext uri="{9D8B030D-6E8A-4147-A177-3AD203B41FA5}">
                      <a16:colId xmlns:a16="http://schemas.microsoft.com/office/drawing/2014/main" val="3120344581"/>
                    </a:ext>
                  </a:extLst>
                </a:gridCol>
                <a:gridCol w="1175881">
                  <a:extLst>
                    <a:ext uri="{9D8B030D-6E8A-4147-A177-3AD203B41FA5}">
                      <a16:colId xmlns:a16="http://schemas.microsoft.com/office/drawing/2014/main" val="344578575"/>
                    </a:ext>
                  </a:extLst>
                </a:gridCol>
              </a:tblGrid>
              <a:tr h="177316">
                <a:tc>
                  <a:txBody>
                    <a:bodyPr/>
                    <a:lstStyle/>
                    <a:p>
                      <a:pPr algn="ctr"/>
                      <a:r>
                        <a:rPr kumimoji="1" lang="ja-JP" altLang="en-US" sz="1000" dirty="0" smtClean="0"/>
                        <a:t>１位</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kumimoji="1" lang="ja-JP" altLang="en-US" sz="1000" dirty="0" smtClean="0"/>
                        <a:t>奈良県</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kumimoji="1" lang="ja-JP" altLang="en-US" sz="1000" dirty="0" smtClean="0"/>
                        <a:t>８．５％</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1378449864"/>
                  </a:ext>
                </a:extLst>
              </a:tr>
              <a:tr h="177316">
                <a:tc>
                  <a:txBody>
                    <a:bodyPr/>
                    <a:lstStyle/>
                    <a:p>
                      <a:pPr algn="ctr"/>
                      <a:r>
                        <a:rPr kumimoji="1" lang="ja-JP" altLang="en-US" sz="1000" dirty="0" smtClean="0"/>
                        <a:t>２位</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大阪府</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８．０％</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9703976"/>
                  </a:ext>
                </a:extLst>
              </a:tr>
              <a:tr h="177316">
                <a:tc>
                  <a:txBody>
                    <a:bodyPr/>
                    <a:lstStyle/>
                    <a:p>
                      <a:pPr algn="ctr"/>
                      <a:r>
                        <a:rPr kumimoji="1" lang="ja-JP" altLang="en-US" sz="1000" dirty="0" smtClean="0"/>
                        <a:t>３位</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京都府</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７．２％</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2205217"/>
                  </a:ext>
                </a:extLst>
              </a:tr>
              <a:tr h="177316">
                <a:tc>
                  <a:txBody>
                    <a:bodyPr/>
                    <a:lstStyle/>
                    <a:p>
                      <a:pPr algn="ctr"/>
                      <a:r>
                        <a:rPr kumimoji="1" lang="ja-JP" altLang="en-US" sz="1000" dirty="0" smtClean="0"/>
                        <a:t>４位</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兵庫県</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６．２％</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0049440"/>
                  </a:ext>
                </a:extLst>
              </a:tr>
              <a:tr h="177316">
                <a:tc>
                  <a:txBody>
                    <a:bodyPr/>
                    <a:lstStyle/>
                    <a:p>
                      <a:pPr algn="ctr"/>
                      <a:r>
                        <a:rPr kumimoji="1" lang="ja-JP" altLang="en-US" sz="1000" dirty="0" smtClean="0"/>
                        <a:t>５位</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和歌山県</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６．０％</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1771196"/>
                  </a:ext>
                </a:extLst>
              </a:tr>
              <a:tr h="177316">
                <a:tc>
                  <a:txBody>
                    <a:bodyPr/>
                    <a:lstStyle/>
                    <a:p>
                      <a:pPr algn="ctr"/>
                      <a:r>
                        <a:rPr kumimoji="1" lang="ja-JP" altLang="en-US" sz="1000" dirty="0" smtClean="0"/>
                        <a:t>６位</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滋賀県</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５．０％</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0252770"/>
                  </a:ext>
                </a:extLst>
              </a:tr>
            </a:tbl>
          </a:graphicData>
        </a:graphic>
      </p:graphicFrame>
      <p:sp>
        <p:nvSpPr>
          <p:cNvPr id="11" name="テキスト ボックス 10"/>
          <p:cNvSpPr txBox="1"/>
          <p:nvPr/>
        </p:nvSpPr>
        <p:spPr bwMode="auto">
          <a:xfrm>
            <a:off x="3069882" y="2204361"/>
            <a:ext cx="1851789" cy="291170"/>
          </a:xfrm>
          <a:prstGeom prst="rect">
            <a:avLst/>
          </a:prstGeom>
          <a:noFill/>
          <a:ln>
            <a:noFill/>
          </a:ln>
          <a:extLst/>
        </p:spPr>
        <p:txBody>
          <a:bodyPr wrap="none" rtlCol="0">
            <a:spAutoFit/>
          </a:bodyPr>
          <a:lstStyle/>
          <a:p>
            <a:pPr eaLnBrk="1" hangingPunct="1">
              <a:spcBef>
                <a:spcPct val="0"/>
              </a:spcBef>
              <a:buNone/>
            </a:pPr>
            <a:r>
              <a:rPr lang="ja-JP" altLang="en-US" sz="1292" b="1" dirty="0">
                <a:latin typeface="+mn-ea"/>
              </a:rPr>
              <a:t>女性管理職割合（近畿）</a:t>
            </a:r>
          </a:p>
        </p:txBody>
      </p:sp>
      <p:sp>
        <p:nvSpPr>
          <p:cNvPr id="12" name="テキスト ボックス 11"/>
          <p:cNvSpPr txBox="1"/>
          <p:nvPr/>
        </p:nvSpPr>
        <p:spPr bwMode="auto">
          <a:xfrm>
            <a:off x="3069882" y="3914872"/>
            <a:ext cx="2095411" cy="301858"/>
          </a:xfrm>
          <a:prstGeom prst="rect">
            <a:avLst/>
          </a:prstGeom>
          <a:noFill/>
          <a:ln>
            <a:noFill/>
          </a:ln>
          <a:extLst/>
        </p:spPr>
        <p:txBody>
          <a:bodyPr wrap="square" rtlCol="0">
            <a:spAutoFit/>
          </a:bodyPr>
          <a:lstStyle/>
          <a:p>
            <a:pPr eaLnBrk="1" hangingPunct="1">
              <a:spcBef>
                <a:spcPct val="0"/>
              </a:spcBef>
              <a:buNone/>
            </a:pPr>
            <a:r>
              <a:rPr lang="ja-JP" altLang="en-US" sz="1292" b="1" dirty="0">
                <a:latin typeface="+mn-ea"/>
              </a:rPr>
              <a:t>女性社長比率（全国）</a:t>
            </a:r>
          </a:p>
        </p:txBody>
      </p:sp>
      <p:graphicFrame>
        <p:nvGraphicFramePr>
          <p:cNvPr id="13" name="グラフ 12"/>
          <p:cNvGraphicFramePr>
            <a:graphicFrameLocks/>
          </p:cNvGraphicFramePr>
          <p:nvPr>
            <p:extLst/>
          </p:nvPr>
        </p:nvGraphicFramePr>
        <p:xfrm>
          <a:off x="5981587" y="2349946"/>
          <a:ext cx="5438124" cy="3709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表 9"/>
          <p:cNvGraphicFramePr>
            <a:graphicFrameLocks noGrp="1"/>
          </p:cNvGraphicFramePr>
          <p:nvPr>
            <p:extLst/>
          </p:nvPr>
        </p:nvGraphicFramePr>
        <p:xfrm>
          <a:off x="2400526" y="4173779"/>
          <a:ext cx="2911707" cy="1420836"/>
        </p:xfrm>
        <a:graphic>
          <a:graphicData uri="http://schemas.openxmlformats.org/drawingml/2006/table">
            <a:tbl>
              <a:tblPr firstRow="1" bandRow="1">
                <a:tableStyleId>{5940675A-B579-460E-94D1-54222C63F5DA}</a:tableStyleId>
              </a:tblPr>
              <a:tblGrid>
                <a:gridCol w="559945">
                  <a:extLst>
                    <a:ext uri="{9D8B030D-6E8A-4147-A177-3AD203B41FA5}">
                      <a16:colId xmlns:a16="http://schemas.microsoft.com/office/drawing/2014/main" val="1158481357"/>
                    </a:ext>
                  </a:extLst>
                </a:gridCol>
                <a:gridCol w="1175881">
                  <a:extLst>
                    <a:ext uri="{9D8B030D-6E8A-4147-A177-3AD203B41FA5}">
                      <a16:colId xmlns:a16="http://schemas.microsoft.com/office/drawing/2014/main" val="3120344581"/>
                    </a:ext>
                  </a:extLst>
                </a:gridCol>
                <a:gridCol w="1175881">
                  <a:extLst>
                    <a:ext uri="{9D8B030D-6E8A-4147-A177-3AD203B41FA5}">
                      <a16:colId xmlns:a16="http://schemas.microsoft.com/office/drawing/2014/main" val="344578575"/>
                    </a:ext>
                  </a:extLst>
                </a:gridCol>
              </a:tblGrid>
              <a:tr h="187288">
                <a:tc>
                  <a:txBody>
                    <a:bodyPr/>
                    <a:lstStyle/>
                    <a:p>
                      <a:pPr algn="ctr"/>
                      <a:r>
                        <a:rPr kumimoji="1" lang="ja-JP" altLang="en-US" sz="1000" dirty="0" smtClean="0"/>
                        <a:t>１位</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dirty="0" smtClean="0"/>
                        <a:t>青森県</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00" dirty="0" smtClean="0"/>
                        <a:t>１０．７％</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8449864"/>
                  </a:ext>
                </a:extLst>
              </a:tr>
              <a:tr h="187288">
                <a:tc>
                  <a:txBody>
                    <a:bodyPr/>
                    <a:lstStyle/>
                    <a:p>
                      <a:pPr algn="ctr"/>
                      <a:r>
                        <a:rPr kumimoji="1" lang="ja-JP" altLang="en-US" sz="1000" dirty="0" smtClean="0"/>
                        <a:t>２位</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徳島県</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１０．５％</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9703976"/>
                  </a:ext>
                </a:extLst>
              </a:tr>
              <a:tr h="187288">
                <a:tc>
                  <a:txBody>
                    <a:bodyPr/>
                    <a:lstStyle/>
                    <a:p>
                      <a:pPr algn="ctr"/>
                      <a:r>
                        <a:rPr kumimoji="1" lang="ja-JP" altLang="en-US" sz="1000" dirty="0" smtClean="0"/>
                        <a:t>３位</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沖縄県</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１０．４％</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2205217"/>
                  </a:ext>
                </a:extLst>
              </a:tr>
              <a:tr h="187288">
                <a:tc>
                  <a:txBody>
                    <a:bodyPr/>
                    <a:lstStyle/>
                    <a:p>
                      <a:pPr algn="ctr"/>
                      <a:r>
                        <a:rPr kumimoji="1" lang="ja-JP" altLang="en-US" sz="1000" dirty="0" smtClean="0"/>
                        <a:t>４位</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佐賀県</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１０．０％</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0049440"/>
                  </a:ext>
                </a:extLst>
              </a:tr>
              <a:tr h="187288">
                <a:tc>
                  <a:txBody>
                    <a:bodyPr/>
                    <a:lstStyle/>
                    <a:p>
                      <a:pPr algn="ctr"/>
                      <a:r>
                        <a:rPr kumimoji="1" lang="ja-JP" altLang="en-US" sz="1000" dirty="0" smtClean="0"/>
                        <a:t>５位</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kumimoji="1" lang="ja-JP" altLang="en-US" sz="1000" dirty="0" smtClean="0"/>
                        <a:t>奈良県</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kumimoji="1" lang="ja-JP" altLang="en-US" sz="1000" dirty="0" smtClean="0"/>
                        <a:t>９．７％</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1581771196"/>
                  </a:ext>
                </a:extLst>
              </a:tr>
              <a:tr h="187288">
                <a:tc>
                  <a:txBody>
                    <a:bodyPr/>
                    <a:lstStyle/>
                    <a:p>
                      <a:pPr algn="ctr"/>
                      <a:r>
                        <a:rPr kumimoji="1" lang="en-US" altLang="ja-JP" sz="1000" dirty="0" smtClean="0"/>
                        <a:t>―</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全国平均</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dirty="0" smtClean="0"/>
                        <a:t>７．９％</a:t>
                      </a:r>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0252770"/>
                  </a:ext>
                </a:extLst>
              </a:tr>
            </a:tbl>
          </a:graphicData>
        </a:graphic>
      </p:graphicFrame>
      <p:sp>
        <p:nvSpPr>
          <p:cNvPr id="4" name="日付プレースホルダー 3"/>
          <p:cNvSpPr>
            <a:spLocks noGrp="1"/>
          </p:cNvSpPr>
          <p:nvPr>
            <p:ph type="dt" sz="half" idx="10"/>
          </p:nvPr>
        </p:nvSpPr>
        <p:spPr/>
        <p:txBody>
          <a:bodyPr/>
          <a:lstStyle/>
          <a:p>
            <a:fld id="{79EF4E80-5690-44C4-AFBF-676EAD5BBFB5}" type="datetime1">
              <a:rPr kumimoji="1" lang="ja-JP" altLang="en-US" smtClean="0"/>
              <a:t>2020/9/30</a:t>
            </a:fld>
            <a:endParaRPr kumimoji="1" lang="ja-JP" altLang="en-US"/>
          </a:p>
        </p:txBody>
      </p:sp>
      <p:sp>
        <p:nvSpPr>
          <p:cNvPr id="14" name="タイトル 1"/>
          <p:cNvSpPr txBox="1">
            <a:spLocks/>
          </p:cNvSpPr>
          <p:nvPr/>
        </p:nvSpPr>
        <p:spPr>
          <a:xfrm>
            <a:off x="589869" y="130628"/>
            <a:ext cx="11602131" cy="659422"/>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t>Ⅲ</a:t>
            </a:r>
            <a:r>
              <a:rPr lang="ja-JP" altLang="en-US" dirty="0"/>
              <a:t>－２　奈良県の雇用の現状</a:t>
            </a:r>
            <a:r>
              <a:rPr lang="ja-JP" altLang="en-US" dirty="0" smtClean="0"/>
              <a:t>（女性の管理職割合・就業率）</a:t>
            </a:r>
            <a:endParaRPr lang="ja-JP" altLang="en-US" dirty="0"/>
          </a:p>
        </p:txBody>
      </p:sp>
      <p:sp>
        <p:nvSpPr>
          <p:cNvPr id="15" name="テキスト ボックス 14"/>
          <p:cNvSpPr txBox="1"/>
          <p:nvPr/>
        </p:nvSpPr>
        <p:spPr>
          <a:xfrm>
            <a:off x="1376642" y="5638157"/>
            <a:ext cx="10815358" cy="1246495"/>
          </a:xfrm>
          <a:prstGeom prst="rect">
            <a:avLst/>
          </a:prstGeom>
          <a:noFill/>
        </p:spPr>
        <p:txBody>
          <a:bodyPr wrap="square" rtlCol="0">
            <a:spAutoFit/>
          </a:bodyPr>
          <a:lstStyle/>
          <a:p>
            <a:r>
              <a:rPr kumimoji="1" lang="ja-JP" altLang="en-US" sz="1900" b="1" dirty="0" smtClean="0"/>
              <a:t>　・どうしてなのか。分析が必要。</a:t>
            </a:r>
            <a:endParaRPr kumimoji="1" lang="en-US" altLang="ja-JP" sz="1900" b="1" dirty="0" smtClean="0"/>
          </a:p>
          <a:p>
            <a:endParaRPr kumimoji="1" lang="en-US" altLang="ja-JP" sz="900" b="1" dirty="0"/>
          </a:p>
          <a:p>
            <a:r>
              <a:rPr kumimoji="1" lang="ja-JP" altLang="en-US" sz="1900" b="1" dirty="0" smtClean="0"/>
              <a:t>　　仮説①　奈良県の女性は制約の少ない代表やパートが好き。</a:t>
            </a:r>
            <a:endParaRPr kumimoji="1" lang="en-US" altLang="ja-JP" sz="1900" b="1" dirty="0" smtClean="0"/>
          </a:p>
          <a:p>
            <a:endParaRPr kumimoji="1" lang="en-US" altLang="ja-JP" sz="900" b="1" dirty="0"/>
          </a:p>
          <a:p>
            <a:r>
              <a:rPr kumimoji="1" lang="ja-JP" altLang="en-US" sz="1900" b="1" dirty="0" smtClean="0"/>
              <a:t>　　仮説②　奈良県民の消費生活は豊か（世帯別貯蓄額全国</a:t>
            </a:r>
            <a:r>
              <a:rPr kumimoji="1" lang="en-US" altLang="ja-JP" sz="1900" b="1" dirty="0" smtClean="0"/>
              <a:t>1</a:t>
            </a:r>
            <a:r>
              <a:rPr kumimoji="1" lang="ja-JP" altLang="en-US" sz="1900" b="1" dirty="0" smtClean="0"/>
              <a:t>位。世帯別消費支出額全国</a:t>
            </a:r>
            <a:r>
              <a:rPr kumimoji="1" lang="en-US" altLang="ja-JP" sz="1900" b="1" dirty="0" smtClean="0"/>
              <a:t>11</a:t>
            </a:r>
            <a:r>
              <a:rPr kumimoji="1" lang="ja-JP" altLang="en-US" sz="1900" b="1" dirty="0" smtClean="0"/>
              <a:t>位）</a:t>
            </a:r>
            <a:endParaRPr kumimoji="1" lang="en-US" altLang="ja-JP" sz="1900" b="1" dirty="0" smtClean="0"/>
          </a:p>
        </p:txBody>
      </p:sp>
    </p:spTree>
    <p:extLst>
      <p:ext uri="{BB962C8B-B14F-4D97-AF65-F5344CB8AC3E}">
        <p14:creationId xmlns:p14="http://schemas.microsoft.com/office/powerpoint/2010/main" val="1487847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29</a:t>
            </a:fld>
            <a:endParaRPr kumimoji="1" lang="ja-JP" altLang="en-US"/>
          </a:p>
        </p:txBody>
      </p:sp>
      <p:sp>
        <p:nvSpPr>
          <p:cNvPr id="6" name="コンテンツ プレースホルダー 2"/>
          <p:cNvSpPr>
            <a:spLocks noGrp="1"/>
          </p:cNvSpPr>
          <p:nvPr>
            <p:ph idx="1"/>
          </p:nvPr>
        </p:nvSpPr>
        <p:spPr>
          <a:xfrm>
            <a:off x="2119466" y="1438862"/>
            <a:ext cx="9388429" cy="4691575"/>
          </a:xfrm>
        </p:spPr>
        <p:txBody>
          <a:bodyPr>
            <a:normAutofit/>
          </a:bodyPr>
          <a:lstStyle/>
          <a:p>
            <a:pPr marL="0" indent="0">
              <a:buNone/>
            </a:pPr>
            <a:r>
              <a:rPr kumimoji="1" lang="ja-JP" altLang="en-US" sz="4800" dirty="0" smtClean="0"/>
              <a:t>　奈良県新</a:t>
            </a:r>
            <a:r>
              <a:rPr kumimoji="1" lang="en-US" altLang="ja-JP" sz="4800" dirty="0" smtClean="0"/>
              <a:t>『</a:t>
            </a:r>
            <a:r>
              <a:rPr kumimoji="1" lang="ja-JP" altLang="en-US" sz="4800" dirty="0" smtClean="0"/>
              <a:t>都</a:t>
            </a:r>
            <a:r>
              <a:rPr kumimoji="1" lang="en-US" altLang="ja-JP" sz="4800" dirty="0" smtClean="0"/>
              <a:t>』</a:t>
            </a:r>
            <a:r>
              <a:rPr kumimoji="1" lang="ja-JP" altLang="en-US" sz="4800" dirty="0" smtClean="0"/>
              <a:t>づくり戦略は</a:t>
            </a:r>
            <a:endParaRPr kumimoji="1" lang="en-US" altLang="ja-JP" sz="4800" dirty="0" smtClean="0"/>
          </a:p>
          <a:p>
            <a:pPr marL="0" indent="0">
              <a:buNone/>
            </a:pPr>
            <a:endParaRPr lang="en-US" altLang="ja-JP" sz="4800" dirty="0"/>
          </a:p>
          <a:p>
            <a:pPr marL="0" indent="0">
              <a:buNone/>
            </a:pPr>
            <a:r>
              <a:rPr kumimoji="1" lang="ja-JP" altLang="en-US" sz="4800" dirty="0" smtClean="0"/>
              <a:t>「更なる知恵のお布施を</a:t>
            </a:r>
            <a:endParaRPr kumimoji="1" lang="en-US" altLang="ja-JP" sz="4800" dirty="0" smtClean="0"/>
          </a:p>
          <a:p>
            <a:pPr marL="0" indent="0">
              <a:buNone/>
            </a:pPr>
            <a:r>
              <a:rPr kumimoji="1" lang="ja-JP" altLang="en-US" sz="4800" dirty="0" smtClean="0"/>
              <a:t>　賜るための托鉢の鉢。</a:t>
            </a:r>
            <a:endParaRPr kumimoji="1" lang="en-US" altLang="ja-JP" sz="4800" dirty="0" smtClean="0"/>
          </a:p>
          <a:p>
            <a:pPr marL="0" indent="0">
              <a:buNone/>
            </a:pPr>
            <a:r>
              <a:rPr kumimoji="1" lang="ja-JP" altLang="en-US" sz="4800" dirty="0" smtClean="0"/>
              <a:t>　自立する奈良を基本とする。」</a:t>
            </a:r>
            <a:endParaRPr kumimoji="1" lang="en-US" altLang="ja-JP" sz="4800" dirty="0" smtClean="0"/>
          </a:p>
        </p:txBody>
      </p:sp>
      <p:sp>
        <p:nvSpPr>
          <p:cNvPr id="3" name="日付プレースホルダー 2"/>
          <p:cNvSpPr>
            <a:spLocks noGrp="1"/>
          </p:cNvSpPr>
          <p:nvPr>
            <p:ph type="dt" sz="half" idx="10"/>
          </p:nvPr>
        </p:nvSpPr>
        <p:spPr/>
        <p:txBody>
          <a:bodyPr/>
          <a:lstStyle/>
          <a:p>
            <a:fld id="{7119F6D8-CAC9-4411-8560-D973C0D1559F}" type="datetime1">
              <a:rPr kumimoji="1" lang="ja-JP" altLang="en-US" smtClean="0"/>
              <a:t>2020/9/30</a:t>
            </a:fld>
            <a:endParaRPr kumimoji="1" lang="ja-JP" altLang="en-US"/>
          </a:p>
        </p:txBody>
      </p:sp>
      <p:sp>
        <p:nvSpPr>
          <p:cNvPr id="7" name="タイトル 1"/>
          <p:cNvSpPr txBox="1">
            <a:spLocks/>
          </p:cNvSpPr>
          <p:nvPr/>
        </p:nvSpPr>
        <p:spPr>
          <a:xfrm>
            <a:off x="589869" y="130628"/>
            <a:ext cx="11602131" cy="659422"/>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t>Ⅲ</a:t>
            </a:r>
            <a:r>
              <a:rPr lang="ja-JP" altLang="en-US" dirty="0"/>
              <a:t>－３　雇用に関する総合行政（奈良県新</a:t>
            </a:r>
            <a:r>
              <a:rPr lang="en-US" altLang="ja-JP" dirty="0"/>
              <a:t>『</a:t>
            </a:r>
            <a:r>
              <a:rPr lang="ja-JP" altLang="en-US" dirty="0"/>
              <a:t>都</a:t>
            </a:r>
            <a:r>
              <a:rPr lang="en-US" altLang="ja-JP" dirty="0"/>
              <a:t>』</a:t>
            </a:r>
            <a:r>
              <a:rPr lang="ja-JP" altLang="en-US" dirty="0"/>
              <a:t>づくり戦略）</a:t>
            </a:r>
          </a:p>
        </p:txBody>
      </p:sp>
    </p:spTree>
    <p:extLst>
      <p:ext uri="{BB962C8B-B14F-4D97-AF65-F5344CB8AC3E}">
        <p14:creationId xmlns:p14="http://schemas.microsoft.com/office/powerpoint/2010/main" val="2595838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4789" y="624110"/>
            <a:ext cx="8911687" cy="684185"/>
          </a:xfrm>
        </p:spPr>
        <p:txBody>
          <a:bodyPr>
            <a:normAutofit fontScale="90000"/>
          </a:bodyPr>
          <a:lstStyle/>
          <a:p>
            <a:r>
              <a:rPr kumimoji="1" lang="en-US" altLang="ja-JP" dirty="0" smtClean="0"/>
              <a:t>Ⅰ</a:t>
            </a:r>
            <a:r>
              <a:rPr kumimoji="1" lang="ja-JP" altLang="en-US" dirty="0" smtClean="0"/>
              <a:t>　</a:t>
            </a:r>
            <a:r>
              <a:rPr lang="ja-JP" altLang="en-US" dirty="0"/>
              <a:t>新型コロナウイルス感染症の</a:t>
            </a:r>
            <a:r>
              <a:rPr lang="en-US" altLang="ja-JP" dirty="0"/>
              <a:t/>
            </a:r>
            <a:br>
              <a:rPr lang="en-US" altLang="ja-JP" dirty="0"/>
            </a:br>
            <a:r>
              <a:rPr lang="ja-JP" altLang="en-US" dirty="0" smtClean="0"/>
              <a:t>　　経済・雇用情勢へ与えた影響と対応</a:t>
            </a:r>
            <a:r>
              <a:rPr lang="en-US" altLang="ja-JP" dirty="0"/>
              <a:t/>
            </a:r>
            <a:br>
              <a:rPr lang="en-US" altLang="ja-JP" dirty="0"/>
            </a:b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000" b="0" i="0" u="none" strike="noStrike" kern="1200" cap="none" spc="0" normalizeH="0" baseline="0" noProof="0" dirty="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3" name="コンテンツ プレースホルダー 2"/>
          <p:cNvSpPr>
            <a:spLocks noGrp="1"/>
          </p:cNvSpPr>
          <p:nvPr>
            <p:ph idx="1"/>
          </p:nvPr>
        </p:nvSpPr>
        <p:spPr>
          <a:xfrm>
            <a:off x="2589212" y="2133600"/>
            <a:ext cx="8915400" cy="4724400"/>
          </a:xfrm>
        </p:spPr>
        <p:txBody>
          <a:bodyPr>
            <a:normAutofit lnSpcReduction="10000"/>
          </a:bodyPr>
          <a:lstStyle/>
          <a:p>
            <a:pPr marL="0" indent="0">
              <a:buNone/>
            </a:pPr>
            <a:r>
              <a:rPr kumimoji="1" lang="en-US" altLang="ja-JP" sz="2800" dirty="0" smtClean="0"/>
              <a:t>Ⅰ</a:t>
            </a:r>
            <a:r>
              <a:rPr kumimoji="1" lang="ja-JP" altLang="en-US" sz="2800" dirty="0" err="1" smtClean="0"/>
              <a:t>ー</a:t>
            </a:r>
            <a:r>
              <a:rPr kumimoji="1" lang="ja-JP" altLang="en-US" sz="2800" dirty="0" smtClean="0"/>
              <a:t>１　経済の縮小</a:t>
            </a:r>
            <a:endParaRPr kumimoji="1" lang="en-US" altLang="ja-JP" sz="2800" dirty="0" smtClean="0"/>
          </a:p>
          <a:p>
            <a:pPr marL="0" indent="0">
              <a:buNone/>
            </a:pPr>
            <a:endParaRPr kumimoji="1" lang="en-US" altLang="ja-JP" sz="2800" dirty="0" smtClean="0"/>
          </a:p>
          <a:p>
            <a:pPr marL="0" indent="0">
              <a:buNone/>
            </a:pPr>
            <a:r>
              <a:rPr kumimoji="1" lang="en-US" altLang="ja-JP" sz="2800" dirty="0" smtClean="0"/>
              <a:t>Ⅰ</a:t>
            </a:r>
            <a:r>
              <a:rPr kumimoji="1" lang="ja-JP" altLang="en-US" sz="2800" dirty="0" err="1" smtClean="0"/>
              <a:t>ー</a:t>
            </a:r>
            <a:r>
              <a:rPr kumimoji="1" lang="ja-JP" altLang="en-US" sz="2800" dirty="0" smtClean="0"/>
              <a:t>２　企業の休業や倒産</a:t>
            </a:r>
            <a:endParaRPr kumimoji="1" lang="en-US" altLang="ja-JP" sz="2800" dirty="0" smtClean="0"/>
          </a:p>
          <a:p>
            <a:pPr marL="0" indent="0">
              <a:buNone/>
            </a:pPr>
            <a:endParaRPr kumimoji="1" lang="en-US" altLang="ja-JP" sz="2800" dirty="0" smtClean="0"/>
          </a:p>
          <a:p>
            <a:pPr marL="0" indent="0">
              <a:buNone/>
            </a:pPr>
            <a:r>
              <a:rPr kumimoji="1" lang="en-US" altLang="ja-JP" sz="2800" dirty="0" smtClean="0"/>
              <a:t>Ⅰ</a:t>
            </a:r>
            <a:r>
              <a:rPr kumimoji="1" lang="ja-JP" altLang="en-US" sz="2800" dirty="0" err="1" smtClean="0"/>
              <a:t>ー</a:t>
            </a:r>
            <a:r>
              <a:rPr kumimoji="1" lang="ja-JP" altLang="en-US" sz="2800" dirty="0" smtClean="0"/>
              <a:t>３　働き方の変容 ： 在宅勤務（テレワーク）</a:t>
            </a:r>
            <a:endParaRPr kumimoji="1" lang="en-US" altLang="ja-JP" sz="2800" dirty="0" smtClean="0"/>
          </a:p>
          <a:p>
            <a:pPr marL="0" indent="0">
              <a:buNone/>
            </a:pPr>
            <a:endParaRPr kumimoji="1" lang="en-US" altLang="ja-JP" sz="2800" dirty="0" smtClean="0"/>
          </a:p>
          <a:p>
            <a:pPr marL="0" indent="0">
              <a:buNone/>
            </a:pPr>
            <a:r>
              <a:rPr kumimoji="1" lang="en-US" altLang="ja-JP" sz="2800" dirty="0" smtClean="0"/>
              <a:t>Ⅰ</a:t>
            </a:r>
            <a:r>
              <a:rPr kumimoji="1" lang="ja-JP" altLang="en-US" sz="2800" dirty="0" err="1" smtClean="0"/>
              <a:t>ー</a:t>
            </a:r>
            <a:r>
              <a:rPr kumimoji="1" lang="ja-JP" altLang="en-US" sz="2800" dirty="0" smtClean="0"/>
              <a:t>４　労働者の休業や解雇</a:t>
            </a:r>
            <a:r>
              <a:rPr kumimoji="1" lang="en-US" altLang="ja-JP" sz="2800" dirty="0" smtClean="0"/>
              <a:t/>
            </a:r>
            <a:br>
              <a:rPr kumimoji="1" lang="en-US" altLang="ja-JP" sz="2800" dirty="0" smtClean="0"/>
            </a:br>
            <a:endParaRPr kumimoji="1" lang="en-US" altLang="ja-JP" sz="2800" dirty="0" smtClean="0"/>
          </a:p>
          <a:p>
            <a:pPr marL="0" indent="0">
              <a:buNone/>
            </a:pPr>
            <a:r>
              <a:rPr kumimoji="1" lang="en-US" altLang="ja-JP" sz="2800" dirty="0" smtClean="0"/>
              <a:t>Ⅰ</a:t>
            </a:r>
            <a:r>
              <a:rPr kumimoji="1" lang="ja-JP" altLang="en-US" sz="2800" dirty="0" err="1" smtClean="0"/>
              <a:t>ー</a:t>
            </a:r>
            <a:r>
              <a:rPr kumimoji="1" lang="ja-JP" altLang="en-US" sz="2800" dirty="0" smtClean="0"/>
              <a:t>５　県の政策と対応（コロナ対策予算）</a:t>
            </a:r>
            <a:endParaRPr kumimoji="1" lang="en-US" altLang="ja-JP" sz="2800" dirty="0" smtClean="0"/>
          </a:p>
          <a:p>
            <a:pPr marL="0" indent="0">
              <a:buNone/>
            </a:pPr>
            <a:endParaRPr kumimoji="1" lang="en-US" altLang="ja-JP" sz="2800" dirty="0" smtClean="0"/>
          </a:p>
        </p:txBody>
      </p:sp>
      <p:sp>
        <p:nvSpPr>
          <p:cNvPr id="5" name="日付プレースホルダー 4"/>
          <p:cNvSpPr>
            <a:spLocks noGrp="1"/>
          </p:cNvSpPr>
          <p:nvPr>
            <p:ph type="dt" sz="half" idx="10"/>
          </p:nvPr>
        </p:nvSpPr>
        <p:spPr/>
        <p:txBody>
          <a:bodyPr/>
          <a:lstStyle/>
          <a:p>
            <a:fld id="{2926F69C-C314-4C43-9EFF-A2CB1952C666}" type="datetime1">
              <a:rPr kumimoji="1" lang="ja-JP" altLang="en-US" smtClean="0"/>
              <a:t>2020/9/30</a:t>
            </a:fld>
            <a:endParaRPr kumimoji="1" lang="ja-JP" altLang="en-US"/>
          </a:p>
        </p:txBody>
      </p:sp>
    </p:spTree>
    <p:extLst>
      <p:ext uri="{BB962C8B-B14F-4D97-AF65-F5344CB8AC3E}">
        <p14:creationId xmlns:p14="http://schemas.microsoft.com/office/powerpoint/2010/main" val="923734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30</a:t>
            </a:fld>
            <a:endParaRPr kumimoji="1" lang="ja-JP" altLang="en-US"/>
          </a:p>
        </p:txBody>
      </p:sp>
      <p:sp>
        <p:nvSpPr>
          <p:cNvPr id="6" name="コンテンツ プレースホルダー 2"/>
          <p:cNvSpPr>
            <a:spLocks noGrp="1"/>
          </p:cNvSpPr>
          <p:nvPr>
            <p:ph idx="1"/>
          </p:nvPr>
        </p:nvSpPr>
        <p:spPr>
          <a:xfrm>
            <a:off x="2295946" y="955872"/>
            <a:ext cx="8911687" cy="1173141"/>
          </a:xfrm>
        </p:spPr>
        <p:txBody>
          <a:bodyPr>
            <a:noAutofit/>
          </a:bodyPr>
          <a:lstStyle/>
          <a:p>
            <a:pPr marL="0" indent="0">
              <a:buNone/>
            </a:pPr>
            <a:r>
              <a:rPr kumimoji="1" lang="ja-JP" altLang="en-US" sz="2000" dirty="0" smtClean="0">
                <a:solidFill>
                  <a:srgbClr val="FF0000"/>
                </a:solidFill>
              </a:rPr>
              <a:t>「地域デジタル化の推進」や「新たな生活様式」といった課題を盛り込んだ</a:t>
            </a:r>
            <a:endParaRPr kumimoji="1" lang="en-US" altLang="ja-JP" sz="2000" dirty="0" smtClean="0">
              <a:solidFill>
                <a:srgbClr val="FF0000"/>
              </a:solidFill>
            </a:endParaRPr>
          </a:p>
          <a:p>
            <a:pPr marL="0" indent="0">
              <a:buNone/>
            </a:pPr>
            <a:r>
              <a:rPr kumimoji="1" lang="ja-JP" altLang="en-US" sz="2800" dirty="0" smtClean="0">
                <a:solidFill>
                  <a:srgbClr val="FF0000"/>
                </a:solidFill>
              </a:rPr>
              <a:t>奈良県新</a:t>
            </a:r>
            <a:r>
              <a:rPr kumimoji="1" lang="en-US" altLang="ja-JP" sz="2800" dirty="0" smtClean="0">
                <a:solidFill>
                  <a:srgbClr val="FF0000"/>
                </a:solidFill>
              </a:rPr>
              <a:t>『</a:t>
            </a:r>
            <a:r>
              <a:rPr kumimoji="1" lang="ja-JP" altLang="en-US" sz="2800" dirty="0" smtClean="0">
                <a:solidFill>
                  <a:srgbClr val="FF0000"/>
                </a:solidFill>
              </a:rPr>
              <a:t>都</a:t>
            </a:r>
            <a:r>
              <a:rPr kumimoji="1" lang="en-US" altLang="ja-JP" sz="2800" dirty="0" smtClean="0">
                <a:solidFill>
                  <a:srgbClr val="FF0000"/>
                </a:solidFill>
              </a:rPr>
              <a:t>』</a:t>
            </a:r>
            <a:r>
              <a:rPr kumimoji="1" lang="ja-JP" altLang="en-US" sz="2800" dirty="0" smtClean="0">
                <a:solidFill>
                  <a:srgbClr val="FF0000"/>
                </a:solidFill>
              </a:rPr>
              <a:t>づくり戦略</a:t>
            </a:r>
            <a:r>
              <a:rPr kumimoji="1" lang="en-US" altLang="ja-JP" sz="2800" dirty="0" smtClean="0">
                <a:solidFill>
                  <a:srgbClr val="FF0000"/>
                </a:solidFill>
              </a:rPr>
              <a:t>2020.9</a:t>
            </a:r>
            <a:r>
              <a:rPr kumimoji="1" lang="ja-JP" altLang="en-US" sz="2800" dirty="0" smtClean="0">
                <a:solidFill>
                  <a:srgbClr val="FF0000"/>
                </a:solidFill>
              </a:rPr>
              <a:t>を取りまとめ中</a:t>
            </a:r>
            <a:endParaRPr kumimoji="1" lang="en-US" altLang="ja-JP" sz="2800" dirty="0" smtClean="0"/>
          </a:p>
        </p:txBody>
      </p:sp>
      <p:sp>
        <p:nvSpPr>
          <p:cNvPr id="8" name="テキスト ボックス 7"/>
          <p:cNvSpPr txBox="1"/>
          <p:nvPr/>
        </p:nvSpPr>
        <p:spPr>
          <a:xfrm>
            <a:off x="2155516" y="2375361"/>
            <a:ext cx="8911687" cy="461665"/>
          </a:xfrm>
          <a:prstGeom prst="rect">
            <a:avLst/>
          </a:prstGeom>
          <a:solidFill>
            <a:schemeClr val="accent2">
              <a:lumMod val="40000"/>
              <a:lumOff val="60000"/>
            </a:schemeClr>
          </a:solidFill>
          <a:ln w="19050">
            <a:solidFill>
              <a:schemeClr val="accent3"/>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Ⅰ</a:t>
            </a:r>
            <a:r>
              <a:rPr kumimoji="1" lang="ja-JP" altLang="en-US" sz="24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　栄える「都」をつくる</a:t>
            </a:r>
            <a:endParaRPr kumimoji="1" lang="ja-JP" altLang="en-US" sz="24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9" name="テキスト ボックス 8"/>
          <p:cNvSpPr txBox="1"/>
          <p:nvPr/>
        </p:nvSpPr>
        <p:spPr>
          <a:xfrm>
            <a:off x="2155516" y="2906781"/>
            <a:ext cx="8911687" cy="369332"/>
          </a:xfrm>
          <a:prstGeom prst="rect">
            <a:avLst/>
          </a:prstGeom>
          <a:solidFill>
            <a:schemeClr val="accent2">
              <a:lumMod val="40000"/>
              <a:lumOff val="60000"/>
            </a:schemeClr>
          </a:solidFill>
          <a:ln w="19050">
            <a:solidFill>
              <a:schemeClr val="accent3"/>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～奈良県経済の好循環を促し、働きやすく、就業しやすい奈良県にする～</a:t>
            </a:r>
            <a:endParaRPr kumimoji="1" lang="ja-JP" altLang="en-US" sz="18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3" name="日付プレースホルダー 2"/>
          <p:cNvSpPr>
            <a:spLocks noGrp="1"/>
          </p:cNvSpPr>
          <p:nvPr>
            <p:ph type="dt" sz="half" idx="10"/>
          </p:nvPr>
        </p:nvSpPr>
        <p:spPr>
          <a:xfrm>
            <a:off x="9882641" y="5622437"/>
            <a:ext cx="1146283" cy="370396"/>
          </a:xfrm>
        </p:spPr>
        <p:txBody>
          <a:bodyPr/>
          <a:lstStyle/>
          <a:p>
            <a:fld id="{73A59543-A2C5-4AB5-B7A8-259D8CFFAA44}" type="datetime1">
              <a:rPr kumimoji="1" lang="ja-JP" altLang="en-US" smtClean="0"/>
              <a:t>2020/9/30</a:t>
            </a:fld>
            <a:endParaRPr kumimoji="1" lang="ja-JP" altLang="en-US"/>
          </a:p>
        </p:txBody>
      </p:sp>
      <p:sp>
        <p:nvSpPr>
          <p:cNvPr id="11" name="テキスト ボックス 10"/>
          <p:cNvSpPr txBox="1"/>
          <p:nvPr/>
        </p:nvSpPr>
        <p:spPr>
          <a:xfrm>
            <a:off x="2147258" y="3388072"/>
            <a:ext cx="4132073" cy="2800767"/>
          </a:xfrm>
          <a:prstGeom prst="rect">
            <a:avLst/>
          </a:prstGeom>
          <a:solidFill>
            <a:schemeClr val="accent2">
              <a:lumMod val="40000"/>
              <a:lumOff val="60000"/>
            </a:schemeClr>
          </a:solidFill>
          <a:ln w="19050">
            <a:solidFill>
              <a:schemeClr val="accent3"/>
            </a:solidFill>
          </a:ln>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１　地域経済活性化</a:t>
            </a:r>
            <a:endParaRPr kumimoji="1" lang="en-US" altLang="ja-JP" sz="16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sz="1600" dirty="0">
              <a:solidFill>
                <a:prstClr val="black"/>
              </a:solidFill>
              <a:latin typeface="Century Gothic" panose="020B0502020202020204"/>
              <a:ea typeface="メイリオ" panose="020B0604030504040204" pitchFamily="50" charset="-128"/>
            </a:endParaRPr>
          </a:p>
          <a:p>
            <a:pPr marL="457200" marR="0" lvl="0" indent="-457200" defTabSz="457200" rtl="0" eaLnBrk="1" fontAlgn="auto" latinLnBrk="0" hangingPunct="1">
              <a:lnSpc>
                <a:spcPct val="100000"/>
              </a:lnSpc>
              <a:spcBef>
                <a:spcPts val="0"/>
              </a:spcBef>
              <a:spcAft>
                <a:spcPts val="0"/>
              </a:spcAft>
              <a:buClrTx/>
              <a:buSzTx/>
              <a:buFontTx/>
              <a:buAutoNum type="arabicParenBoth"/>
              <a:tabLst/>
              <a:defRPr/>
            </a:pPr>
            <a:r>
              <a:rPr kumimoji="1" lang="ja-JP" altLang="en-US" sz="1600" dirty="0" smtClean="0">
                <a:solidFill>
                  <a:prstClr val="black"/>
                </a:solidFill>
                <a:latin typeface="Century Gothic" panose="020B0502020202020204"/>
                <a:ea typeface="メイリオ" panose="020B0604030504040204" pitchFamily="50" charset="-128"/>
              </a:rPr>
              <a:t>工場誘致</a:t>
            </a:r>
            <a:endParaRPr kumimoji="1" lang="en-US" altLang="ja-JP" sz="1600" dirty="0" smtClean="0">
              <a:solidFill>
                <a:prstClr val="black"/>
              </a:solidFill>
              <a:latin typeface="Century Gothic" panose="020B0502020202020204"/>
              <a:ea typeface="メイリオ" panose="020B0604030504040204" pitchFamily="50" charset="-128"/>
            </a:endParaRPr>
          </a:p>
          <a:p>
            <a:pPr marL="457200" marR="0" lvl="0" indent="-457200" defTabSz="457200" rtl="0" eaLnBrk="1" fontAlgn="auto" latinLnBrk="0" hangingPunct="1">
              <a:lnSpc>
                <a:spcPct val="100000"/>
              </a:lnSpc>
              <a:spcBef>
                <a:spcPts val="0"/>
              </a:spcBef>
              <a:spcAft>
                <a:spcPts val="0"/>
              </a:spcAft>
              <a:buClrTx/>
              <a:buSzTx/>
              <a:buFontTx/>
              <a:buAutoNum type="arabicParenBoth"/>
              <a:tabLst/>
              <a:defRPr/>
            </a:pPr>
            <a:r>
              <a:rPr kumimoji="1" lang="ja-JP" altLang="en-US" sz="1600" dirty="0" smtClean="0">
                <a:solidFill>
                  <a:prstClr val="black"/>
                </a:solidFill>
                <a:latin typeface="Century Gothic" panose="020B0502020202020204"/>
                <a:ea typeface="メイリオ" panose="020B0604030504040204" pitchFamily="50" charset="-128"/>
              </a:rPr>
              <a:t>工業ゾーンの創出</a:t>
            </a:r>
            <a:endParaRPr kumimoji="1" lang="en-US" altLang="ja-JP" sz="1600" dirty="0" smtClean="0">
              <a:solidFill>
                <a:prstClr val="black"/>
              </a:solidFill>
              <a:latin typeface="Century Gothic" panose="020B0502020202020204"/>
              <a:ea typeface="メイリオ" panose="020B0604030504040204" pitchFamily="50" charset="-128"/>
            </a:endParaRPr>
          </a:p>
          <a:p>
            <a:pPr marL="457200" marR="0" lvl="0" indent="-457200" defTabSz="457200" rtl="0" eaLnBrk="1" fontAlgn="auto" latinLnBrk="0" hangingPunct="1">
              <a:lnSpc>
                <a:spcPct val="100000"/>
              </a:lnSpc>
              <a:spcBef>
                <a:spcPts val="0"/>
              </a:spcBef>
              <a:spcAft>
                <a:spcPts val="0"/>
              </a:spcAft>
              <a:buClrTx/>
              <a:buSzTx/>
              <a:buFontTx/>
              <a:buAutoNum type="arabicParenBoth"/>
              <a:tabLst/>
              <a:defRPr/>
            </a:pPr>
            <a:r>
              <a:rPr kumimoji="1" lang="ja-JP" altLang="en-US" sz="1600" dirty="0" smtClean="0">
                <a:solidFill>
                  <a:prstClr val="black"/>
                </a:solidFill>
                <a:latin typeface="Century Gothic" panose="020B0502020202020204"/>
                <a:ea typeface="メイリオ" panose="020B0604030504040204" pitchFamily="50" charset="-128"/>
              </a:rPr>
              <a:t>奈良県版クラスター型産業集積の形成</a:t>
            </a:r>
            <a:endParaRPr kumimoji="1" lang="en-US" altLang="ja-JP" sz="1600" dirty="0" smtClean="0">
              <a:solidFill>
                <a:prstClr val="black"/>
              </a:solidFill>
              <a:latin typeface="Century Gothic" panose="020B0502020202020204"/>
              <a:ea typeface="メイリオ" panose="020B0604030504040204" pitchFamily="50" charset="-128"/>
            </a:endParaRPr>
          </a:p>
          <a:p>
            <a:pPr marL="457200" marR="0" lvl="0" indent="-457200" defTabSz="457200" rtl="0" eaLnBrk="1" fontAlgn="auto" latinLnBrk="0" hangingPunct="1">
              <a:lnSpc>
                <a:spcPct val="100000"/>
              </a:lnSpc>
              <a:spcBef>
                <a:spcPts val="0"/>
              </a:spcBef>
              <a:spcAft>
                <a:spcPts val="0"/>
              </a:spcAft>
              <a:buClrTx/>
              <a:buSzTx/>
              <a:buFontTx/>
              <a:buAutoNum type="arabicParenBoth"/>
              <a:tabLst/>
              <a:defRPr/>
            </a:pPr>
            <a:r>
              <a:rPr kumimoji="1" lang="ja-JP" altLang="en-US" sz="1600" dirty="0" smtClean="0">
                <a:solidFill>
                  <a:prstClr val="black"/>
                </a:solidFill>
                <a:latin typeface="Century Gothic" panose="020B0502020202020204"/>
                <a:ea typeface="メイリオ" panose="020B0604030504040204" pitchFamily="50" charset="-128"/>
              </a:rPr>
              <a:t>起業支援</a:t>
            </a:r>
            <a:endParaRPr kumimoji="1" lang="en-US" altLang="ja-JP" sz="1600" dirty="0" smtClean="0">
              <a:solidFill>
                <a:prstClr val="black"/>
              </a:solidFill>
              <a:latin typeface="Century Gothic" panose="020B0502020202020204"/>
              <a:ea typeface="メイリオ" panose="020B0604030504040204" pitchFamily="50" charset="-128"/>
            </a:endParaRPr>
          </a:p>
          <a:p>
            <a:pPr marL="457200" marR="0" lvl="0" indent="-457200" defTabSz="457200" rtl="0" eaLnBrk="1" fontAlgn="auto" latinLnBrk="0" hangingPunct="1">
              <a:lnSpc>
                <a:spcPct val="100000"/>
              </a:lnSpc>
              <a:spcBef>
                <a:spcPts val="0"/>
              </a:spcBef>
              <a:spcAft>
                <a:spcPts val="0"/>
              </a:spcAft>
              <a:buClrTx/>
              <a:buSzTx/>
              <a:buFontTx/>
              <a:buAutoNum type="arabicParenBoth"/>
              <a:tabLst/>
              <a:defRPr/>
            </a:pPr>
            <a:r>
              <a:rPr kumimoji="1" lang="ja-JP" altLang="en-US" sz="1600" dirty="0" smtClean="0">
                <a:solidFill>
                  <a:prstClr val="black"/>
                </a:solidFill>
                <a:latin typeface="Century Gothic" panose="020B0502020202020204"/>
                <a:ea typeface="メイリオ" panose="020B0604030504040204" pitchFamily="50" charset="-128"/>
              </a:rPr>
              <a:t>県産業振興総合センターによる</a:t>
            </a:r>
            <a:endParaRPr kumimoji="1" lang="en-US" altLang="ja-JP" sz="1600" dirty="0" smtClean="0">
              <a:solidFill>
                <a:prstClr val="black"/>
              </a:solidFill>
              <a:latin typeface="Century Gothic" panose="020B0502020202020204"/>
              <a:ea typeface="メイリオ"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600" dirty="0" smtClean="0">
                <a:solidFill>
                  <a:prstClr val="black"/>
                </a:solidFill>
                <a:latin typeface="Century Gothic" panose="020B0502020202020204"/>
                <a:ea typeface="メイリオ" panose="020B0604030504040204" pitchFamily="50" charset="-128"/>
              </a:rPr>
              <a:t>　　 県内産業への研究支援強化</a:t>
            </a:r>
            <a:endParaRPr kumimoji="1" lang="en-US" altLang="ja-JP" sz="1600" dirty="0" smtClean="0">
              <a:solidFill>
                <a:prstClr val="black"/>
              </a:solidFill>
              <a:latin typeface="Century Gothic" panose="020B0502020202020204"/>
              <a:ea typeface="メイリオ"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en-US" altLang="ja-JP" sz="1600" dirty="0" smtClean="0">
                <a:solidFill>
                  <a:prstClr val="black"/>
                </a:solidFill>
                <a:latin typeface="Century Gothic" panose="020B0502020202020204"/>
                <a:ea typeface="メイリオ" panose="020B0604030504040204" pitchFamily="50" charset="-128"/>
              </a:rPr>
              <a:t>(6)</a:t>
            </a:r>
            <a:r>
              <a:rPr kumimoji="1" lang="ja-JP" altLang="en-US" sz="1600" dirty="0" smtClean="0">
                <a:solidFill>
                  <a:prstClr val="black"/>
                </a:solidFill>
                <a:latin typeface="Century Gothic" panose="020B0502020202020204"/>
                <a:ea typeface="メイリオ" panose="020B0604030504040204" pitchFamily="50" charset="-128"/>
              </a:rPr>
              <a:t>　県産品の海外販路、国内販路の拡大</a:t>
            </a:r>
            <a:endParaRPr kumimoji="1" lang="en-US" altLang="ja-JP" sz="1600" dirty="0" smtClean="0">
              <a:solidFill>
                <a:prstClr val="black"/>
              </a:solidFill>
              <a:latin typeface="Century Gothic" panose="020B0502020202020204"/>
              <a:ea typeface="メイリオ"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en-US" altLang="ja-JP" sz="1600" dirty="0" smtClean="0">
                <a:solidFill>
                  <a:prstClr val="black"/>
                </a:solidFill>
                <a:latin typeface="Century Gothic" panose="020B0502020202020204"/>
                <a:ea typeface="メイリオ" panose="020B0604030504040204" pitchFamily="50" charset="-128"/>
              </a:rPr>
              <a:t>(7)</a:t>
            </a:r>
            <a:r>
              <a:rPr kumimoji="1" lang="ja-JP" altLang="en-US" sz="1600" dirty="0" smtClean="0">
                <a:solidFill>
                  <a:prstClr val="black"/>
                </a:solidFill>
                <a:latin typeface="Century Gothic" panose="020B0502020202020204"/>
                <a:ea typeface="メイリオ" panose="020B0604030504040204" pitchFamily="50" charset="-128"/>
              </a:rPr>
              <a:t>　商業振興・事務局長商店街活性化</a:t>
            </a:r>
            <a:endParaRPr kumimoji="1" lang="en-US" altLang="ja-JP" sz="1600" dirty="0" smtClean="0">
              <a:solidFill>
                <a:prstClr val="black"/>
              </a:solidFill>
              <a:latin typeface="Century Gothic" panose="020B0502020202020204"/>
              <a:ea typeface="メイリオ"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en-US" altLang="ja-JP" sz="1600" dirty="0" smtClean="0">
                <a:solidFill>
                  <a:prstClr val="black"/>
                </a:solidFill>
                <a:latin typeface="Century Gothic" panose="020B0502020202020204"/>
                <a:ea typeface="メイリオ" panose="020B0604030504040204" pitchFamily="50" charset="-128"/>
              </a:rPr>
              <a:t>(8)</a:t>
            </a:r>
            <a:r>
              <a:rPr kumimoji="1" lang="ja-JP" altLang="en-US" sz="1600" dirty="0" smtClean="0">
                <a:solidFill>
                  <a:prstClr val="black"/>
                </a:solidFill>
                <a:latin typeface="Century Gothic" panose="020B0502020202020204"/>
                <a:ea typeface="メイリオ" panose="020B0604030504040204" pitchFamily="50" charset="-128"/>
              </a:rPr>
              <a:t>　奈良県経済産業振興大綱の策定</a:t>
            </a:r>
            <a:endParaRPr kumimoji="1" lang="ja-JP" altLang="en-US" sz="24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12" name="テキスト ボックス 11"/>
          <p:cNvSpPr txBox="1"/>
          <p:nvPr/>
        </p:nvSpPr>
        <p:spPr>
          <a:xfrm>
            <a:off x="6399492" y="3345868"/>
            <a:ext cx="4667711" cy="2862322"/>
          </a:xfrm>
          <a:prstGeom prst="rect">
            <a:avLst/>
          </a:prstGeom>
          <a:solidFill>
            <a:schemeClr val="accent2">
              <a:lumMod val="40000"/>
              <a:lumOff val="60000"/>
            </a:schemeClr>
          </a:solidFill>
          <a:ln w="44450">
            <a:solidFill>
              <a:srgbClr val="FF0000"/>
            </a:solidFill>
          </a:ln>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b="1" dirty="0" smtClean="0">
                <a:solidFill>
                  <a:prstClr val="black"/>
                </a:solidFill>
                <a:latin typeface="Century Gothic" panose="020B0502020202020204"/>
                <a:ea typeface="メイリオ" panose="020B0604030504040204" pitchFamily="50" charset="-128"/>
              </a:rPr>
              <a:t>２　働き方改革の推進と就業支援</a:t>
            </a:r>
            <a:endParaRPr kumimoji="1" lang="en-US" altLang="ja-JP" b="1" dirty="0" smtClean="0">
              <a:solidFill>
                <a:prstClr val="black"/>
              </a:solidFill>
              <a:latin typeface="Century Gothic" panose="020B0502020202020204"/>
              <a:ea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b="1" dirty="0" smtClean="0">
              <a:solidFill>
                <a:prstClr val="black"/>
              </a:solidFill>
              <a:latin typeface="Century Gothic" panose="020B0502020202020204"/>
              <a:ea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b="1" dirty="0" smtClean="0">
                <a:solidFill>
                  <a:prstClr val="black"/>
                </a:solidFill>
                <a:latin typeface="Century Gothic" panose="020B0502020202020204"/>
                <a:ea typeface="メイリオ" panose="020B0604030504040204" pitchFamily="50" charset="-128"/>
              </a:rPr>
              <a:t>(9)</a:t>
            </a:r>
            <a:r>
              <a:rPr kumimoji="1" lang="ja-JP" altLang="en-US" b="1" dirty="0" smtClean="0">
                <a:solidFill>
                  <a:prstClr val="black"/>
                </a:solidFill>
                <a:latin typeface="Century Gothic" panose="020B0502020202020204"/>
                <a:ea typeface="メイリオ" panose="020B0604030504040204" pitchFamily="50" charset="-128"/>
              </a:rPr>
              <a:t>　奈良県版働き方改革、</a:t>
            </a:r>
            <a:endParaRPr kumimoji="1" lang="en-US" altLang="ja-JP" b="1" dirty="0" smtClean="0">
              <a:solidFill>
                <a:prstClr val="black"/>
              </a:solidFill>
              <a:latin typeface="Century Gothic" panose="020B0502020202020204"/>
              <a:ea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b="1" dirty="0" smtClean="0">
                <a:solidFill>
                  <a:prstClr val="black"/>
                </a:solidFill>
                <a:latin typeface="Century Gothic" panose="020B0502020202020204"/>
                <a:ea typeface="メイリオ" panose="020B0604030504040204" pitchFamily="50" charset="-128"/>
              </a:rPr>
              <a:t>　　職場環境改善、職業能力開発</a:t>
            </a:r>
            <a:endParaRPr kumimoji="1" lang="en-US" altLang="ja-JP" b="1" dirty="0" smtClean="0">
              <a:solidFill>
                <a:prstClr val="black"/>
              </a:solidFill>
              <a:latin typeface="Century Gothic" panose="020B0502020202020204"/>
              <a:ea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b="1" dirty="0" smtClean="0">
              <a:solidFill>
                <a:prstClr val="black"/>
              </a:solidFill>
              <a:latin typeface="Century Gothic" panose="020B0502020202020204"/>
              <a:ea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b="1" dirty="0" smtClean="0">
                <a:solidFill>
                  <a:prstClr val="black"/>
                </a:solidFill>
                <a:latin typeface="Century Gothic" panose="020B0502020202020204"/>
                <a:ea typeface="メイリオ" panose="020B0604030504040204" pitchFamily="50" charset="-128"/>
              </a:rPr>
              <a:t>(10)</a:t>
            </a:r>
            <a:r>
              <a:rPr kumimoji="1" lang="ja-JP" altLang="en-US" b="1" dirty="0">
                <a:solidFill>
                  <a:prstClr val="black"/>
                </a:solidFill>
                <a:latin typeface="Century Gothic" panose="020B0502020202020204"/>
                <a:ea typeface="メイリオ" panose="020B0604030504040204" pitchFamily="50" charset="-128"/>
              </a:rPr>
              <a:t> </a:t>
            </a:r>
            <a:r>
              <a:rPr kumimoji="1" lang="ja-JP" altLang="en-US" b="1" dirty="0" smtClean="0">
                <a:solidFill>
                  <a:prstClr val="black"/>
                </a:solidFill>
                <a:latin typeface="Century Gothic" panose="020B0502020202020204"/>
                <a:ea typeface="メイリオ" panose="020B0604030504040204" pitchFamily="50" charset="-128"/>
              </a:rPr>
              <a:t>県内就業支援・離職者再就職支援</a:t>
            </a:r>
            <a:endParaRPr kumimoji="1" lang="en-US" altLang="ja-JP" b="1" dirty="0" smtClean="0">
              <a:solidFill>
                <a:prstClr val="black"/>
              </a:solidFill>
              <a:latin typeface="Century Gothic" panose="020B0502020202020204"/>
              <a:ea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b="1" dirty="0" smtClean="0">
              <a:solidFill>
                <a:prstClr val="black"/>
              </a:solidFill>
              <a:latin typeface="Century Gothic" panose="020B0502020202020204"/>
              <a:ea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b="1" dirty="0" smtClean="0">
                <a:solidFill>
                  <a:prstClr val="black"/>
                </a:solidFill>
                <a:latin typeface="Century Gothic" panose="020B0502020202020204"/>
                <a:ea typeface="メイリオ" panose="020B0604030504040204" pitchFamily="50" charset="-128"/>
              </a:rPr>
              <a:t>(11) </a:t>
            </a:r>
            <a:r>
              <a:rPr kumimoji="1" lang="ja-JP" altLang="en-US" b="1" dirty="0" smtClean="0">
                <a:solidFill>
                  <a:prstClr val="black"/>
                </a:solidFill>
                <a:latin typeface="Century Gothic" panose="020B0502020202020204"/>
                <a:ea typeface="メイリオ" panose="020B0604030504040204" pitchFamily="50" charset="-128"/>
              </a:rPr>
              <a:t>障害者雇用対策の推進</a:t>
            </a:r>
            <a:endParaRPr kumimoji="1" lang="en-US" altLang="ja-JP" b="1" dirty="0" smtClean="0">
              <a:solidFill>
                <a:prstClr val="black"/>
              </a:solidFill>
              <a:latin typeface="Century Gothic" panose="020B0502020202020204"/>
              <a:ea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b="1" dirty="0" smtClean="0">
              <a:solidFill>
                <a:prstClr val="black"/>
              </a:solidFill>
              <a:latin typeface="Century Gothic" panose="020B0502020202020204"/>
              <a:ea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b="1" dirty="0" smtClean="0">
                <a:solidFill>
                  <a:prstClr val="black"/>
                </a:solidFill>
                <a:latin typeface="Century Gothic" panose="020B0502020202020204"/>
                <a:ea typeface="メイリオ" panose="020B0604030504040204" pitchFamily="50" charset="-128"/>
              </a:rPr>
              <a:t>(12) </a:t>
            </a:r>
            <a:r>
              <a:rPr kumimoji="1" lang="ja-JP" altLang="en-US" b="1" dirty="0" smtClean="0">
                <a:solidFill>
                  <a:prstClr val="black"/>
                </a:solidFill>
                <a:latin typeface="Century Gothic" panose="020B0502020202020204"/>
                <a:ea typeface="メイリオ" panose="020B0604030504040204" pitchFamily="50" charset="-128"/>
              </a:rPr>
              <a:t>外国人労働者県内定着対策</a:t>
            </a:r>
            <a:endParaRPr kumimoji="1" lang="en-US" altLang="ja-JP" b="1" dirty="0" smtClean="0">
              <a:solidFill>
                <a:prstClr val="black"/>
              </a:solidFill>
              <a:latin typeface="Century Gothic" panose="020B0502020202020204"/>
              <a:ea typeface="メイリオ" panose="020B0604030504040204" pitchFamily="50" charset="-128"/>
            </a:endParaRPr>
          </a:p>
        </p:txBody>
      </p:sp>
      <p:sp>
        <p:nvSpPr>
          <p:cNvPr id="7" name="テキスト ボックス 6"/>
          <p:cNvSpPr txBox="1"/>
          <p:nvPr/>
        </p:nvSpPr>
        <p:spPr>
          <a:xfrm>
            <a:off x="8594690" y="2566407"/>
            <a:ext cx="2430947" cy="276999"/>
          </a:xfrm>
          <a:prstGeom prst="rect">
            <a:avLst/>
          </a:prstGeom>
          <a:noFill/>
        </p:spPr>
        <p:txBody>
          <a:bodyPr wrap="square" rtlCol="0">
            <a:spAutoFit/>
          </a:bodyPr>
          <a:lstStyle/>
          <a:p>
            <a:pPr algn="r"/>
            <a:r>
              <a:rPr kumimoji="1" lang="en-US" altLang="ja-JP" sz="1200" dirty="0" smtClean="0"/>
              <a:t>※ </a:t>
            </a:r>
            <a:r>
              <a:rPr kumimoji="1" lang="ja-JP" altLang="en-US" sz="1200" dirty="0" smtClean="0"/>
              <a:t>奈良県新</a:t>
            </a:r>
            <a:r>
              <a:rPr kumimoji="1" lang="en-US" altLang="ja-JP" sz="1200" dirty="0" smtClean="0"/>
              <a:t>『</a:t>
            </a:r>
            <a:r>
              <a:rPr kumimoji="1" lang="ja-JP" altLang="en-US" sz="1200" dirty="0" smtClean="0"/>
              <a:t>都</a:t>
            </a:r>
            <a:r>
              <a:rPr kumimoji="1" lang="en-US" altLang="ja-JP" sz="1200" dirty="0" smtClean="0"/>
              <a:t>』</a:t>
            </a:r>
            <a:r>
              <a:rPr kumimoji="1" lang="ja-JP" altLang="en-US" sz="1200" dirty="0" smtClean="0"/>
              <a:t>づくり戦略</a:t>
            </a:r>
            <a:endParaRPr kumimoji="1" lang="ja-JP" altLang="en-US" sz="1200" dirty="0"/>
          </a:p>
        </p:txBody>
      </p:sp>
      <p:sp>
        <p:nvSpPr>
          <p:cNvPr id="13" name="タイトル 1"/>
          <p:cNvSpPr txBox="1">
            <a:spLocks/>
          </p:cNvSpPr>
          <p:nvPr/>
        </p:nvSpPr>
        <p:spPr>
          <a:xfrm>
            <a:off x="589869" y="130628"/>
            <a:ext cx="11602131" cy="659422"/>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t>Ⅲ</a:t>
            </a:r>
            <a:r>
              <a:rPr lang="ja-JP" altLang="en-US" dirty="0"/>
              <a:t>－３　雇用に関する総合行政（奈良県新</a:t>
            </a:r>
            <a:r>
              <a:rPr lang="en-US" altLang="ja-JP" dirty="0"/>
              <a:t>『</a:t>
            </a:r>
            <a:r>
              <a:rPr lang="ja-JP" altLang="en-US" dirty="0"/>
              <a:t>都</a:t>
            </a:r>
            <a:r>
              <a:rPr lang="en-US" altLang="ja-JP" dirty="0"/>
              <a:t>』</a:t>
            </a:r>
            <a:r>
              <a:rPr lang="ja-JP" altLang="en-US" dirty="0"/>
              <a:t>づくり戦略）</a:t>
            </a:r>
          </a:p>
        </p:txBody>
      </p:sp>
    </p:spTree>
    <p:extLst>
      <p:ext uri="{BB962C8B-B14F-4D97-AF65-F5344CB8AC3E}">
        <p14:creationId xmlns:p14="http://schemas.microsoft.com/office/powerpoint/2010/main" val="3255284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000" b="0" i="0" u="none" strike="noStrike" kern="1200" cap="none" spc="0" normalizeH="0" baseline="0" noProof="0" dirty="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5" name="日付プレースホルダー 4"/>
          <p:cNvSpPr>
            <a:spLocks noGrp="1"/>
          </p:cNvSpPr>
          <p:nvPr>
            <p:ph type="dt" sz="half" idx="10"/>
          </p:nvPr>
        </p:nvSpPr>
        <p:spPr/>
        <p:txBody>
          <a:bodyPr/>
          <a:lstStyle/>
          <a:p>
            <a:fld id="{0A5BCA92-4BD1-4229-AD84-88249D6F763C}" type="datetime1">
              <a:rPr kumimoji="1" lang="ja-JP" altLang="en-US" smtClean="0"/>
              <a:t>2020/9/30</a:t>
            </a:fld>
            <a:endParaRPr kumimoji="1" lang="ja-JP" altLang="en-US"/>
          </a:p>
        </p:txBody>
      </p:sp>
      <p:sp>
        <p:nvSpPr>
          <p:cNvPr id="6" name="テキスト ボックス 5"/>
          <p:cNvSpPr txBox="1"/>
          <p:nvPr/>
        </p:nvSpPr>
        <p:spPr>
          <a:xfrm>
            <a:off x="2431706" y="1164135"/>
            <a:ext cx="8316011" cy="5632311"/>
          </a:xfrm>
          <a:prstGeom prst="rect">
            <a:avLst/>
          </a:prstGeom>
          <a:noFill/>
        </p:spPr>
        <p:txBody>
          <a:bodyPr wrap="square" rtlCol="0">
            <a:spAutoFit/>
          </a:bodyPr>
          <a:lstStyle/>
          <a:p>
            <a:r>
              <a:rPr kumimoji="1" lang="ja-JP" altLang="en-US" sz="2400" dirty="0" smtClean="0"/>
              <a:t>①　雇用の確保（経済対策も含めて）</a:t>
            </a:r>
            <a:endParaRPr kumimoji="1" lang="en-US" altLang="ja-JP" sz="2400" dirty="0" smtClean="0"/>
          </a:p>
          <a:p>
            <a:endParaRPr kumimoji="1" lang="en-US" altLang="ja-JP" sz="2400" dirty="0" smtClean="0"/>
          </a:p>
          <a:p>
            <a:r>
              <a:rPr kumimoji="1" lang="ja-JP" altLang="en-US" sz="2400" dirty="0" smtClean="0"/>
              <a:t>②　職業訓練　学と職の連携政策</a:t>
            </a:r>
            <a:endParaRPr kumimoji="1" lang="en-US" altLang="ja-JP" sz="2400" dirty="0" smtClean="0"/>
          </a:p>
          <a:p>
            <a:endParaRPr kumimoji="1" lang="en-US" altLang="ja-JP" sz="2400" dirty="0" smtClean="0"/>
          </a:p>
          <a:p>
            <a:r>
              <a:rPr kumimoji="1" lang="ja-JP" altLang="en-US" sz="2400" dirty="0" smtClean="0"/>
              <a:t>③　労働力の掘り起こし</a:t>
            </a:r>
            <a:endParaRPr kumimoji="1" lang="en-US" altLang="ja-JP" sz="2400" dirty="0" smtClean="0"/>
          </a:p>
          <a:p>
            <a:endParaRPr kumimoji="1" lang="en-US" altLang="ja-JP" sz="2400" dirty="0" smtClean="0"/>
          </a:p>
          <a:p>
            <a:r>
              <a:rPr kumimoji="1" lang="ja-JP" altLang="en-US" sz="2400" dirty="0" smtClean="0"/>
              <a:t>④　地域で働く人を支える</a:t>
            </a:r>
            <a:endParaRPr kumimoji="1" lang="en-US" altLang="ja-JP" sz="2400" dirty="0" smtClean="0"/>
          </a:p>
          <a:p>
            <a:endParaRPr kumimoji="1" lang="en-US" altLang="ja-JP" sz="2400" dirty="0" smtClean="0"/>
          </a:p>
          <a:p>
            <a:r>
              <a:rPr kumimoji="1" lang="ja-JP" altLang="en-US" sz="2400" dirty="0" smtClean="0"/>
              <a:t>⑤　新しい働き方</a:t>
            </a:r>
            <a:endParaRPr kumimoji="1" lang="en-US" altLang="ja-JP" sz="2400" dirty="0" smtClean="0"/>
          </a:p>
          <a:p>
            <a:endParaRPr kumimoji="1" lang="en-US" altLang="ja-JP" sz="2400" dirty="0" smtClean="0"/>
          </a:p>
          <a:p>
            <a:r>
              <a:rPr kumimoji="1" lang="ja-JP" altLang="en-US" sz="2400" dirty="0" smtClean="0"/>
              <a:t>⑥　起業支援</a:t>
            </a:r>
            <a:endParaRPr kumimoji="1" lang="en-US" altLang="ja-JP" sz="2400" dirty="0" smtClean="0"/>
          </a:p>
          <a:p>
            <a:endParaRPr kumimoji="1" lang="en-US" altLang="ja-JP" sz="2400" dirty="0" smtClean="0"/>
          </a:p>
          <a:p>
            <a:r>
              <a:rPr kumimoji="1" lang="ja-JP" altLang="en-US" sz="2400" dirty="0" smtClean="0"/>
              <a:t>⑦　雇用の場の</a:t>
            </a:r>
            <a:r>
              <a:rPr kumimoji="1" lang="ja-JP" altLang="en-US" sz="2400" dirty="0" smtClean="0"/>
              <a:t>確保</a:t>
            </a:r>
            <a:endParaRPr kumimoji="1" lang="en-US" altLang="ja-JP" sz="2400" dirty="0" smtClean="0"/>
          </a:p>
          <a:p>
            <a:endParaRPr kumimoji="1" lang="en-US" altLang="ja-JP" sz="2400" dirty="0"/>
          </a:p>
          <a:p>
            <a:r>
              <a:rPr kumimoji="1" lang="ja-JP" altLang="en-US" sz="2400" dirty="0" smtClean="0"/>
              <a:t>⑧　障害者の雇用、出所者の雇用</a:t>
            </a:r>
            <a:endParaRPr kumimoji="1" lang="ja-JP" altLang="en-US" sz="2400" dirty="0"/>
          </a:p>
        </p:txBody>
      </p:sp>
      <p:sp>
        <p:nvSpPr>
          <p:cNvPr id="7" name="タイトル 1"/>
          <p:cNvSpPr txBox="1">
            <a:spLocks/>
          </p:cNvSpPr>
          <p:nvPr/>
        </p:nvSpPr>
        <p:spPr>
          <a:xfrm>
            <a:off x="2012269" y="310922"/>
            <a:ext cx="11602131" cy="659422"/>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dirty="0"/>
              <a:t>Ⅲ</a:t>
            </a:r>
            <a:r>
              <a:rPr lang="ja-JP" altLang="en-US" sz="4000" dirty="0" err="1"/>
              <a:t>ー</a:t>
            </a:r>
            <a:r>
              <a:rPr lang="ja-JP" altLang="en-US" sz="4000" dirty="0"/>
              <a:t>４　奈良県の積極的労働政策</a:t>
            </a:r>
          </a:p>
        </p:txBody>
      </p:sp>
    </p:spTree>
    <p:extLst>
      <p:ext uri="{BB962C8B-B14F-4D97-AF65-F5344CB8AC3E}">
        <p14:creationId xmlns:p14="http://schemas.microsoft.com/office/powerpoint/2010/main" val="3837062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32</a:t>
            </a:fld>
            <a:endParaRPr kumimoji="1" lang="ja-JP" altLang="en-US"/>
          </a:p>
        </p:txBody>
      </p:sp>
      <p:sp>
        <p:nvSpPr>
          <p:cNvPr id="6" name="コンテンツ プレースホルダー 2"/>
          <p:cNvSpPr>
            <a:spLocks noGrp="1"/>
          </p:cNvSpPr>
          <p:nvPr>
            <p:ph idx="1"/>
          </p:nvPr>
        </p:nvSpPr>
        <p:spPr>
          <a:xfrm>
            <a:off x="2126487" y="2411342"/>
            <a:ext cx="9484942" cy="3873344"/>
          </a:xfrm>
        </p:spPr>
        <p:txBody>
          <a:bodyPr>
            <a:normAutofit/>
          </a:bodyPr>
          <a:lstStyle/>
          <a:p>
            <a:pPr>
              <a:buFont typeface="Wingdings" panose="05000000000000000000" pitchFamily="2" charset="2"/>
              <a:buChar char="l"/>
            </a:pPr>
            <a:r>
              <a:rPr lang="ja-JP" altLang="en-US" dirty="0" smtClean="0">
                <a:solidFill>
                  <a:schemeClr val="tx1"/>
                </a:solidFill>
              </a:rPr>
              <a:t>県</a:t>
            </a:r>
            <a:r>
              <a:rPr lang="ja-JP" altLang="en-US" dirty="0">
                <a:solidFill>
                  <a:schemeClr val="tx1"/>
                </a:solidFill>
              </a:rPr>
              <a:t>による直接雇用・就労</a:t>
            </a:r>
            <a:r>
              <a:rPr lang="ja-JP" altLang="en-US" dirty="0" smtClean="0">
                <a:solidFill>
                  <a:schemeClr val="tx1"/>
                </a:solidFill>
              </a:rPr>
              <a:t>支援（４月補正）</a:t>
            </a:r>
            <a:r>
              <a:rPr lang="ja-JP" altLang="en-US" dirty="0">
                <a:solidFill>
                  <a:schemeClr val="tx1"/>
                </a:solidFill>
              </a:rPr>
              <a:t>　</a:t>
            </a:r>
            <a:r>
              <a:rPr lang="en-US" altLang="ja-JP" dirty="0">
                <a:solidFill>
                  <a:schemeClr val="tx1"/>
                </a:solidFill>
              </a:rPr>
              <a:t>53</a:t>
            </a:r>
            <a:r>
              <a:rPr lang="ja-JP" altLang="en-US" dirty="0" smtClean="0">
                <a:solidFill>
                  <a:schemeClr val="tx1"/>
                </a:solidFill>
              </a:rPr>
              <a:t>百万円</a:t>
            </a:r>
            <a:endParaRPr lang="en-US" altLang="ja-JP" dirty="0" smtClean="0">
              <a:solidFill>
                <a:schemeClr val="tx1"/>
              </a:solidFill>
            </a:endParaRPr>
          </a:p>
          <a:p>
            <a:pPr marL="285750">
              <a:buFont typeface="Wingdings" panose="05000000000000000000" pitchFamily="2" charset="2"/>
              <a:buChar char="l"/>
            </a:pPr>
            <a:r>
              <a:rPr lang="ja-JP" altLang="en-US" dirty="0" smtClean="0">
                <a:solidFill>
                  <a:schemeClr val="tx1"/>
                </a:solidFill>
              </a:rPr>
              <a:t>放課後</a:t>
            </a:r>
            <a:r>
              <a:rPr lang="ja-JP" altLang="en-US" dirty="0">
                <a:solidFill>
                  <a:schemeClr val="tx1"/>
                </a:solidFill>
              </a:rPr>
              <a:t>児童クラブの開所時間延長等を行う市町村を</a:t>
            </a:r>
            <a:r>
              <a:rPr lang="ja-JP" altLang="en-US" dirty="0" smtClean="0">
                <a:solidFill>
                  <a:schemeClr val="tx1"/>
                </a:solidFill>
              </a:rPr>
              <a:t>支援（６月補正）</a:t>
            </a:r>
            <a:endParaRPr lang="en-US" altLang="ja-JP" dirty="0" smtClean="0">
              <a:solidFill>
                <a:schemeClr val="tx1"/>
              </a:solidFill>
            </a:endParaRPr>
          </a:p>
          <a:p>
            <a:pPr marL="0" indent="0">
              <a:buNone/>
            </a:pPr>
            <a:r>
              <a:rPr lang="ja-JP" altLang="en-US" dirty="0" smtClean="0">
                <a:solidFill>
                  <a:schemeClr val="tx1"/>
                </a:solidFill>
              </a:rPr>
              <a:t>　 </a:t>
            </a:r>
            <a:r>
              <a:rPr lang="ja-JP" altLang="en-US" dirty="0">
                <a:solidFill>
                  <a:schemeClr val="tx1"/>
                </a:solidFill>
              </a:rPr>
              <a:t>　</a:t>
            </a:r>
            <a:r>
              <a:rPr lang="ja-JP" altLang="en-US" dirty="0" smtClean="0">
                <a:solidFill>
                  <a:schemeClr val="tx1"/>
                </a:solidFill>
              </a:rPr>
              <a:t>　　　　　　　　　　　　　　　　　　　　　　　　　　　　</a:t>
            </a:r>
            <a:r>
              <a:rPr lang="ja-JP" altLang="en-US" dirty="0">
                <a:solidFill>
                  <a:schemeClr val="tx1"/>
                </a:solidFill>
              </a:rPr>
              <a:t>　</a:t>
            </a:r>
            <a:r>
              <a:rPr lang="en-US" altLang="ja-JP" dirty="0">
                <a:solidFill>
                  <a:schemeClr val="tx1"/>
                </a:solidFill>
              </a:rPr>
              <a:t>166</a:t>
            </a:r>
            <a:r>
              <a:rPr lang="ja-JP" altLang="en-US" dirty="0">
                <a:solidFill>
                  <a:schemeClr val="tx1"/>
                </a:solidFill>
              </a:rPr>
              <a:t>百万円</a:t>
            </a:r>
            <a:endParaRPr lang="en-US" altLang="ja-JP" dirty="0">
              <a:solidFill>
                <a:schemeClr val="tx1"/>
              </a:solidFill>
            </a:endParaRPr>
          </a:p>
          <a:p>
            <a:pPr marL="285750">
              <a:buFont typeface="Wingdings" panose="05000000000000000000" pitchFamily="2" charset="2"/>
              <a:buChar char="l"/>
            </a:pPr>
            <a:r>
              <a:rPr lang="ja-JP" altLang="en-US" dirty="0">
                <a:solidFill>
                  <a:schemeClr val="tx1"/>
                </a:solidFill>
              </a:rPr>
              <a:t>小・中学校の最終学年を少人数学級編成とするための教員の</a:t>
            </a:r>
            <a:r>
              <a:rPr lang="ja-JP" altLang="en-US" dirty="0" smtClean="0">
                <a:solidFill>
                  <a:schemeClr val="tx1"/>
                </a:solidFill>
              </a:rPr>
              <a:t>加配</a:t>
            </a:r>
            <a:endParaRPr lang="en-US" altLang="ja-JP" dirty="0" smtClean="0">
              <a:solidFill>
                <a:schemeClr val="tx1"/>
              </a:solidFill>
            </a:endParaRPr>
          </a:p>
          <a:p>
            <a:pPr marL="0" indent="0" algn="r">
              <a:buNone/>
            </a:pPr>
            <a:r>
              <a:rPr lang="ja-JP" altLang="en-US" dirty="0" smtClean="0">
                <a:solidFill>
                  <a:schemeClr val="tx1"/>
                </a:solidFill>
              </a:rPr>
              <a:t>（６月補正）</a:t>
            </a:r>
            <a:r>
              <a:rPr lang="ja-JP" altLang="en-US" dirty="0">
                <a:solidFill>
                  <a:schemeClr val="tx1"/>
                </a:solidFill>
              </a:rPr>
              <a:t>　</a:t>
            </a:r>
            <a:r>
              <a:rPr lang="en-US" altLang="ja-JP" dirty="0">
                <a:solidFill>
                  <a:schemeClr val="tx1"/>
                </a:solidFill>
              </a:rPr>
              <a:t>158</a:t>
            </a:r>
            <a:r>
              <a:rPr lang="ja-JP" altLang="en-US" dirty="0">
                <a:solidFill>
                  <a:schemeClr val="tx1"/>
                </a:solidFill>
              </a:rPr>
              <a:t>百万円</a:t>
            </a:r>
            <a:endParaRPr lang="en-US" altLang="ja-JP" dirty="0">
              <a:solidFill>
                <a:schemeClr val="tx1"/>
              </a:solidFill>
            </a:endParaRPr>
          </a:p>
          <a:p>
            <a:pPr marL="285750">
              <a:buFont typeface="Wingdings" panose="05000000000000000000" pitchFamily="2" charset="2"/>
              <a:buChar char="l"/>
            </a:pPr>
            <a:r>
              <a:rPr lang="ja-JP" altLang="en-US" dirty="0">
                <a:solidFill>
                  <a:schemeClr val="tx1"/>
                </a:solidFill>
              </a:rPr>
              <a:t>夏期休業を短縮等して実施する教育活動に必要な非常勤講師を追加</a:t>
            </a:r>
            <a:r>
              <a:rPr lang="ja-JP" altLang="en-US" dirty="0" smtClean="0">
                <a:solidFill>
                  <a:schemeClr val="tx1"/>
                </a:solidFill>
              </a:rPr>
              <a:t>配置</a:t>
            </a:r>
            <a:endParaRPr lang="en-US" altLang="ja-JP" dirty="0" smtClean="0">
              <a:solidFill>
                <a:schemeClr val="tx1"/>
              </a:solidFill>
            </a:endParaRPr>
          </a:p>
          <a:p>
            <a:pPr marL="0" indent="0" algn="r">
              <a:buNone/>
            </a:pPr>
            <a:r>
              <a:rPr lang="ja-JP" altLang="en-US" dirty="0" smtClean="0">
                <a:solidFill>
                  <a:schemeClr val="tx1"/>
                </a:solidFill>
              </a:rPr>
              <a:t>（６月補正）</a:t>
            </a:r>
            <a:r>
              <a:rPr lang="ja-JP" altLang="en-US" dirty="0">
                <a:solidFill>
                  <a:schemeClr val="tx1"/>
                </a:solidFill>
              </a:rPr>
              <a:t>　</a:t>
            </a:r>
            <a:r>
              <a:rPr lang="en-US" altLang="ja-JP" dirty="0">
                <a:solidFill>
                  <a:schemeClr val="tx1"/>
                </a:solidFill>
              </a:rPr>
              <a:t>17</a:t>
            </a:r>
            <a:r>
              <a:rPr lang="ja-JP" altLang="en-US" dirty="0">
                <a:solidFill>
                  <a:schemeClr val="tx1"/>
                </a:solidFill>
              </a:rPr>
              <a:t>百万円</a:t>
            </a:r>
            <a:endParaRPr lang="en-US" altLang="ja-JP" dirty="0">
              <a:solidFill>
                <a:schemeClr val="tx1"/>
              </a:solidFill>
            </a:endParaRPr>
          </a:p>
          <a:p>
            <a:pPr marL="285750">
              <a:buFont typeface="Wingdings" panose="05000000000000000000" pitchFamily="2" charset="2"/>
              <a:buChar char="l"/>
            </a:pPr>
            <a:r>
              <a:rPr lang="ja-JP" altLang="en-US" dirty="0">
                <a:solidFill>
                  <a:schemeClr val="tx1"/>
                </a:solidFill>
              </a:rPr>
              <a:t>教員の業務支援に必要なスクール・サポート・スタッフの</a:t>
            </a:r>
            <a:r>
              <a:rPr lang="ja-JP" altLang="en-US" dirty="0" smtClean="0">
                <a:solidFill>
                  <a:schemeClr val="tx1"/>
                </a:solidFill>
              </a:rPr>
              <a:t>配置</a:t>
            </a:r>
            <a:endParaRPr lang="en-US" altLang="ja-JP" dirty="0" smtClean="0">
              <a:solidFill>
                <a:schemeClr val="tx1"/>
              </a:solidFill>
            </a:endParaRPr>
          </a:p>
          <a:p>
            <a:pPr marL="0" indent="0" algn="r">
              <a:buNone/>
            </a:pPr>
            <a:r>
              <a:rPr lang="ja-JP" altLang="en-US" dirty="0" smtClean="0">
                <a:solidFill>
                  <a:schemeClr val="tx1"/>
                </a:solidFill>
              </a:rPr>
              <a:t>（６月補正）　</a:t>
            </a:r>
            <a:r>
              <a:rPr lang="en-US" altLang="ja-JP" dirty="0" smtClean="0">
                <a:solidFill>
                  <a:schemeClr val="tx1"/>
                </a:solidFill>
              </a:rPr>
              <a:t>54</a:t>
            </a:r>
            <a:r>
              <a:rPr lang="ja-JP" altLang="en-US" dirty="0" smtClean="0">
                <a:solidFill>
                  <a:schemeClr val="tx1"/>
                </a:solidFill>
              </a:rPr>
              <a:t>百万円</a:t>
            </a:r>
            <a:endParaRPr lang="en-US" altLang="ja-JP" dirty="0">
              <a:solidFill>
                <a:schemeClr val="tx1"/>
              </a:solidFill>
            </a:endParaRPr>
          </a:p>
          <a:p>
            <a:pPr marL="0" indent="0">
              <a:buNone/>
            </a:pPr>
            <a:endParaRPr lang="en-US" altLang="ja-JP" dirty="0"/>
          </a:p>
          <a:p>
            <a:pPr marL="0" indent="0">
              <a:buNone/>
            </a:pPr>
            <a:endParaRPr lang="en-US" altLang="ja-JP" b="1" dirty="0" smtClean="0"/>
          </a:p>
          <a:p>
            <a:pPr marL="285750">
              <a:buFont typeface="Wingdings" panose="05000000000000000000" pitchFamily="2" charset="2"/>
              <a:buChar char="l"/>
            </a:pPr>
            <a:endParaRPr lang="en-US" altLang="ja-JP" b="1" dirty="0"/>
          </a:p>
        </p:txBody>
      </p:sp>
      <p:sp>
        <p:nvSpPr>
          <p:cNvPr id="3" name="角丸四角形 2"/>
          <p:cNvSpPr/>
          <p:nvPr/>
        </p:nvSpPr>
        <p:spPr>
          <a:xfrm>
            <a:off x="2023066" y="1512383"/>
            <a:ext cx="8911687" cy="504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C00000"/>
                </a:solidFill>
              </a:rPr>
              <a:t>①　雇用の確保（</a:t>
            </a:r>
            <a:r>
              <a:rPr kumimoji="1" lang="en-US" altLang="ja-JP" sz="2400" b="1" dirty="0" smtClean="0">
                <a:solidFill>
                  <a:srgbClr val="C00000"/>
                </a:solidFill>
              </a:rPr>
              <a:t>4</a:t>
            </a:r>
            <a:r>
              <a:rPr kumimoji="1" lang="ja-JP" altLang="en-US" sz="2400" b="1" dirty="0" smtClean="0">
                <a:solidFill>
                  <a:srgbClr val="C00000"/>
                </a:solidFill>
              </a:rPr>
              <a:t>月、</a:t>
            </a:r>
            <a:r>
              <a:rPr kumimoji="1" lang="en-US" altLang="ja-JP" sz="2400" b="1" dirty="0" smtClean="0">
                <a:solidFill>
                  <a:srgbClr val="C00000"/>
                </a:solidFill>
              </a:rPr>
              <a:t>6</a:t>
            </a:r>
            <a:r>
              <a:rPr kumimoji="1" lang="ja-JP" altLang="en-US" sz="2400" b="1" dirty="0" smtClean="0">
                <a:solidFill>
                  <a:srgbClr val="C00000"/>
                </a:solidFill>
              </a:rPr>
              <a:t>月補正では雇用直接対策が中心）</a:t>
            </a:r>
            <a:endParaRPr kumimoji="1" lang="ja-JP" altLang="en-US" sz="2400" b="1" dirty="0">
              <a:solidFill>
                <a:srgbClr val="C00000"/>
              </a:solidFill>
            </a:endParaRPr>
          </a:p>
        </p:txBody>
      </p:sp>
      <p:sp>
        <p:nvSpPr>
          <p:cNvPr id="7" name="日付プレースホルダー 6"/>
          <p:cNvSpPr>
            <a:spLocks noGrp="1"/>
          </p:cNvSpPr>
          <p:nvPr>
            <p:ph type="dt" sz="half" idx="10"/>
          </p:nvPr>
        </p:nvSpPr>
        <p:spPr/>
        <p:txBody>
          <a:bodyPr/>
          <a:lstStyle/>
          <a:p>
            <a:fld id="{2B9FC772-D3F3-461F-8F85-38CED87C7B6E}" type="datetime1">
              <a:rPr kumimoji="1" lang="ja-JP" altLang="en-US" smtClean="0"/>
              <a:t>2020/9/30</a:t>
            </a:fld>
            <a:endParaRPr kumimoji="1" lang="ja-JP" altLang="en-US"/>
          </a:p>
        </p:txBody>
      </p:sp>
      <p:sp>
        <p:nvSpPr>
          <p:cNvPr id="8" name="タイトル 1"/>
          <p:cNvSpPr txBox="1">
            <a:spLocks/>
          </p:cNvSpPr>
          <p:nvPr/>
        </p:nvSpPr>
        <p:spPr>
          <a:xfrm>
            <a:off x="1751012" y="458071"/>
            <a:ext cx="11602131" cy="659422"/>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dirty="0"/>
              <a:t>Ⅲ</a:t>
            </a:r>
            <a:r>
              <a:rPr lang="ja-JP" altLang="en-US" sz="4000" dirty="0"/>
              <a:t>－４　奈良県の積極的労働政策</a:t>
            </a:r>
          </a:p>
        </p:txBody>
      </p:sp>
    </p:spTree>
    <p:extLst>
      <p:ext uri="{BB962C8B-B14F-4D97-AF65-F5344CB8AC3E}">
        <p14:creationId xmlns:p14="http://schemas.microsoft.com/office/powerpoint/2010/main" val="115151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33</a:t>
            </a:fld>
            <a:endParaRPr kumimoji="1" lang="ja-JP" altLang="en-US"/>
          </a:p>
        </p:txBody>
      </p:sp>
      <p:sp>
        <p:nvSpPr>
          <p:cNvPr id="6" name="コンテンツ プレースホルダー 2"/>
          <p:cNvSpPr>
            <a:spLocks noGrp="1"/>
          </p:cNvSpPr>
          <p:nvPr>
            <p:ph idx="1"/>
          </p:nvPr>
        </p:nvSpPr>
        <p:spPr>
          <a:xfrm>
            <a:off x="2235200" y="2225275"/>
            <a:ext cx="9724571" cy="4407754"/>
          </a:xfrm>
        </p:spPr>
        <p:txBody>
          <a:bodyPr>
            <a:normAutofit/>
          </a:bodyPr>
          <a:lstStyle/>
          <a:p>
            <a:pPr marL="0" indent="0">
              <a:buNone/>
            </a:pPr>
            <a:r>
              <a:rPr lang="en-US" altLang="ja-JP" dirty="0">
                <a:solidFill>
                  <a:schemeClr val="tx1"/>
                </a:solidFill>
              </a:rPr>
              <a:t>【</a:t>
            </a:r>
            <a:r>
              <a:rPr lang="ja-JP" altLang="en-US" dirty="0" smtClean="0">
                <a:solidFill>
                  <a:schemeClr val="tx1"/>
                </a:solidFill>
              </a:rPr>
              <a:t>経済対策</a:t>
            </a:r>
            <a:r>
              <a:rPr lang="en-US" altLang="ja-JP" dirty="0" smtClean="0">
                <a:solidFill>
                  <a:schemeClr val="tx1"/>
                </a:solidFill>
              </a:rPr>
              <a:t>】</a:t>
            </a:r>
          </a:p>
          <a:p>
            <a:pPr>
              <a:buFont typeface="Wingdings" panose="05000000000000000000" pitchFamily="2" charset="2"/>
              <a:buChar char="l"/>
            </a:pPr>
            <a:r>
              <a:rPr lang="ja-JP" altLang="en-US" b="1" dirty="0" smtClean="0">
                <a:solidFill>
                  <a:schemeClr val="tx1"/>
                </a:solidFill>
              </a:rPr>
              <a:t>新型</a:t>
            </a:r>
            <a:r>
              <a:rPr lang="ja-JP" altLang="en-US" b="1" dirty="0">
                <a:solidFill>
                  <a:schemeClr val="tx1"/>
                </a:solidFill>
              </a:rPr>
              <a:t>コロナウイルス</a:t>
            </a:r>
            <a:r>
              <a:rPr lang="ja-JP" altLang="en-US" b="1" dirty="0" smtClean="0">
                <a:solidFill>
                  <a:schemeClr val="tx1"/>
                </a:solidFill>
              </a:rPr>
              <a:t>感染症関連資金</a:t>
            </a:r>
            <a:r>
              <a:rPr lang="ja-JP" altLang="en-US" b="1" dirty="0">
                <a:solidFill>
                  <a:schemeClr val="tx1"/>
                </a:solidFill>
              </a:rPr>
              <a:t>の</a:t>
            </a:r>
            <a:r>
              <a:rPr lang="ja-JP" altLang="en-US" b="1" dirty="0" smtClean="0">
                <a:solidFill>
                  <a:schemeClr val="tx1"/>
                </a:solidFill>
              </a:rPr>
              <a:t>創設（中小企業・小規模事業者の</a:t>
            </a:r>
            <a:r>
              <a:rPr lang="ja-JP" altLang="en-US" b="1" dirty="0">
                <a:solidFill>
                  <a:schemeClr val="tx1"/>
                </a:solidFill>
              </a:rPr>
              <a:t>資金繰りを</a:t>
            </a:r>
            <a:r>
              <a:rPr lang="ja-JP" altLang="en-US" b="1" dirty="0" smtClean="0">
                <a:solidFill>
                  <a:schemeClr val="tx1"/>
                </a:solidFill>
              </a:rPr>
              <a:t>支援）（４月</a:t>
            </a:r>
            <a:r>
              <a:rPr lang="ja-JP" altLang="en-US" b="1" dirty="0">
                <a:solidFill>
                  <a:schemeClr val="tx1"/>
                </a:solidFill>
              </a:rPr>
              <a:t>補正）　</a:t>
            </a:r>
            <a:r>
              <a:rPr lang="en-US" altLang="ja-JP" b="1" dirty="0" smtClean="0">
                <a:solidFill>
                  <a:schemeClr val="tx1"/>
                </a:solidFill>
              </a:rPr>
              <a:t>1,051</a:t>
            </a:r>
            <a:r>
              <a:rPr lang="ja-JP" altLang="en-US" b="1" dirty="0" smtClean="0">
                <a:solidFill>
                  <a:schemeClr val="tx1"/>
                </a:solidFill>
              </a:rPr>
              <a:t>百万円　</a:t>
            </a:r>
            <a:r>
              <a:rPr lang="en-US" altLang="ja-JP" b="1" dirty="0" smtClean="0">
                <a:solidFill>
                  <a:schemeClr val="tx1"/>
                </a:solidFill>
              </a:rPr>
              <a:t>(</a:t>
            </a:r>
            <a:r>
              <a:rPr lang="ja-JP" altLang="en-US" b="1" dirty="0" smtClean="0">
                <a:solidFill>
                  <a:schemeClr val="tx1"/>
                </a:solidFill>
              </a:rPr>
              <a:t>５月専決</a:t>
            </a:r>
            <a:r>
              <a:rPr lang="en-US" altLang="ja-JP" b="1" dirty="0" smtClean="0">
                <a:solidFill>
                  <a:schemeClr val="tx1"/>
                </a:solidFill>
              </a:rPr>
              <a:t>)</a:t>
            </a:r>
            <a:r>
              <a:rPr lang="ja-JP" altLang="en-US" b="1" dirty="0" smtClean="0">
                <a:solidFill>
                  <a:schemeClr val="tx1"/>
                </a:solidFill>
              </a:rPr>
              <a:t>　</a:t>
            </a:r>
            <a:r>
              <a:rPr lang="en-US" altLang="ja-JP" b="1" dirty="0" smtClean="0">
                <a:solidFill>
                  <a:schemeClr val="tx1"/>
                </a:solidFill>
              </a:rPr>
              <a:t>1,172</a:t>
            </a:r>
            <a:r>
              <a:rPr lang="ja-JP" altLang="en-US" b="1" smtClean="0">
                <a:solidFill>
                  <a:schemeClr val="tx1"/>
                </a:solidFill>
              </a:rPr>
              <a:t>百万円  （</a:t>
            </a:r>
            <a:r>
              <a:rPr lang="ja-JP" altLang="en-US" b="1" dirty="0">
                <a:solidFill>
                  <a:schemeClr val="tx1"/>
                </a:solidFill>
              </a:rPr>
              <a:t>６月補正）　</a:t>
            </a:r>
            <a:r>
              <a:rPr lang="en-US" altLang="ja-JP" b="1" dirty="0">
                <a:solidFill>
                  <a:schemeClr val="tx1"/>
                </a:solidFill>
              </a:rPr>
              <a:t>3,791</a:t>
            </a:r>
            <a:r>
              <a:rPr lang="ja-JP" altLang="en-US" b="1" dirty="0">
                <a:solidFill>
                  <a:schemeClr val="tx1"/>
                </a:solidFill>
              </a:rPr>
              <a:t>百万円　</a:t>
            </a:r>
            <a:endParaRPr lang="en-US" altLang="ja-JP" b="1" dirty="0" smtClean="0">
              <a:solidFill>
                <a:schemeClr val="tx1"/>
              </a:solidFill>
            </a:endParaRPr>
          </a:p>
          <a:p>
            <a:pPr marL="0" indent="0">
              <a:buNone/>
            </a:pPr>
            <a:r>
              <a:rPr lang="ja-JP" altLang="en-US" b="1" dirty="0" smtClean="0">
                <a:solidFill>
                  <a:schemeClr val="tx1"/>
                </a:solidFill>
              </a:rPr>
              <a:t>　 （８月専決）    </a:t>
            </a:r>
            <a:r>
              <a:rPr lang="en-US" altLang="ja-JP" b="1" dirty="0" smtClean="0">
                <a:solidFill>
                  <a:schemeClr val="tx1"/>
                </a:solidFill>
              </a:rPr>
              <a:t>1,526</a:t>
            </a:r>
            <a:r>
              <a:rPr lang="ja-JP" altLang="en-US" b="1" dirty="0" smtClean="0">
                <a:solidFill>
                  <a:schemeClr val="tx1"/>
                </a:solidFill>
              </a:rPr>
              <a:t>百万円 （</a:t>
            </a:r>
            <a:r>
              <a:rPr lang="ja-JP" altLang="en-US" b="1" dirty="0">
                <a:solidFill>
                  <a:schemeClr val="tx1"/>
                </a:solidFill>
              </a:rPr>
              <a:t>９月補正</a:t>
            </a:r>
            <a:r>
              <a:rPr lang="ja-JP" altLang="en-US" b="1" dirty="0" smtClean="0">
                <a:solidFill>
                  <a:schemeClr val="tx1"/>
                </a:solidFill>
              </a:rPr>
              <a:t>）     </a:t>
            </a:r>
            <a:r>
              <a:rPr lang="en-US" altLang="ja-JP" b="1" dirty="0" smtClean="0">
                <a:solidFill>
                  <a:schemeClr val="tx1"/>
                </a:solidFill>
              </a:rPr>
              <a:t>554</a:t>
            </a:r>
            <a:r>
              <a:rPr lang="ja-JP" altLang="en-US" b="1" dirty="0" smtClean="0">
                <a:solidFill>
                  <a:schemeClr val="tx1"/>
                </a:solidFill>
              </a:rPr>
              <a:t>百万円</a:t>
            </a:r>
            <a:endParaRPr lang="en-US" altLang="ja-JP" b="1" dirty="0" smtClean="0">
              <a:solidFill>
                <a:schemeClr val="tx1"/>
              </a:solidFill>
            </a:endParaRPr>
          </a:p>
          <a:p>
            <a:pPr>
              <a:buFont typeface="Wingdings" panose="05000000000000000000" pitchFamily="2" charset="2"/>
              <a:buChar char="l"/>
            </a:pPr>
            <a:r>
              <a:rPr lang="ja-JP" altLang="en-US" b="1" dirty="0" smtClean="0">
                <a:solidFill>
                  <a:schemeClr val="tx1"/>
                </a:solidFill>
              </a:rPr>
              <a:t>市町村</a:t>
            </a:r>
            <a:r>
              <a:rPr lang="ja-JP" altLang="en-US" b="1" dirty="0">
                <a:solidFill>
                  <a:schemeClr val="tx1"/>
                </a:solidFill>
              </a:rPr>
              <a:t>との連携・協働によるプレミアム商品券等を活用した県内消費の</a:t>
            </a:r>
            <a:r>
              <a:rPr lang="ja-JP" altLang="en-US" b="1" dirty="0" smtClean="0">
                <a:solidFill>
                  <a:schemeClr val="tx1"/>
                </a:solidFill>
              </a:rPr>
              <a:t>喚起</a:t>
            </a:r>
            <a:endParaRPr lang="en-US" altLang="ja-JP" b="1" dirty="0" smtClean="0">
              <a:solidFill>
                <a:schemeClr val="tx1"/>
              </a:solidFill>
            </a:endParaRPr>
          </a:p>
          <a:p>
            <a:pPr marL="0" indent="0" algn="r">
              <a:buNone/>
            </a:pPr>
            <a:r>
              <a:rPr lang="ja-JP" altLang="en-US" b="1" dirty="0" smtClean="0">
                <a:solidFill>
                  <a:schemeClr val="tx1"/>
                </a:solidFill>
              </a:rPr>
              <a:t>　（６月補正）</a:t>
            </a:r>
            <a:r>
              <a:rPr lang="ja-JP" altLang="en-US" b="1" dirty="0">
                <a:solidFill>
                  <a:schemeClr val="tx1"/>
                </a:solidFill>
              </a:rPr>
              <a:t>　</a:t>
            </a:r>
            <a:r>
              <a:rPr lang="en-US" altLang="ja-JP" b="1" dirty="0">
                <a:solidFill>
                  <a:schemeClr val="tx1"/>
                </a:solidFill>
              </a:rPr>
              <a:t>1,500</a:t>
            </a:r>
            <a:r>
              <a:rPr lang="ja-JP" altLang="en-US" b="1" dirty="0" smtClean="0">
                <a:solidFill>
                  <a:schemeClr val="tx1"/>
                </a:solidFill>
              </a:rPr>
              <a:t>百万円</a:t>
            </a:r>
            <a:r>
              <a:rPr lang="ja-JP" altLang="en-US" b="1" dirty="0">
                <a:solidFill>
                  <a:schemeClr val="tx1"/>
                </a:solidFill>
              </a:rPr>
              <a:t>（９月補正）　</a:t>
            </a:r>
            <a:r>
              <a:rPr lang="en-US" altLang="ja-JP" b="1" dirty="0">
                <a:solidFill>
                  <a:schemeClr val="tx1"/>
                </a:solidFill>
              </a:rPr>
              <a:t>469</a:t>
            </a:r>
            <a:r>
              <a:rPr lang="ja-JP" altLang="en-US" b="1" dirty="0">
                <a:solidFill>
                  <a:schemeClr val="tx1"/>
                </a:solidFill>
              </a:rPr>
              <a:t>百万円</a:t>
            </a:r>
            <a:endParaRPr lang="en-US" altLang="ja-JP" b="1" dirty="0">
              <a:solidFill>
                <a:schemeClr val="tx1"/>
              </a:solidFill>
            </a:endParaRPr>
          </a:p>
          <a:p>
            <a:pPr>
              <a:buFont typeface="Wingdings" panose="05000000000000000000" pitchFamily="2" charset="2"/>
              <a:buChar char="l"/>
            </a:pPr>
            <a:r>
              <a:rPr lang="ja-JP" altLang="en-US" b="1" dirty="0" smtClean="0">
                <a:solidFill>
                  <a:schemeClr val="tx1"/>
                </a:solidFill>
              </a:rPr>
              <a:t>県民向け</a:t>
            </a:r>
            <a:r>
              <a:rPr lang="ja-JP" altLang="en-US" b="1" dirty="0">
                <a:solidFill>
                  <a:schemeClr val="tx1"/>
                </a:solidFill>
              </a:rPr>
              <a:t>に県内宿泊等の割引キャンペーンを</a:t>
            </a:r>
            <a:r>
              <a:rPr lang="ja-JP" altLang="en-US" b="1" dirty="0" smtClean="0">
                <a:solidFill>
                  <a:schemeClr val="tx1"/>
                </a:solidFill>
              </a:rPr>
              <a:t>実施</a:t>
            </a:r>
            <a:endParaRPr lang="en-US" altLang="ja-JP" b="1" dirty="0" smtClean="0">
              <a:solidFill>
                <a:schemeClr val="tx1"/>
              </a:solidFill>
            </a:endParaRPr>
          </a:p>
          <a:p>
            <a:pPr marL="0" indent="0" algn="r">
              <a:buNone/>
            </a:pPr>
            <a:r>
              <a:rPr lang="ja-JP" altLang="en-US" b="1" dirty="0" smtClean="0">
                <a:solidFill>
                  <a:schemeClr val="tx1"/>
                </a:solidFill>
              </a:rPr>
              <a:t>　（６月補正）</a:t>
            </a:r>
            <a:r>
              <a:rPr lang="ja-JP" altLang="en-US" b="1" dirty="0">
                <a:solidFill>
                  <a:schemeClr val="tx1"/>
                </a:solidFill>
              </a:rPr>
              <a:t>　</a:t>
            </a:r>
            <a:r>
              <a:rPr lang="en-US" altLang="ja-JP" b="1" dirty="0">
                <a:solidFill>
                  <a:schemeClr val="tx1"/>
                </a:solidFill>
              </a:rPr>
              <a:t>500</a:t>
            </a:r>
            <a:r>
              <a:rPr lang="ja-JP" altLang="en-US" b="1" dirty="0" smtClean="0">
                <a:solidFill>
                  <a:schemeClr val="tx1"/>
                </a:solidFill>
              </a:rPr>
              <a:t>百万円　（９月補正）　</a:t>
            </a:r>
            <a:r>
              <a:rPr lang="en-US" altLang="ja-JP" b="1" dirty="0" smtClean="0">
                <a:solidFill>
                  <a:schemeClr val="tx1"/>
                </a:solidFill>
              </a:rPr>
              <a:t>500</a:t>
            </a:r>
            <a:r>
              <a:rPr lang="ja-JP" altLang="en-US" b="1" dirty="0" smtClean="0">
                <a:solidFill>
                  <a:schemeClr val="tx1"/>
                </a:solidFill>
              </a:rPr>
              <a:t>百万円</a:t>
            </a:r>
            <a:endParaRPr lang="en-US" altLang="ja-JP" b="1" dirty="0">
              <a:solidFill>
                <a:schemeClr val="tx1"/>
              </a:solidFill>
            </a:endParaRPr>
          </a:p>
          <a:p>
            <a:pPr marL="285750">
              <a:buFont typeface="Wingdings" panose="05000000000000000000" pitchFamily="2" charset="2"/>
              <a:buChar char="l"/>
            </a:pPr>
            <a:r>
              <a:rPr lang="ja-JP" altLang="en-US" dirty="0" smtClean="0">
                <a:solidFill>
                  <a:schemeClr val="tx1"/>
                </a:solidFill>
              </a:rPr>
              <a:t>「</a:t>
            </a:r>
            <a:r>
              <a:rPr lang="ja-JP" altLang="en-US" dirty="0">
                <a:solidFill>
                  <a:schemeClr val="tx1"/>
                </a:solidFill>
              </a:rPr>
              <a:t>新型コロナウイルス感染症対策基金」の</a:t>
            </a:r>
            <a:r>
              <a:rPr lang="ja-JP" altLang="en-US" dirty="0" smtClean="0">
                <a:solidFill>
                  <a:schemeClr val="tx1"/>
                </a:solidFill>
              </a:rPr>
              <a:t>創設（６月補正）</a:t>
            </a:r>
            <a:endParaRPr lang="en-US" altLang="ja-JP" dirty="0">
              <a:solidFill>
                <a:schemeClr val="tx1"/>
              </a:solidFill>
            </a:endParaRPr>
          </a:p>
          <a:p>
            <a:pPr marL="285750">
              <a:buFont typeface="Wingdings" panose="05000000000000000000" pitchFamily="2" charset="2"/>
              <a:buChar char="l"/>
            </a:pPr>
            <a:r>
              <a:rPr lang="ja-JP" altLang="en-US" dirty="0">
                <a:solidFill>
                  <a:schemeClr val="tx1"/>
                </a:solidFill>
              </a:rPr>
              <a:t>「経営環境変化・災害対策資金」の貸付枠の</a:t>
            </a:r>
            <a:r>
              <a:rPr lang="ja-JP" altLang="en-US" dirty="0" smtClean="0">
                <a:solidFill>
                  <a:schemeClr val="tx1"/>
                </a:solidFill>
              </a:rPr>
              <a:t>拡充（６月補正）</a:t>
            </a:r>
            <a:endParaRPr lang="en-US" altLang="ja-JP" dirty="0" smtClean="0">
              <a:solidFill>
                <a:schemeClr val="tx1"/>
              </a:solidFill>
            </a:endParaRPr>
          </a:p>
          <a:p>
            <a:pPr marL="285750">
              <a:buFont typeface="Wingdings" panose="05000000000000000000" pitchFamily="2" charset="2"/>
              <a:buChar char="l"/>
            </a:pPr>
            <a:endParaRPr lang="en-US" altLang="ja-JP" b="1" dirty="0">
              <a:solidFill>
                <a:schemeClr val="tx1"/>
              </a:solidFill>
            </a:endParaRPr>
          </a:p>
          <a:p>
            <a:pPr marL="0" indent="0">
              <a:buNone/>
            </a:pPr>
            <a:endParaRPr lang="en-US" altLang="ja-JP" b="1" dirty="0" smtClean="0"/>
          </a:p>
          <a:p>
            <a:pPr marL="0" indent="0">
              <a:buNone/>
            </a:pPr>
            <a:endParaRPr lang="en-US" altLang="ja-JP" b="1" dirty="0"/>
          </a:p>
          <a:p>
            <a:pPr marL="0" indent="0">
              <a:buNone/>
            </a:pPr>
            <a:endParaRPr lang="en-US" altLang="ja-JP" b="1" dirty="0" smtClean="0"/>
          </a:p>
          <a:p>
            <a:pPr marL="285750">
              <a:buFont typeface="Wingdings" panose="05000000000000000000" pitchFamily="2" charset="2"/>
              <a:buChar char="l"/>
            </a:pPr>
            <a:endParaRPr lang="en-US" altLang="ja-JP" b="1" dirty="0"/>
          </a:p>
        </p:txBody>
      </p:sp>
      <p:sp>
        <p:nvSpPr>
          <p:cNvPr id="3" name="角丸四角形 2"/>
          <p:cNvSpPr/>
          <p:nvPr/>
        </p:nvSpPr>
        <p:spPr>
          <a:xfrm>
            <a:off x="2235200" y="1477408"/>
            <a:ext cx="8911687" cy="504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C00000"/>
                </a:solidFill>
              </a:rPr>
              <a:t>①　雇用の確保（</a:t>
            </a:r>
            <a:r>
              <a:rPr kumimoji="1" lang="en-US" altLang="ja-JP" sz="2400" b="1" dirty="0" smtClean="0">
                <a:solidFill>
                  <a:srgbClr val="C00000"/>
                </a:solidFill>
              </a:rPr>
              <a:t>6</a:t>
            </a:r>
            <a:r>
              <a:rPr kumimoji="1" lang="ja-JP" altLang="en-US" sz="2400" b="1" dirty="0" smtClean="0">
                <a:solidFill>
                  <a:srgbClr val="C00000"/>
                </a:solidFill>
              </a:rPr>
              <a:t>月、</a:t>
            </a:r>
            <a:r>
              <a:rPr kumimoji="1" lang="en-US" altLang="ja-JP" sz="2400" b="1" dirty="0" smtClean="0">
                <a:solidFill>
                  <a:srgbClr val="C00000"/>
                </a:solidFill>
              </a:rPr>
              <a:t>9</a:t>
            </a:r>
            <a:r>
              <a:rPr kumimoji="1" lang="ja-JP" altLang="en-US" sz="2400" b="1" dirty="0" smtClean="0">
                <a:solidFill>
                  <a:srgbClr val="C00000"/>
                </a:solidFill>
              </a:rPr>
              <a:t>月の補正では経済対策を重点化）</a:t>
            </a:r>
            <a:endParaRPr kumimoji="1" lang="ja-JP" altLang="en-US" sz="2400" b="1" dirty="0">
              <a:solidFill>
                <a:srgbClr val="C00000"/>
              </a:solidFill>
            </a:endParaRPr>
          </a:p>
        </p:txBody>
      </p:sp>
      <p:sp>
        <p:nvSpPr>
          <p:cNvPr id="7" name="日付プレースホルダー 6"/>
          <p:cNvSpPr>
            <a:spLocks noGrp="1"/>
          </p:cNvSpPr>
          <p:nvPr>
            <p:ph type="dt" sz="half" idx="10"/>
          </p:nvPr>
        </p:nvSpPr>
        <p:spPr/>
        <p:txBody>
          <a:bodyPr/>
          <a:lstStyle/>
          <a:p>
            <a:fld id="{50717DCB-6D19-49D7-A9DF-395A6EAE48C4}" type="datetime1">
              <a:rPr kumimoji="1" lang="ja-JP" altLang="en-US" smtClean="0"/>
              <a:t>2020/9/30</a:t>
            </a:fld>
            <a:endParaRPr kumimoji="1" lang="ja-JP" altLang="en-US"/>
          </a:p>
        </p:txBody>
      </p:sp>
      <p:sp>
        <p:nvSpPr>
          <p:cNvPr id="8" name="タイトル 1"/>
          <p:cNvSpPr txBox="1">
            <a:spLocks/>
          </p:cNvSpPr>
          <p:nvPr/>
        </p:nvSpPr>
        <p:spPr>
          <a:xfrm>
            <a:off x="1751012" y="458071"/>
            <a:ext cx="11602131" cy="659422"/>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dirty="0"/>
              <a:t>Ⅲ</a:t>
            </a:r>
            <a:r>
              <a:rPr lang="ja-JP" altLang="en-US" sz="4000" dirty="0"/>
              <a:t>－４　奈良県の積極的労働政策</a:t>
            </a:r>
          </a:p>
        </p:txBody>
      </p:sp>
    </p:spTree>
    <p:extLst>
      <p:ext uri="{BB962C8B-B14F-4D97-AF65-F5344CB8AC3E}">
        <p14:creationId xmlns:p14="http://schemas.microsoft.com/office/powerpoint/2010/main" val="859074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34</a:t>
            </a:fld>
            <a:endParaRPr kumimoji="1" lang="ja-JP" altLang="en-US"/>
          </a:p>
        </p:txBody>
      </p:sp>
      <p:sp>
        <p:nvSpPr>
          <p:cNvPr id="6" name="角丸四角形 5"/>
          <p:cNvSpPr/>
          <p:nvPr/>
        </p:nvSpPr>
        <p:spPr>
          <a:xfrm>
            <a:off x="2474830" y="1260349"/>
            <a:ext cx="8911687" cy="504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C00000"/>
                </a:solidFill>
              </a:rPr>
              <a:t>②</a:t>
            </a:r>
            <a:r>
              <a:rPr kumimoji="1" lang="ja-JP" altLang="en-US" sz="2400" b="1" dirty="0" smtClean="0">
                <a:solidFill>
                  <a:srgbClr val="C00000"/>
                </a:solidFill>
              </a:rPr>
              <a:t>　職業訓練　学と職の連携政策</a:t>
            </a:r>
            <a:endParaRPr kumimoji="1" lang="ja-JP" altLang="en-US" sz="2400" b="1" dirty="0">
              <a:solidFill>
                <a:srgbClr val="C00000"/>
              </a:solidFill>
            </a:endParaRPr>
          </a:p>
        </p:txBody>
      </p:sp>
      <p:sp>
        <p:nvSpPr>
          <p:cNvPr id="7" name="コンテンツ プレースホルダー 2"/>
          <p:cNvSpPr>
            <a:spLocks noGrp="1"/>
          </p:cNvSpPr>
          <p:nvPr>
            <p:ph idx="1"/>
          </p:nvPr>
        </p:nvSpPr>
        <p:spPr>
          <a:xfrm>
            <a:off x="2592495" y="2143593"/>
            <a:ext cx="8915400" cy="3522282"/>
          </a:xfrm>
        </p:spPr>
        <p:txBody>
          <a:bodyPr>
            <a:normAutofit/>
          </a:bodyPr>
          <a:lstStyle/>
          <a:p>
            <a:pPr>
              <a:buFont typeface="Wingdings" panose="05000000000000000000" pitchFamily="2" charset="2"/>
              <a:buChar char="l"/>
            </a:pPr>
            <a:r>
              <a:rPr lang="ja-JP" altLang="en-US" dirty="0">
                <a:solidFill>
                  <a:schemeClr val="tx1"/>
                </a:solidFill>
              </a:rPr>
              <a:t>高等技術専門校できめ細やかな職業訓練を実施（当初）</a:t>
            </a:r>
            <a:r>
              <a:rPr lang="en-US" altLang="ja-JP" dirty="0">
                <a:solidFill>
                  <a:schemeClr val="tx1"/>
                </a:solidFill>
              </a:rPr>
              <a:t>476</a:t>
            </a:r>
            <a:r>
              <a:rPr lang="ja-JP" altLang="en-US" dirty="0" smtClean="0">
                <a:solidFill>
                  <a:schemeClr val="tx1"/>
                </a:solidFill>
              </a:rPr>
              <a:t>百万円</a:t>
            </a:r>
            <a:endParaRPr lang="en-US" altLang="ja-JP" dirty="0" smtClean="0">
              <a:solidFill>
                <a:schemeClr val="tx1"/>
              </a:solidFill>
            </a:endParaRPr>
          </a:p>
          <a:p>
            <a:pPr>
              <a:buFont typeface="Wingdings" panose="05000000000000000000" pitchFamily="2" charset="2"/>
              <a:buChar char="l"/>
            </a:pPr>
            <a:r>
              <a:rPr lang="ja-JP" altLang="en-US" dirty="0" smtClean="0">
                <a:solidFill>
                  <a:schemeClr val="tx1"/>
                </a:solidFill>
              </a:rPr>
              <a:t>若年無業者への職業訓練、臨床心理士の相談（当初）</a:t>
            </a:r>
            <a:r>
              <a:rPr lang="en-US" altLang="ja-JP" dirty="0" smtClean="0">
                <a:solidFill>
                  <a:schemeClr val="tx1"/>
                </a:solidFill>
              </a:rPr>
              <a:t>12</a:t>
            </a:r>
            <a:r>
              <a:rPr lang="ja-JP" altLang="en-US" dirty="0" smtClean="0">
                <a:solidFill>
                  <a:schemeClr val="tx1"/>
                </a:solidFill>
              </a:rPr>
              <a:t>百万円</a:t>
            </a:r>
            <a:endParaRPr lang="en-US" altLang="ja-JP" dirty="0" smtClean="0">
              <a:solidFill>
                <a:schemeClr val="tx1"/>
              </a:solidFill>
            </a:endParaRPr>
          </a:p>
          <a:p>
            <a:pPr>
              <a:buFont typeface="Wingdings" panose="05000000000000000000" pitchFamily="2" charset="2"/>
              <a:buChar char="l"/>
            </a:pPr>
            <a:r>
              <a:rPr lang="ja-JP" altLang="en-US" dirty="0" smtClean="0">
                <a:solidFill>
                  <a:schemeClr val="tx1"/>
                </a:solidFill>
              </a:rPr>
              <a:t>実学</a:t>
            </a:r>
            <a:r>
              <a:rPr lang="ja-JP" altLang="en-US" dirty="0">
                <a:solidFill>
                  <a:schemeClr val="tx1"/>
                </a:solidFill>
              </a:rPr>
              <a:t>教育</a:t>
            </a:r>
            <a:r>
              <a:rPr lang="ja-JP" altLang="en-US" dirty="0" smtClean="0">
                <a:solidFill>
                  <a:schemeClr val="tx1"/>
                </a:solidFill>
              </a:rPr>
              <a:t>の充実、インターンシップの推進（当初）</a:t>
            </a:r>
            <a:r>
              <a:rPr lang="en-US" altLang="ja-JP" dirty="0" smtClean="0">
                <a:solidFill>
                  <a:schemeClr val="tx1"/>
                </a:solidFill>
              </a:rPr>
              <a:t>15</a:t>
            </a:r>
            <a:r>
              <a:rPr lang="ja-JP" altLang="en-US" dirty="0" smtClean="0">
                <a:solidFill>
                  <a:schemeClr val="tx1"/>
                </a:solidFill>
              </a:rPr>
              <a:t>百万円</a:t>
            </a:r>
            <a:endParaRPr lang="en-US" altLang="ja-JP" dirty="0" smtClean="0">
              <a:solidFill>
                <a:schemeClr val="tx1"/>
              </a:solidFill>
            </a:endParaRPr>
          </a:p>
          <a:p>
            <a:pPr lvl="1">
              <a:buFont typeface="Wingdings" panose="05000000000000000000" pitchFamily="2" charset="2"/>
              <a:buChar char="l"/>
            </a:pPr>
            <a:r>
              <a:rPr lang="ja-JP" altLang="en-US" dirty="0" smtClean="0">
                <a:solidFill>
                  <a:schemeClr val="tx1"/>
                </a:solidFill>
              </a:rPr>
              <a:t>連携協定企業等と協働した実践的な教育の実施</a:t>
            </a:r>
            <a:endParaRPr lang="en-US" altLang="ja-JP" dirty="0" smtClean="0">
              <a:solidFill>
                <a:schemeClr val="tx1"/>
              </a:solidFill>
            </a:endParaRPr>
          </a:p>
          <a:p>
            <a:pPr lvl="1">
              <a:buFont typeface="Wingdings" panose="05000000000000000000" pitchFamily="2" charset="2"/>
              <a:buChar char="l"/>
            </a:pPr>
            <a:r>
              <a:rPr lang="ja-JP" altLang="en-US" dirty="0" smtClean="0">
                <a:solidFill>
                  <a:schemeClr val="tx1"/>
                </a:solidFill>
              </a:rPr>
              <a:t>有給インターンシップを実施</a:t>
            </a:r>
            <a:endParaRPr lang="en-US" altLang="ja-JP" dirty="0" smtClean="0">
              <a:solidFill>
                <a:schemeClr val="tx1"/>
              </a:solidFill>
            </a:endParaRPr>
          </a:p>
          <a:p>
            <a:pPr lvl="1">
              <a:buFont typeface="Wingdings" panose="05000000000000000000" pitchFamily="2" charset="2"/>
              <a:buChar char="l"/>
            </a:pPr>
            <a:r>
              <a:rPr lang="ja-JP" altLang="en-US" dirty="0" smtClean="0">
                <a:solidFill>
                  <a:schemeClr val="tx1"/>
                </a:solidFill>
              </a:rPr>
              <a:t>奈良県版デュアルシステムの推進</a:t>
            </a:r>
            <a:endParaRPr lang="en-US" altLang="ja-JP" dirty="0">
              <a:solidFill>
                <a:schemeClr val="tx1"/>
              </a:solidFill>
            </a:endParaRPr>
          </a:p>
          <a:p>
            <a:pPr lvl="1">
              <a:buFont typeface="Wingdings" panose="05000000000000000000" pitchFamily="2" charset="2"/>
              <a:buChar char="l"/>
            </a:pPr>
            <a:endParaRPr lang="en-US" altLang="ja-JP" dirty="0">
              <a:solidFill>
                <a:schemeClr val="tx1"/>
              </a:solidFill>
            </a:endParaRPr>
          </a:p>
          <a:p>
            <a:pPr>
              <a:buFont typeface="Wingdings" panose="05000000000000000000" pitchFamily="2" charset="2"/>
              <a:buChar char="l"/>
            </a:pPr>
            <a:endParaRPr lang="en-US" altLang="ja-JP" sz="1600" dirty="0">
              <a:solidFill>
                <a:schemeClr val="tx1"/>
              </a:solidFill>
            </a:endParaRPr>
          </a:p>
          <a:p>
            <a:pPr marL="0" indent="0">
              <a:buNone/>
            </a:pPr>
            <a:endParaRPr lang="en-US" altLang="ja-JP" sz="1600" b="1" dirty="0" smtClean="0"/>
          </a:p>
          <a:p>
            <a:pPr marL="285750">
              <a:buFont typeface="Wingdings" panose="05000000000000000000" pitchFamily="2" charset="2"/>
              <a:buChar char="l"/>
            </a:pPr>
            <a:endParaRPr lang="en-US" altLang="ja-JP" sz="1600" b="1" dirty="0"/>
          </a:p>
        </p:txBody>
      </p:sp>
      <p:sp>
        <p:nvSpPr>
          <p:cNvPr id="3" name="日付プレースホルダー 2"/>
          <p:cNvSpPr>
            <a:spLocks noGrp="1"/>
          </p:cNvSpPr>
          <p:nvPr>
            <p:ph type="dt" sz="half" idx="10"/>
          </p:nvPr>
        </p:nvSpPr>
        <p:spPr/>
        <p:txBody>
          <a:bodyPr/>
          <a:lstStyle/>
          <a:p>
            <a:fld id="{052E9FBE-F4B5-40E8-A4C2-A3FAD69D9935}" type="datetime1">
              <a:rPr kumimoji="1" lang="ja-JP" altLang="en-US" smtClean="0"/>
              <a:t>2020/9/30</a:t>
            </a:fld>
            <a:endParaRPr kumimoji="1" lang="ja-JP" altLang="en-US"/>
          </a:p>
        </p:txBody>
      </p:sp>
      <p:sp>
        <p:nvSpPr>
          <p:cNvPr id="8" name="タイトル 1"/>
          <p:cNvSpPr txBox="1">
            <a:spLocks/>
          </p:cNvSpPr>
          <p:nvPr/>
        </p:nvSpPr>
        <p:spPr>
          <a:xfrm>
            <a:off x="1751012" y="458071"/>
            <a:ext cx="11602131" cy="659422"/>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dirty="0"/>
              <a:t>Ⅲ</a:t>
            </a:r>
            <a:r>
              <a:rPr lang="ja-JP" altLang="en-US" sz="4000" dirty="0"/>
              <a:t>－４　奈良県の積極的労働政策</a:t>
            </a:r>
          </a:p>
        </p:txBody>
      </p:sp>
      <p:sp>
        <p:nvSpPr>
          <p:cNvPr id="10" name="テキスト ボックス 9"/>
          <p:cNvSpPr txBox="1"/>
          <p:nvPr/>
        </p:nvSpPr>
        <p:spPr>
          <a:xfrm>
            <a:off x="2320352" y="4965683"/>
            <a:ext cx="9187543" cy="1400383"/>
          </a:xfrm>
          <a:prstGeom prst="rect">
            <a:avLst/>
          </a:prstGeom>
          <a:noFill/>
        </p:spPr>
        <p:txBody>
          <a:bodyPr wrap="square" rtlCol="0">
            <a:spAutoFit/>
          </a:bodyPr>
          <a:lstStyle/>
          <a:p>
            <a:r>
              <a:rPr kumimoji="1" lang="ja-JP" altLang="en-US" sz="1900" b="1" dirty="0" smtClean="0"/>
              <a:t>○ 奈良県の教育政策では、実学重視に大きく舵を切ろうとしている</a:t>
            </a:r>
            <a:endParaRPr kumimoji="1" lang="en-US" altLang="ja-JP" sz="1900" b="1" dirty="0" smtClean="0"/>
          </a:p>
          <a:p>
            <a:r>
              <a:rPr kumimoji="1" lang="en-US" altLang="ja-JP" sz="1900" b="1" dirty="0"/>
              <a:t> </a:t>
            </a:r>
            <a:r>
              <a:rPr kumimoji="1" lang="en-US" altLang="ja-JP" sz="1900" b="1" dirty="0" smtClean="0"/>
              <a:t>  </a:t>
            </a:r>
            <a:r>
              <a:rPr kumimoji="1" lang="ja-JP" altLang="en-US" sz="1900" b="1" dirty="0" smtClean="0"/>
              <a:t>（奈良県教育振興大綱の策定）</a:t>
            </a:r>
            <a:endParaRPr kumimoji="1" lang="en-US" altLang="ja-JP" sz="1900" b="1" dirty="0" smtClean="0"/>
          </a:p>
          <a:p>
            <a:endParaRPr kumimoji="1" lang="en-US" altLang="ja-JP" sz="900" b="1" dirty="0"/>
          </a:p>
          <a:p>
            <a:r>
              <a:rPr kumimoji="1" lang="ja-JP" altLang="en-US" sz="1900" b="1" dirty="0" smtClean="0"/>
              <a:t>○ 理工学等の学部のない奈良県において、県立大学に、工学部を設置する予定</a:t>
            </a:r>
            <a:endParaRPr kumimoji="1" lang="en-US" altLang="ja-JP" sz="1900" b="1" dirty="0" smtClean="0"/>
          </a:p>
          <a:p>
            <a:r>
              <a:rPr kumimoji="1" lang="en-US" altLang="ja-JP" sz="1900" b="1" dirty="0"/>
              <a:t> </a:t>
            </a:r>
            <a:r>
              <a:rPr kumimoji="1" lang="en-US" altLang="ja-JP" sz="1900" b="1" dirty="0" smtClean="0"/>
              <a:t>  </a:t>
            </a:r>
            <a:r>
              <a:rPr kumimoji="1" lang="ja-JP" altLang="en-US" sz="1900" b="1" dirty="0" smtClean="0"/>
              <a:t>（大和平野中央部に整備を検討）</a:t>
            </a:r>
            <a:endParaRPr kumimoji="1" lang="en-US" altLang="ja-JP" sz="1900" b="1" dirty="0" smtClean="0"/>
          </a:p>
        </p:txBody>
      </p:sp>
    </p:spTree>
    <p:extLst>
      <p:ext uri="{BB962C8B-B14F-4D97-AF65-F5344CB8AC3E}">
        <p14:creationId xmlns:p14="http://schemas.microsoft.com/office/powerpoint/2010/main" val="1628086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35</a:t>
            </a:fld>
            <a:endParaRPr kumimoji="1" lang="ja-JP" altLang="en-US"/>
          </a:p>
        </p:txBody>
      </p:sp>
      <p:sp>
        <p:nvSpPr>
          <p:cNvPr id="6" name="角丸四角形 5"/>
          <p:cNvSpPr/>
          <p:nvPr/>
        </p:nvSpPr>
        <p:spPr>
          <a:xfrm>
            <a:off x="2184544" y="1260349"/>
            <a:ext cx="8911687" cy="504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C00000"/>
                </a:solidFill>
              </a:rPr>
              <a:t>③　労働力の掘り起こし</a:t>
            </a:r>
            <a:endParaRPr kumimoji="1" lang="ja-JP" altLang="en-US" sz="2400" b="1" dirty="0">
              <a:solidFill>
                <a:srgbClr val="C00000"/>
              </a:solidFill>
            </a:endParaRPr>
          </a:p>
        </p:txBody>
      </p:sp>
      <p:sp>
        <p:nvSpPr>
          <p:cNvPr id="7" name="コンテンツ プレースホルダー 2"/>
          <p:cNvSpPr>
            <a:spLocks noGrp="1"/>
          </p:cNvSpPr>
          <p:nvPr>
            <p:ph idx="1"/>
          </p:nvPr>
        </p:nvSpPr>
        <p:spPr>
          <a:xfrm>
            <a:off x="2180830" y="2305813"/>
            <a:ext cx="9604769" cy="3824624"/>
          </a:xfrm>
        </p:spPr>
        <p:txBody>
          <a:bodyPr>
            <a:normAutofit/>
          </a:bodyPr>
          <a:lstStyle/>
          <a:p>
            <a:pPr>
              <a:buFont typeface="Wingdings" panose="05000000000000000000" pitchFamily="2" charset="2"/>
              <a:buChar char="l"/>
            </a:pPr>
            <a:r>
              <a:rPr lang="ja-JP" altLang="en-US" dirty="0" smtClean="0">
                <a:solidFill>
                  <a:schemeClr val="tx1"/>
                </a:solidFill>
              </a:rPr>
              <a:t>なら女性活躍推進倶楽部の企業と連携した取組（当初）</a:t>
            </a:r>
            <a:r>
              <a:rPr lang="en-US" altLang="ja-JP" dirty="0" smtClean="0">
                <a:solidFill>
                  <a:schemeClr val="tx1"/>
                </a:solidFill>
              </a:rPr>
              <a:t>6</a:t>
            </a:r>
            <a:r>
              <a:rPr lang="ja-JP" altLang="en-US" dirty="0" smtClean="0">
                <a:solidFill>
                  <a:schemeClr val="tx1"/>
                </a:solidFill>
              </a:rPr>
              <a:t>百万円</a:t>
            </a:r>
            <a:endParaRPr lang="en-US" altLang="ja-JP" dirty="0" smtClean="0">
              <a:solidFill>
                <a:schemeClr val="tx1"/>
              </a:solidFill>
            </a:endParaRPr>
          </a:p>
          <a:p>
            <a:pPr>
              <a:buFont typeface="Wingdings" panose="05000000000000000000" pitchFamily="2" charset="2"/>
              <a:buChar char="l"/>
            </a:pPr>
            <a:r>
              <a:rPr lang="ja-JP" altLang="en-US" dirty="0" smtClean="0">
                <a:solidFill>
                  <a:schemeClr val="tx1"/>
                </a:solidFill>
              </a:rPr>
              <a:t>女性</a:t>
            </a:r>
            <a:r>
              <a:rPr lang="ja-JP" altLang="en-US" dirty="0">
                <a:solidFill>
                  <a:schemeClr val="tx1"/>
                </a:solidFill>
              </a:rPr>
              <a:t>の再就職支援準備窓口の開設（当初）</a:t>
            </a:r>
            <a:r>
              <a:rPr lang="en-US" altLang="ja-JP" dirty="0">
                <a:solidFill>
                  <a:schemeClr val="tx1"/>
                </a:solidFill>
              </a:rPr>
              <a:t>8</a:t>
            </a:r>
            <a:r>
              <a:rPr lang="ja-JP" altLang="en-US" dirty="0">
                <a:solidFill>
                  <a:schemeClr val="tx1"/>
                </a:solidFill>
              </a:rPr>
              <a:t>百万円</a:t>
            </a:r>
            <a:endParaRPr lang="en-US" altLang="ja-JP" dirty="0">
              <a:solidFill>
                <a:schemeClr val="tx1"/>
              </a:solidFill>
            </a:endParaRPr>
          </a:p>
          <a:p>
            <a:pPr>
              <a:buFont typeface="Wingdings" panose="05000000000000000000" pitchFamily="2" charset="2"/>
              <a:buChar char="l"/>
            </a:pPr>
            <a:r>
              <a:rPr lang="ja-JP" altLang="en-US" dirty="0">
                <a:solidFill>
                  <a:schemeClr val="tx1"/>
                </a:solidFill>
              </a:rPr>
              <a:t>女性センターで働く女性の悩み対応（当初）</a:t>
            </a:r>
            <a:r>
              <a:rPr lang="en-US" altLang="ja-JP" dirty="0">
                <a:solidFill>
                  <a:schemeClr val="tx1"/>
                </a:solidFill>
              </a:rPr>
              <a:t>5</a:t>
            </a:r>
            <a:r>
              <a:rPr lang="ja-JP" altLang="en-US" dirty="0">
                <a:solidFill>
                  <a:schemeClr val="tx1"/>
                </a:solidFill>
              </a:rPr>
              <a:t>百万円</a:t>
            </a:r>
            <a:endParaRPr lang="en-US" altLang="ja-JP" dirty="0">
              <a:solidFill>
                <a:schemeClr val="tx1"/>
              </a:solidFill>
            </a:endParaRPr>
          </a:p>
          <a:p>
            <a:pPr>
              <a:buFont typeface="Wingdings" panose="05000000000000000000" pitchFamily="2" charset="2"/>
              <a:buChar char="l"/>
            </a:pPr>
            <a:r>
              <a:rPr lang="ja-JP" altLang="en-US" dirty="0">
                <a:solidFill>
                  <a:schemeClr val="tx1"/>
                </a:solidFill>
              </a:rPr>
              <a:t>起業を目指す女性の活躍支援（当初）</a:t>
            </a:r>
            <a:r>
              <a:rPr lang="en-US" altLang="ja-JP" dirty="0">
                <a:solidFill>
                  <a:schemeClr val="tx1"/>
                </a:solidFill>
              </a:rPr>
              <a:t>1</a:t>
            </a:r>
            <a:r>
              <a:rPr lang="ja-JP" altLang="en-US" dirty="0">
                <a:solidFill>
                  <a:schemeClr val="tx1"/>
                </a:solidFill>
              </a:rPr>
              <a:t>百万円</a:t>
            </a:r>
            <a:endParaRPr lang="en-US" altLang="ja-JP" dirty="0">
              <a:solidFill>
                <a:schemeClr val="tx1"/>
              </a:solidFill>
            </a:endParaRPr>
          </a:p>
          <a:p>
            <a:pPr>
              <a:buFont typeface="Wingdings" panose="05000000000000000000" pitchFamily="2" charset="2"/>
              <a:buChar char="l"/>
            </a:pPr>
            <a:r>
              <a:rPr lang="ja-JP" altLang="en-US" dirty="0">
                <a:solidFill>
                  <a:schemeClr val="tx1"/>
                </a:solidFill>
              </a:rPr>
              <a:t>首都圏等で奈良で働く魅力発信（当初）</a:t>
            </a:r>
            <a:r>
              <a:rPr lang="en-US" altLang="ja-JP" dirty="0">
                <a:solidFill>
                  <a:schemeClr val="tx1"/>
                </a:solidFill>
              </a:rPr>
              <a:t>6</a:t>
            </a:r>
            <a:r>
              <a:rPr lang="ja-JP" altLang="en-US" dirty="0">
                <a:solidFill>
                  <a:schemeClr val="tx1"/>
                </a:solidFill>
              </a:rPr>
              <a:t>百万円</a:t>
            </a:r>
            <a:endParaRPr lang="en-US" altLang="ja-JP" dirty="0">
              <a:solidFill>
                <a:schemeClr val="tx1"/>
              </a:solidFill>
            </a:endParaRPr>
          </a:p>
          <a:p>
            <a:pPr>
              <a:buFont typeface="Wingdings" panose="05000000000000000000" pitchFamily="2" charset="2"/>
              <a:buChar char="l"/>
            </a:pPr>
            <a:r>
              <a:rPr lang="ja-JP" altLang="en-US" dirty="0">
                <a:solidFill>
                  <a:schemeClr val="tx1"/>
                </a:solidFill>
              </a:rPr>
              <a:t>県庁版ハローワーク等で離職者の再就職支援（当初）</a:t>
            </a:r>
            <a:r>
              <a:rPr lang="en-US" altLang="ja-JP" dirty="0">
                <a:solidFill>
                  <a:schemeClr val="tx1"/>
                </a:solidFill>
              </a:rPr>
              <a:t>73</a:t>
            </a:r>
            <a:r>
              <a:rPr lang="ja-JP" altLang="en-US" dirty="0">
                <a:solidFill>
                  <a:schemeClr val="tx1"/>
                </a:solidFill>
              </a:rPr>
              <a:t>百万円</a:t>
            </a:r>
            <a:endParaRPr lang="en-US" altLang="ja-JP" dirty="0">
              <a:solidFill>
                <a:schemeClr val="tx1"/>
              </a:solidFill>
            </a:endParaRPr>
          </a:p>
          <a:p>
            <a:pPr>
              <a:buFont typeface="Wingdings" panose="05000000000000000000" pitchFamily="2" charset="2"/>
              <a:buChar char="l"/>
            </a:pPr>
            <a:r>
              <a:rPr lang="ja-JP" altLang="en-US" dirty="0">
                <a:solidFill>
                  <a:schemeClr val="tx1"/>
                </a:solidFill>
              </a:rPr>
              <a:t>奨学金返済を支援（当初）</a:t>
            </a:r>
            <a:r>
              <a:rPr lang="en-US" altLang="ja-JP" dirty="0">
                <a:solidFill>
                  <a:schemeClr val="tx1"/>
                </a:solidFill>
              </a:rPr>
              <a:t>1</a:t>
            </a:r>
            <a:r>
              <a:rPr lang="ja-JP" altLang="en-US" dirty="0">
                <a:solidFill>
                  <a:schemeClr val="tx1"/>
                </a:solidFill>
              </a:rPr>
              <a:t>百万円［債務負担行為</a:t>
            </a:r>
            <a:r>
              <a:rPr lang="en-US" altLang="ja-JP" dirty="0">
                <a:solidFill>
                  <a:schemeClr val="tx1"/>
                </a:solidFill>
              </a:rPr>
              <a:t>5</a:t>
            </a:r>
            <a:r>
              <a:rPr lang="ja-JP" altLang="en-US" dirty="0">
                <a:solidFill>
                  <a:schemeClr val="tx1"/>
                </a:solidFill>
              </a:rPr>
              <a:t>百万円］</a:t>
            </a:r>
            <a:endParaRPr lang="en-US" altLang="ja-JP" dirty="0">
              <a:solidFill>
                <a:schemeClr val="tx1"/>
              </a:solidFill>
            </a:endParaRPr>
          </a:p>
          <a:p>
            <a:pPr>
              <a:buFont typeface="Wingdings" panose="05000000000000000000" pitchFamily="2" charset="2"/>
              <a:buChar char="l"/>
            </a:pPr>
            <a:r>
              <a:rPr lang="ja-JP" altLang="en-US" dirty="0">
                <a:solidFill>
                  <a:schemeClr val="tx1"/>
                </a:solidFill>
              </a:rPr>
              <a:t>県内企業の合同説明会、高校生への有給インターンシップ、未就業者への就労相談の実施（当初）　</a:t>
            </a:r>
            <a:r>
              <a:rPr lang="en-US" altLang="ja-JP" dirty="0">
                <a:solidFill>
                  <a:schemeClr val="tx1"/>
                </a:solidFill>
              </a:rPr>
              <a:t>14</a:t>
            </a:r>
            <a:r>
              <a:rPr lang="ja-JP" altLang="en-US" dirty="0">
                <a:solidFill>
                  <a:schemeClr val="tx1"/>
                </a:solidFill>
              </a:rPr>
              <a:t>百万円</a:t>
            </a:r>
            <a:endParaRPr lang="en-US" altLang="ja-JP" dirty="0">
              <a:solidFill>
                <a:schemeClr val="tx1"/>
              </a:solidFill>
            </a:endParaRPr>
          </a:p>
          <a:p>
            <a:pPr lvl="1">
              <a:buFont typeface="Wingdings" panose="05000000000000000000" pitchFamily="2" charset="2"/>
              <a:buChar char="l"/>
            </a:pPr>
            <a:endParaRPr lang="en-US" altLang="ja-JP" sz="1800" dirty="0">
              <a:solidFill>
                <a:srgbClr val="FF0000"/>
              </a:solidFill>
            </a:endParaRPr>
          </a:p>
          <a:p>
            <a:pPr>
              <a:buFont typeface="Wingdings" panose="05000000000000000000" pitchFamily="2" charset="2"/>
              <a:buChar char="l"/>
            </a:pPr>
            <a:endParaRPr lang="en-US" altLang="ja-JP" dirty="0">
              <a:solidFill>
                <a:srgbClr val="FF0000"/>
              </a:solidFill>
            </a:endParaRPr>
          </a:p>
          <a:p>
            <a:pPr marL="0" indent="0">
              <a:buNone/>
            </a:pPr>
            <a:endParaRPr lang="en-US" altLang="ja-JP" b="1" dirty="0" smtClean="0"/>
          </a:p>
          <a:p>
            <a:pPr marL="285750">
              <a:buFont typeface="Wingdings" panose="05000000000000000000" pitchFamily="2" charset="2"/>
              <a:buChar char="l"/>
            </a:pPr>
            <a:endParaRPr lang="en-US" altLang="ja-JP" b="1" dirty="0"/>
          </a:p>
        </p:txBody>
      </p:sp>
      <p:sp>
        <p:nvSpPr>
          <p:cNvPr id="3" name="日付プレースホルダー 2"/>
          <p:cNvSpPr>
            <a:spLocks noGrp="1"/>
          </p:cNvSpPr>
          <p:nvPr>
            <p:ph type="dt" sz="half" idx="10"/>
          </p:nvPr>
        </p:nvSpPr>
        <p:spPr/>
        <p:txBody>
          <a:bodyPr/>
          <a:lstStyle/>
          <a:p>
            <a:fld id="{3BB1381A-CDC0-40D2-B3A8-7A680A4DF487}" type="datetime1">
              <a:rPr kumimoji="1" lang="ja-JP" altLang="en-US" smtClean="0"/>
              <a:t>2020/9/30</a:t>
            </a:fld>
            <a:endParaRPr kumimoji="1" lang="ja-JP" altLang="en-US"/>
          </a:p>
        </p:txBody>
      </p:sp>
      <p:sp>
        <p:nvSpPr>
          <p:cNvPr id="9" name="タイトル 1"/>
          <p:cNvSpPr txBox="1">
            <a:spLocks/>
          </p:cNvSpPr>
          <p:nvPr/>
        </p:nvSpPr>
        <p:spPr>
          <a:xfrm>
            <a:off x="1751012" y="458071"/>
            <a:ext cx="11602131" cy="659422"/>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dirty="0"/>
              <a:t>Ⅲ</a:t>
            </a:r>
            <a:r>
              <a:rPr lang="ja-JP" altLang="en-US" sz="4000" dirty="0"/>
              <a:t>－４　奈良県の積極的労働政策</a:t>
            </a:r>
          </a:p>
        </p:txBody>
      </p:sp>
    </p:spTree>
    <p:extLst>
      <p:ext uri="{BB962C8B-B14F-4D97-AF65-F5344CB8AC3E}">
        <p14:creationId xmlns:p14="http://schemas.microsoft.com/office/powerpoint/2010/main" val="2824464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36</a:t>
            </a:fld>
            <a:endParaRPr kumimoji="1" lang="ja-JP" altLang="en-US"/>
          </a:p>
        </p:txBody>
      </p:sp>
      <p:sp>
        <p:nvSpPr>
          <p:cNvPr id="6" name="角丸四角形 5"/>
          <p:cNvSpPr/>
          <p:nvPr/>
        </p:nvSpPr>
        <p:spPr>
          <a:xfrm>
            <a:off x="1146629" y="1260349"/>
            <a:ext cx="10929257" cy="504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C00000"/>
                </a:solidFill>
              </a:rPr>
              <a:t>④　地域で働く人を支える（子育てしやすい地域では雇用が創出される）</a:t>
            </a:r>
            <a:endParaRPr kumimoji="1" lang="ja-JP" altLang="en-US" sz="2400" b="1" dirty="0">
              <a:solidFill>
                <a:srgbClr val="C00000"/>
              </a:solidFill>
            </a:endParaRPr>
          </a:p>
        </p:txBody>
      </p:sp>
      <p:sp>
        <p:nvSpPr>
          <p:cNvPr id="7" name="コンテンツ プレースホルダー 2"/>
          <p:cNvSpPr>
            <a:spLocks noGrp="1"/>
          </p:cNvSpPr>
          <p:nvPr>
            <p:ph idx="1"/>
          </p:nvPr>
        </p:nvSpPr>
        <p:spPr>
          <a:xfrm>
            <a:off x="2019353" y="1853013"/>
            <a:ext cx="10056533" cy="4312983"/>
          </a:xfrm>
        </p:spPr>
        <p:txBody>
          <a:bodyPr>
            <a:noAutofit/>
          </a:bodyPr>
          <a:lstStyle/>
          <a:p>
            <a:pPr>
              <a:buFont typeface="Wingdings" panose="05000000000000000000" pitchFamily="2" charset="2"/>
              <a:buChar char="l"/>
            </a:pPr>
            <a:r>
              <a:rPr lang="ja-JP" altLang="en-US" dirty="0" smtClean="0">
                <a:solidFill>
                  <a:schemeClr val="tx1"/>
                </a:solidFill>
              </a:rPr>
              <a:t>幼児教育・保育無償化の実施（当初）</a:t>
            </a:r>
            <a:r>
              <a:rPr lang="en-US" altLang="ja-JP" dirty="0" smtClean="0">
                <a:solidFill>
                  <a:schemeClr val="tx1"/>
                </a:solidFill>
              </a:rPr>
              <a:t>1,239</a:t>
            </a:r>
            <a:r>
              <a:rPr lang="ja-JP" altLang="en-US" dirty="0" smtClean="0">
                <a:solidFill>
                  <a:schemeClr val="tx1"/>
                </a:solidFill>
              </a:rPr>
              <a:t>百万円</a:t>
            </a:r>
            <a:endParaRPr lang="en-US" altLang="ja-JP" dirty="0" smtClean="0">
              <a:solidFill>
                <a:schemeClr val="tx1"/>
              </a:solidFill>
            </a:endParaRPr>
          </a:p>
          <a:p>
            <a:pPr>
              <a:buFont typeface="Wingdings" panose="05000000000000000000" pitchFamily="2" charset="2"/>
              <a:buChar char="l"/>
            </a:pPr>
            <a:r>
              <a:rPr lang="ja-JP" altLang="en-US" dirty="0" smtClean="0">
                <a:solidFill>
                  <a:schemeClr val="tx1"/>
                </a:solidFill>
              </a:rPr>
              <a:t>こども食堂</a:t>
            </a:r>
            <a:endParaRPr lang="en-US" altLang="ja-JP" dirty="0" smtClean="0">
              <a:solidFill>
                <a:schemeClr val="tx1"/>
              </a:solidFill>
            </a:endParaRPr>
          </a:p>
          <a:p>
            <a:pPr lvl="1">
              <a:buFont typeface="Wingdings" panose="05000000000000000000" pitchFamily="2" charset="2"/>
              <a:buChar char="l"/>
            </a:pPr>
            <a:r>
              <a:rPr lang="ja-JP" altLang="en-US" sz="1800" dirty="0" smtClean="0">
                <a:solidFill>
                  <a:schemeClr val="tx1"/>
                </a:solidFill>
              </a:rPr>
              <a:t>（新）県コーディネーターによる支援（当初）</a:t>
            </a:r>
            <a:r>
              <a:rPr lang="en-US" altLang="ja-JP" sz="1800" dirty="0" smtClean="0">
                <a:solidFill>
                  <a:schemeClr val="tx1"/>
                </a:solidFill>
              </a:rPr>
              <a:t>4</a:t>
            </a:r>
            <a:r>
              <a:rPr lang="ja-JP" altLang="en-US" sz="1800" dirty="0" smtClean="0">
                <a:solidFill>
                  <a:schemeClr val="tx1"/>
                </a:solidFill>
              </a:rPr>
              <a:t>百万円</a:t>
            </a:r>
            <a:endParaRPr lang="en-US" altLang="ja-JP" sz="1800" dirty="0" smtClean="0">
              <a:solidFill>
                <a:schemeClr val="tx1"/>
              </a:solidFill>
            </a:endParaRPr>
          </a:p>
          <a:p>
            <a:pPr lvl="1">
              <a:buFont typeface="Wingdings" panose="05000000000000000000" pitchFamily="2" charset="2"/>
              <a:buChar char="l"/>
            </a:pPr>
            <a:r>
              <a:rPr lang="ja-JP" altLang="en-US" sz="1800" dirty="0" smtClean="0">
                <a:solidFill>
                  <a:schemeClr val="tx1"/>
                </a:solidFill>
              </a:rPr>
              <a:t>奈良県食材使用経費支援、朝食提供への支援（当初）</a:t>
            </a:r>
            <a:r>
              <a:rPr lang="en-US" altLang="ja-JP" sz="1800" dirty="0" smtClean="0">
                <a:solidFill>
                  <a:schemeClr val="tx1"/>
                </a:solidFill>
              </a:rPr>
              <a:t>1</a:t>
            </a:r>
            <a:r>
              <a:rPr lang="ja-JP" altLang="en-US" sz="1800" dirty="0" smtClean="0">
                <a:solidFill>
                  <a:schemeClr val="tx1"/>
                </a:solidFill>
              </a:rPr>
              <a:t>百万円（６月補正）</a:t>
            </a:r>
            <a:r>
              <a:rPr lang="en-US" altLang="ja-JP" sz="1800" dirty="0" smtClean="0">
                <a:solidFill>
                  <a:schemeClr val="tx1"/>
                </a:solidFill>
              </a:rPr>
              <a:t>3</a:t>
            </a:r>
            <a:r>
              <a:rPr lang="ja-JP" altLang="en-US" sz="1800" dirty="0" smtClean="0">
                <a:solidFill>
                  <a:schemeClr val="tx1"/>
                </a:solidFill>
              </a:rPr>
              <a:t>百万円</a:t>
            </a:r>
            <a:endParaRPr lang="en-US" altLang="ja-JP" sz="1800" dirty="0" smtClean="0">
              <a:solidFill>
                <a:schemeClr val="tx1"/>
              </a:solidFill>
            </a:endParaRPr>
          </a:p>
          <a:p>
            <a:pPr lvl="1">
              <a:buFont typeface="Wingdings" panose="05000000000000000000" pitchFamily="2" charset="2"/>
              <a:buChar char="l"/>
            </a:pPr>
            <a:r>
              <a:rPr lang="ja-JP" altLang="en-US" sz="1800" dirty="0" smtClean="0">
                <a:solidFill>
                  <a:schemeClr val="tx1"/>
                </a:solidFill>
              </a:rPr>
              <a:t>こども食堂同士のつながり強化</a:t>
            </a:r>
            <a:endParaRPr lang="en-US" altLang="ja-JP" sz="1800" dirty="0" smtClean="0">
              <a:solidFill>
                <a:schemeClr val="tx1"/>
              </a:solidFill>
            </a:endParaRPr>
          </a:p>
          <a:p>
            <a:pPr lvl="1">
              <a:buFont typeface="Wingdings" panose="05000000000000000000" pitchFamily="2" charset="2"/>
              <a:buChar char="l"/>
            </a:pPr>
            <a:r>
              <a:rPr lang="ja-JP" altLang="en-US" sz="1800" dirty="0" smtClean="0">
                <a:solidFill>
                  <a:schemeClr val="tx1"/>
                </a:solidFill>
              </a:rPr>
              <a:t>未利用食品利用の経費を強化（当初）</a:t>
            </a:r>
            <a:r>
              <a:rPr lang="en-US" altLang="ja-JP" sz="1800" dirty="0" smtClean="0">
                <a:solidFill>
                  <a:schemeClr val="tx1"/>
                </a:solidFill>
              </a:rPr>
              <a:t>1</a:t>
            </a:r>
            <a:r>
              <a:rPr lang="ja-JP" altLang="en-US" sz="1800" dirty="0" smtClean="0">
                <a:solidFill>
                  <a:schemeClr val="tx1"/>
                </a:solidFill>
              </a:rPr>
              <a:t>百万円</a:t>
            </a:r>
            <a:endParaRPr lang="en-US" altLang="ja-JP" sz="1800" dirty="0" smtClean="0">
              <a:solidFill>
                <a:schemeClr val="tx1"/>
              </a:solidFill>
            </a:endParaRPr>
          </a:p>
          <a:p>
            <a:pPr lvl="1">
              <a:buFont typeface="Wingdings" panose="05000000000000000000" pitchFamily="2" charset="2"/>
              <a:buChar char="l"/>
            </a:pPr>
            <a:r>
              <a:rPr lang="ja-JP" altLang="en-US" sz="1800" dirty="0">
                <a:solidFill>
                  <a:schemeClr val="tx1"/>
                </a:solidFill>
              </a:rPr>
              <a:t>地域</a:t>
            </a:r>
            <a:r>
              <a:rPr lang="ja-JP" altLang="en-US" sz="1800" dirty="0" smtClean="0">
                <a:solidFill>
                  <a:schemeClr val="tx1"/>
                </a:solidFill>
              </a:rPr>
              <a:t>で子育てを支えるこども食堂支援事業（６月補正）　</a:t>
            </a:r>
            <a:r>
              <a:rPr lang="en-US" altLang="ja-JP" sz="1800" dirty="0" smtClean="0">
                <a:solidFill>
                  <a:schemeClr val="tx1"/>
                </a:solidFill>
              </a:rPr>
              <a:t>13</a:t>
            </a:r>
            <a:r>
              <a:rPr lang="ja-JP" altLang="en-US" sz="1800" dirty="0" smtClean="0">
                <a:solidFill>
                  <a:schemeClr val="tx1"/>
                </a:solidFill>
              </a:rPr>
              <a:t>百万円</a:t>
            </a:r>
            <a:endParaRPr lang="en-US" altLang="ja-JP" sz="1800" dirty="0" smtClean="0">
              <a:solidFill>
                <a:schemeClr val="tx1"/>
              </a:solidFill>
            </a:endParaRPr>
          </a:p>
          <a:p>
            <a:pPr>
              <a:buFont typeface="Wingdings" panose="05000000000000000000" pitchFamily="2" charset="2"/>
              <a:buChar char="l"/>
            </a:pPr>
            <a:r>
              <a:rPr lang="ja-JP" altLang="en-US" dirty="0" smtClean="0">
                <a:solidFill>
                  <a:schemeClr val="tx1"/>
                </a:solidFill>
              </a:rPr>
              <a:t>生活</a:t>
            </a:r>
            <a:r>
              <a:rPr lang="ja-JP" altLang="en-US" dirty="0">
                <a:solidFill>
                  <a:schemeClr val="tx1"/>
                </a:solidFill>
              </a:rPr>
              <a:t>福祉資金の</a:t>
            </a:r>
            <a:r>
              <a:rPr lang="ja-JP" altLang="en-US" dirty="0" smtClean="0">
                <a:solidFill>
                  <a:schemeClr val="tx1"/>
                </a:solidFill>
              </a:rPr>
              <a:t>拡充（貸付原資の積み増し）（４月補正）</a:t>
            </a:r>
            <a:r>
              <a:rPr lang="ja-JP" altLang="en-US" dirty="0">
                <a:solidFill>
                  <a:schemeClr val="tx1"/>
                </a:solidFill>
              </a:rPr>
              <a:t>　</a:t>
            </a:r>
            <a:r>
              <a:rPr lang="en-US" altLang="ja-JP" dirty="0">
                <a:solidFill>
                  <a:schemeClr val="tx1"/>
                </a:solidFill>
              </a:rPr>
              <a:t>370</a:t>
            </a:r>
            <a:r>
              <a:rPr lang="ja-JP" altLang="en-US" dirty="0" smtClean="0">
                <a:solidFill>
                  <a:schemeClr val="tx1"/>
                </a:solidFill>
              </a:rPr>
              <a:t>百万円</a:t>
            </a:r>
            <a:endParaRPr lang="en-US" altLang="ja-JP" dirty="0">
              <a:solidFill>
                <a:schemeClr val="tx1"/>
              </a:solidFill>
            </a:endParaRPr>
          </a:p>
          <a:p>
            <a:pPr marL="0" indent="0">
              <a:buNone/>
            </a:pPr>
            <a:r>
              <a:rPr lang="ja-JP" altLang="en-US" dirty="0">
                <a:solidFill>
                  <a:schemeClr val="tx1"/>
                </a:solidFill>
              </a:rPr>
              <a:t>　</a:t>
            </a:r>
            <a:r>
              <a:rPr lang="ja-JP" altLang="en-US" dirty="0" smtClean="0">
                <a:solidFill>
                  <a:schemeClr val="tx1"/>
                </a:solidFill>
              </a:rPr>
              <a:t>　　　　　　　　　（６月補正</a:t>
            </a:r>
            <a:r>
              <a:rPr lang="ja-JP" altLang="en-US" dirty="0">
                <a:solidFill>
                  <a:schemeClr val="tx1"/>
                </a:solidFill>
              </a:rPr>
              <a:t>）　</a:t>
            </a:r>
            <a:r>
              <a:rPr lang="en-US" altLang="ja-JP" dirty="0">
                <a:solidFill>
                  <a:schemeClr val="tx1"/>
                </a:solidFill>
              </a:rPr>
              <a:t>1,732</a:t>
            </a:r>
            <a:r>
              <a:rPr lang="ja-JP" altLang="en-US" dirty="0" smtClean="0">
                <a:solidFill>
                  <a:schemeClr val="tx1"/>
                </a:solidFill>
              </a:rPr>
              <a:t>百万円</a:t>
            </a:r>
            <a:r>
              <a:rPr lang="ja-JP" altLang="en-US" dirty="0">
                <a:solidFill>
                  <a:schemeClr val="tx1"/>
                </a:solidFill>
              </a:rPr>
              <a:t>（９月補正）      </a:t>
            </a:r>
            <a:r>
              <a:rPr lang="en-US" altLang="ja-JP" dirty="0">
                <a:solidFill>
                  <a:schemeClr val="tx1"/>
                </a:solidFill>
              </a:rPr>
              <a:t>900</a:t>
            </a:r>
            <a:r>
              <a:rPr lang="ja-JP" altLang="en-US" dirty="0" smtClean="0">
                <a:solidFill>
                  <a:schemeClr val="tx1"/>
                </a:solidFill>
              </a:rPr>
              <a:t>百万円</a:t>
            </a:r>
            <a:endParaRPr lang="en-US" altLang="ja-JP" dirty="0" smtClean="0">
              <a:solidFill>
                <a:schemeClr val="tx1"/>
              </a:solidFill>
            </a:endParaRPr>
          </a:p>
          <a:p>
            <a:pPr>
              <a:buFont typeface="Wingdings" panose="05000000000000000000" pitchFamily="2" charset="2"/>
              <a:buChar char="l"/>
            </a:pPr>
            <a:r>
              <a:rPr lang="ja-JP" altLang="en-US" b="1" dirty="0" smtClean="0">
                <a:solidFill>
                  <a:schemeClr val="tx1"/>
                </a:solidFill>
              </a:rPr>
              <a:t>雇用</a:t>
            </a:r>
            <a:r>
              <a:rPr lang="ja-JP" altLang="en-US" b="1" dirty="0">
                <a:solidFill>
                  <a:schemeClr val="tx1"/>
                </a:solidFill>
              </a:rPr>
              <a:t>調整助成金等の申請を支援するための相談体制の強化（６月補正）　</a:t>
            </a:r>
            <a:r>
              <a:rPr lang="en-US" altLang="ja-JP" b="1" dirty="0">
                <a:solidFill>
                  <a:schemeClr val="tx1"/>
                </a:solidFill>
              </a:rPr>
              <a:t>3</a:t>
            </a:r>
            <a:r>
              <a:rPr lang="ja-JP" altLang="en-US" b="1" dirty="0" smtClean="0">
                <a:solidFill>
                  <a:schemeClr val="tx1"/>
                </a:solidFill>
              </a:rPr>
              <a:t>百万円</a:t>
            </a:r>
            <a:endParaRPr lang="en-US" altLang="ja-JP" b="1" dirty="0" smtClean="0">
              <a:solidFill>
                <a:schemeClr val="tx1"/>
              </a:solidFill>
            </a:endParaRPr>
          </a:p>
          <a:p>
            <a:pPr>
              <a:buFont typeface="Wingdings" panose="05000000000000000000" pitchFamily="2" charset="2"/>
              <a:buChar char="l"/>
            </a:pPr>
            <a:r>
              <a:rPr lang="ja-JP" altLang="en-US" b="1" dirty="0" smtClean="0">
                <a:solidFill>
                  <a:schemeClr val="tx1"/>
                </a:solidFill>
              </a:rPr>
              <a:t>特別就労相談窓口の設置</a:t>
            </a:r>
            <a:endParaRPr lang="ja-JP" altLang="en-US" b="1" dirty="0">
              <a:solidFill>
                <a:schemeClr val="tx1"/>
              </a:solidFill>
            </a:endParaRPr>
          </a:p>
          <a:p>
            <a:pPr marL="0" indent="0">
              <a:buNone/>
            </a:pPr>
            <a:endParaRPr lang="en-US" altLang="ja-JP" dirty="0" smtClean="0">
              <a:solidFill>
                <a:schemeClr val="tx1"/>
              </a:solidFill>
            </a:endParaRPr>
          </a:p>
          <a:p>
            <a:pPr marL="285750">
              <a:buFont typeface="Wingdings" panose="05000000000000000000" pitchFamily="2" charset="2"/>
              <a:buChar char="l"/>
            </a:pPr>
            <a:endParaRPr lang="en-US" altLang="ja-JP" b="1" dirty="0">
              <a:solidFill>
                <a:schemeClr val="tx1"/>
              </a:solidFill>
            </a:endParaRPr>
          </a:p>
        </p:txBody>
      </p:sp>
      <p:sp>
        <p:nvSpPr>
          <p:cNvPr id="3" name="日付プレースホルダー 2"/>
          <p:cNvSpPr>
            <a:spLocks noGrp="1"/>
          </p:cNvSpPr>
          <p:nvPr>
            <p:ph type="dt" sz="half" idx="10"/>
          </p:nvPr>
        </p:nvSpPr>
        <p:spPr/>
        <p:txBody>
          <a:bodyPr/>
          <a:lstStyle/>
          <a:p>
            <a:fld id="{A5C40BE3-1A7D-439D-A1D6-6740FCC3715A}" type="datetime1">
              <a:rPr kumimoji="1" lang="ja-JP" altLang="en-US" smtClean="0"/>
              <a:t>2020/9/30</a:t>
            </a:fld>
            <a:endParaRPr kumimoji="1" lang="ja-JP" altLang="en-US"/>
          </a:p>
        </p:txBody>
      </p:sp>
      <p:sp>
        <p:nvSpPr>
          <p:cNvPr id="10" name="タイトル 1"/>
          <p:cNvSpPr txBox="1">
            <a:spLocks/>
          </p:cNvSpPr>
          <p:nvPr/>
        </p:nvSpPr>
        <p:spPr>
          <a:xfrm>
            <a:off x="1751012" y="458071"/>
            <a:ext cx="11602131" cy="659422"/>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dirty="0"/>
              <a:t>Ⅲ</a:t>
            </a:r>
            <a:r>
              <a:rPr lang="ja-JP" altLang="en-US" sz="4000" dirty="0"/>
              <a:t>－４　奈良県の積極的労働政策</a:t>
            </a:r>
          </a:p>
        </p:txBody>
      </p:sp>
      <p:sp>
        <p:nvSpPr>
          <p:cNvPr id="8" name="正方形/長方形 7"/>
          <p:cNvSpPr/>
          <p:nvPr/>
        </p:nvSpPr>
        <p:spPr>
          <a:xfrm>
            <a:off x="1870254" y="6298837"/>
            <a:ext cx="8911687" cy="4854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2000" b="1" u="sng" dirty="0">
                <a:solidFill>
                  <a:schemeClr val="tx1"/>
                </a:solidFill>
              </a:rPr>
              <a:t>子育て支援のさらなる充実が必要！</a:t>
            </a:r>
            <a:endParaRPr kumimoji="1" lang="en-US" altLang="ja-JP" sz="2000" b="1" u="sng" dirty="0">
              <a:solidFill>
                <a:schemeClr val="tx1"/>
              </a:solidFill>
            </a:endParaRPr>
          </a:p>
        </p:txBody>
      </p:sp>
    </p:spTree>
    <p:extLst>
      <p:ext uri="{BB962C8B-B14F-4D97-AF65-F5344CB8AC3E}">
        <p14:creationId xmlns:p14="http://schemas.microsoft.com/office/powerpoint/2010/main" val="4014780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23066" y="2051557"/>
            <a:ext cx="9144000" cy="1572407"/>
          </a:xfrm>
        </p:spPr>
        <p:txBody>
          <a:bodyPr>
            <a:noAutofit/>
          </a:bodyPr>
          <a:lstStyle/>
          <a:p>
            <a:r>
              <a:rPr kumimoji="1" lang="en-US" altLang="ja-JP" sz="2400" dirty="0" smtClean="0"/>
              <a:t/>
            </a:r>
            <a:br>
              <a:rPr kumimoji="1" lang="en-US" altLang="ja-JP" sz="2400" dirty="0" smtClean="0"/>
            </a:br>
            <a:r>
              <a:rPr kumimoji="1" lang="en-US" altLang="ja-JP" sz="2000" dirty="0" smtClean="0"/>
              <a:t/>
            </a:r>
            <a:br>
              <a:rPr kumimoji="1" lang="en-US" altLang="ja-JP" sz="2000" dirty="0" smtClean="0"/>
            </a:br>
            <a:r>
              <a:rPr kumimoji="1" lang="ja-JP" altLang="en-US" sz="2000" dirty="0" smtClean="0"/>
              <a:t>生活の場で、地域で、コミュニティで、ＩＣＴによることも含む有機的な連携をする。</a:t>
            </a:r>
            <a:r>
              <a:rPr kumimoji="1" lang="en-US" altLang="ja-JP" sz="2000" dirty="0" smtClean="0"/>
              <a:t/>
            </a:r>
            <a:br>
              <a:rPr kumimoji="1" lang="en-US" altLang="ja-JP" sz="2000" dirty="0" smtClean="0"/>
            </a:br>
            <a:r>
              <a:rPr kumimoji="1" lang="ja-JP" altLang="en-US" sz="2000" dirty="0" smtClean="0"/>
              <a:t>そこに住民が参加をし、解決策をさぐる。</a:t>
            </a:r>
            <a:r>
              <a:rPr kumimoji="1" lang="en-US" altLang="ja-JP" sz="2000" dirty="0" smtClean="0"/>
              <a:t/>
            </a:r>
            <a:br>
              <a:rPr kumimoji="1" lang="en-US" altLang="ja-JP" sz="2000" dirty="0" smtClean="0"/>
            </a:br>
            <a:r>
              <a:rPr kumimoji="1" lang="ja-JP" altLang="en-US" sz="2000" dirty="0" smtClean="0"/>
              <a:t>社会的に孤立しがちな非正規雇用者などのセイフティバスケットとして地域を強靱化する機能をつくる。</a:t>
            </a:r>
            <a:endParaRPr kumimoji="1" lang="ja-JP" altLang="en-US" sz="2000" dirty="0"/>
          </a:p>
        </p:txBody>
      </p:sp>
      <p:sp>
        <p:nvSpPr>
          <p:cNvPr id="3" name="サブタイトル 2"/>
          <p:cNvSpPr>
            <a:spLocks noGrp="1"/>
          </p:cNvSpPr>
          <p:nvPr>
            <p:ph type="subTitle" idx="1"/>
          </p:nvPr>
        </p:nvSpPr>
        <p:spPr>
          <a:xfrm>
            <a:off x="2023066" y="4331232"/>
            <a:ext cx="9144000" cy="1010753"/>
          </a:xfrm>
        </p:spPr>
        <p:txBody>
          <a:bodyPr>
            <a:normAutofit/>
          </a:bodyPr>
          <a:lstStyle/>
          <a:p>
            <a:pPr algn="l"/>
            <a:r>
              <a:rPr kumimoji="1" lang="ja-JP" altLang="en-US" sz="2800" b="1" u="sng" dirty="0" smtClean="0"/>
              <a:t>コミュニティオーガナイジング</a:t>
            </a:r>
            <a:r>
              <a:rPr kumimoji="1" lang="ja-JP" altLang="en-US" sz="2800" b="1" dirty="0" smtClean="0"/>
              <a:t>という手法</a:t>
            </a:r>
            <a:r>
              <a:rPr kumimoji="1" lang="ja-JP" altLang="en-US" b="1" dirty="0" smtClean="0"/>
              <a:t>　</a:t>
            </a:r>
            <a:endParaRPr kumimoji="1" lang="en-US" altLang="ja-JP" b="1" dirty="0" smtClean="0"/>
          </a:p>
          <a:p>
            <a:pPr algn="l"/>
            <a:r>
              <a:rPr kumimoji="1" lang="ja-JP" altLang="en-US" dirty="0" smtClean="0"/>
              <a:t>地域住民らが協力しあい共通の利益のために組織化を行う事であり、その技法を指す。</a:t>
            </a:r>
            <a:endParaRPr kumimoji="1" lang="en-US" altLang="ja-JP" dirty="0" smtClean="0"/>
          </a:p>
          <a:p>
            <a:endParaRPr kumimoji="1" lang="ja-JP" altLang="en-US" dirty="0"/>
          </a:p>
        </p:txBody>
      </p:sp>
      <p:sp>
        <p:nvSpPr>
          <p:cNvPr id="4" name="下矢印 3"/>
          <p:cNvSpPr/>
          <p:nvPr/>
        </p:nvSpPr>
        <p:spPr>
          <a:xfrm>
            <a:off x="4756625" y="3623964"/>
            <a:ext cx="2795452" cy="67015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サブタイトル 2"/>
          <p:cNvSpPr txBox="1">
            <a:spLocks/>
          </p:cNvSpPr>
          <p:nvPr/>
        </p:nvSpPr>
        <p:spPr>
          <a:xfrm>
            <a:off x="2023066" y="5371013"/>
            <a:ext cx="9144000" cy="822957"/>
          </a:xfrm>
          <a:prstGeom prst="rect">
            <a:avLst/>
          </a:prstGeom>
          <a:ln w="0">
            <a:solidFill>
              <a:schemeClr val="accent1"/>
            </a:solidFill>
          </a:ln>
        </p:spPr>
        <p:txBody>
          <a:bodyPr vert="horz" lIns="91440" tIns="45720" rIns="91440" bIns="45720" rtlCol="0" anchor="ctr"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dirty="0" smtClean="0"/>
              <a:t>※</a:t>
            </a:r>
            <a:r>
              <a:rPr lang="ja-JP" altLang="en-US" dirty="0" smtClean="0"/>
              <a:t>コミュニティオーガナイジングという手法の必要条件　</a:t>
            </a:r>
            <a:endParaRPr lang="en-US" altLang="ja-JP" dirty="0" smtClean="0"/>
          </a:p>
          <a:p>
            <a:pPr algn="l"/>
            <a:r>
              <a:rPr lang="ja-JP" altLang="en-US" dirty="0" smtClean="0"/>
              <a:t>　持続的な取組とするため地域でリーダーを育てる場が必要。</a:t>
            </a:r>
            <a:endParaRPr lang="ja-JP" altLang="en-US" dirty="0"/>
          </a:p>
        </p:txBody>
      </p:sp>
      <p:sp>
        <p:nvSpPr>
          <p:cNvPr id="9" name="角丸四角形 8"/>
          <p:cNvSpPr/>
          <p:nvPr/>
        </p:nvSpPr>
        <p:spPr>
          <a:xfrm>
            <a:off x="2023066" y="1319945"/>
            <a:ext cx="9144000" cy="504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C00000"/>
                </a:solidFill>
              </a:rPr>
              <a:t>④　地域で働く人を支える</a:t>
            </a:r>
            <a:endParaRPr kumimoji="1" lang="ja-JP" altLang="en-US" sz="2400" b="1" dirty="0">
              <a:solidFill>
                <a:srgbClr val="C00000"/>
              </a:solidFill>
            </a:endParaRPr>
          </a:p>
        </p:txBody>
      </p:sp>
      <p:sp>
        <p:nvSpPr>
          <p:cNvPr id="10" name="日付プレースホルダー 9"/>
          <p:cNvSpPr>
            <a:spLocks noGrp="1"/>
          </p:cNvSpPr>
          <p:nvPr>
            <p:ph type="dt" sz="half" idx="10"/>
          </p:nvPr>
        </p:nvSpPr>
        <p:spPr/>
        <p:txBody>
          <a:bodyPr/>
          <a:lstStyle/>
          <a:p>
            <a:fld id="{BB8CB9B0-968D-4AC6-88FA-707668DAB6AC}" type="datetime1">
              <a:rPr kumimoji="1" lang="ja-JP" altLang="en-US" smtClean="0"/>
              <a:t>2020/9/30</a:t>
            </a:fld>
            <a:endParaRPr kumimoji="1" lang="ja-JP" altLang="en-US"/>
          </a:p>
        </p:txBody>
      </p:sp>
      <p:sp>
        <p:nvSpPr>
          <p:cNvPr id="11" name="スライド番号プレースホルダー 10"/>
          <p:cNvSpPr>
            <a:spLocks noGrp="1"/>
          </p:cNvSpPr>
          <p:nvPr>
            <p:ph type="sldNum" sz="quarter" idx="12"/>
          </p:nvPr>
        </p:nvSpPr>
        <p:spPr/>
        <p:txBody>
          <a:bodyPr/>
          <a:lstStyle/>
          <a:p>
            <a:fld id="{3E3F7B84-3604-4F4F-A6C8-4E9DB06C943E}" type="slidenum">
              <a:rPr kumimoji="1" lang="ja-JP" altLang="en-US" smtClean="0"/>
              <a:t>37</a:t>
            </a:fld>
            <a:endParaRPr kumimoji="1" lang="ja-JP" altLang="en-US"/>
          </a:p>
        </p:txBody>
      </p:sp>
      <p:sp>
        <p:nvSpPr>
          <p:cNvPr id="12" name="タイトル 1"/>
          <p:cNvSpPr txBox="1">
            <a:spLocks/>
          </p:cNvSpPr>
          <p:nvPr/>
        </p:nvSpPr>
        <p:spPr>
          <a:xfrm>
            <a:off x="1751012" y="458071"/>
            <a:ext cx="11602131" cy="659422"/>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dirty="0"/>
              <a:t>Ⅲ</a:t>
            </a:r>
            <a:r>
              <a:rPr lang="ja-JP" altLang="en-US" sz="4000" dirty="0"/>
              <a:t>－４　奈良県の積極的労働政策</a:t>
            </a:r>
          </a:p>
        </p:txBody>
      </p:sp>
      <p:sp>
        <p:nvSpPr>
          <p:cNvPr id="14" name="正方形/長方形 13"/>
          <p:cNvSpPr/>
          <p:nvPr/>
        </p:nvSpPr>
        <p:spPr>
          <a:xfrm>
            <a:off x="2023066" y="6315635"/>
            <a:ext cx="8911687" cy="4854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2000" b="1" u="sng" dirty="0">
                <a:solidFill>
                  <a:schemeClr val="tx1"/>
                </a:solidFill>
              </a:rPr>
              <a:t>働き易い職場とともに、暮らし易い地域をつくる必要</a:t>
            </a:r>
            <a:r>
              <a:rPr kumimoji="1" lang="ja-JP" altLang="en-US" sz="2000" b="1" u="sng" dirty="0" smtClean="0">
                <a:solidFill>
                  <a:schemeClr val="tx1"/>
                </a:solidFill>
              </a:rPr>
              <a:t>！</a:t>
            </a:r>
            <a:endParaRPr kumimoji="1" lang="ja-JP" altLang="en-US" sz="2000" b="1" u="sng" dirty="0">
              <a:solidFill>
                <a:schemeClr val="tx1"/>
              </a:solidFill>
            </a:endParaRPr>
          </a:p>
        </p:txBody>
      </p:sp>
    </p:spTree>
    <p:extLst>
      <p:ext uri="{BB962C8B-B14F-4D97-AF65-F5344CB8AC3E}">
        <p14:creationId xmlns:p14="http://schemas.microsoft.com/office/powerpoint/2010/main" val="1208488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38</a:t>
            </a:fld>
            <a:endParaRPr kumimoji="1" lang="ja-JP" altLang="en-US"/>
          </a:p>
        </p:txBody>
      </p:sp>
      <p:sp>
        <p:nvSpPr>
          <p:cNvPr id="6" name="角丸四角形 5"/>
          <p:cNvSpPr/>
          <p:nvPr/>
        </p:nvSpPr>
        <p:spPr>
          <a:xfrm>
            <a:off x="2023066" y="1338548"/>
            <a:ext cx="9356134" cy="504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C00000"/>
                </a:solidFill>
              </a:rPr>
              <a:t>⑤　新しい働き方</a:t>
            </a:r>
            <a:endParaRPr kumimoji="1" lang="ja-JP" altLang="en-US" sz="2400" b="1" dirty="0">
              <a:solidFill>
                <a:srgbClr val="C00000"/>
              </a:solidFill>
            </a:endParaRPr>
          </a:p>
        </p:txBody>
      </p:sp>
      <p:sp>
        <p:nvSpPr>
          <p:cNvPr id="7" name="コンテンツ プレースホルダー 2"/>
          <p:cNvSpPr>
            <a:spLocks noGrp="1"/>
          </p:cNvSpPr>
          <p:nvPr>
            <p:ph idx="1"/>
          </p:nvPr>
        </p:nvSpPr>
        <p:spPr>
          <a:xfrm>
            <a:off x="2463800" y="3022892"/>
            <a:ext cx="8915400" cy="3258397"/>
          </a:xfrm>
        </p:spPr>
        <p:txBody>
          <a:bodyPr>
            <a:normAutofit/>
          </a:bodyPr>
          <a:lstStyle/>
          <a:p>
            <a:pPr marL="285750" lvl="0">
              <a:buClr>
                <a:srgbClr val="353535"/>
              </a:buClr>
              <a:buFont typeface="Wingdings" panose="05000000000000000000" pitchFamily="2" charset="2"/>
              <a:buChar char="l"/>
            </a:pPr>
            <a:r>
              <a:rPr lang="ja-JP" altLang="en-US" dirty="0" smtClean="0">
                <a:solidFill>
                  <a:schemeClr val="tx1"/>
                </a:solidFill>
              </a:rPr>
              <a:t>事業所</a:t>
            </a:r>
            <a:r>
              <a:rPr lang="ja-JP" altLang="en-US" dirty="0">
                <a:solidFill>
                  <a:schemeClr val="tx1"/>
                </a:solidFill>
              </a:rPr>
              <a:t>の働き方改革を支援（当初）３百万円</a:t>
            </a:r>
          </a:p>
          <a:p>
            <a:pPr marL="285750" lvl="0">
              <a:buClr>
                <a:srgbClr val="353535"/>
              </a:buClr>
              <a:buFont typeface="Wingdings" panose="05000000000000000000" pitchFamily="2" charset="2"/>
              <a:buChar char="l"/>
            </a:pPr>
            <a:r>
              <a:rPr lang="ja-JP" altLang="en-US" dirty="0">
                <a:solidFill>
                  <a:schemeClr val="tx1"/>
                </a:solidFill>
              </a:rPr>
              <a:t>社員・シャイン職場づくり（当初）４百万円</a:t>
            </a:r>
          </a:p>
          <a:p>
            <a:pPr marL="285750" lvl="0">
              <a:buClr>
                <a:srgbClr val="353535"/>
              </a:buClr>
              <a:buFont typeface="Wingdings" panose="05000000000000000000" pitchFamily="2" charset="2"/>
              <a:buChar char="l"/>
            </a:pPr>
            <a:r>
              <a:rPr lang="ja-JP" altLang="en-US" dirty="0">
                <a:solidFill>
                  <a:schemeClr val="tx1"/>
                </a:solidFill>
              </a:rPr>
              <a:t>育児休業の取得促進（当初）２１百万円</a:t>
            </a:r>
          </a:p>
          <a:p>
            <a:pPr marL="285750" lvl="0">
              <a:buClr>
                <a:srgbClr val="353535"/>
              </a:buClr>
              <a:buFont typeface="Wingdings" panose="05000000000000000000" pitchFamily="2" charset="2"/>
              <a:buChar char="l"/>
            </a:pPr>
            <a:r>
              <a:rPr lang="ja-JP" altLang="en-US" dirty="0">
                <a:solidFill>
                  <a:schemeClr val="tx1"/>
                </a:solidFill>
              </a:rPr>
              <a:t>制度融資による支援（当初）１百万円</a:t>
            </a:r>
          </a:p>
          <a:p>
            <a:pPr marL="285750" lvl="0">
              <a:buClr>
                <a:srgbClr val="353535"/>
              </a:buClr>
              <a:buFont typeface="Wingdings" panose="05000000000000000000" pitchFamily="2" charset="2"/>
              <a:buChar char="l"/>
            </a:pPr>
            <a:r>
              <a:rPr lang="ja-JP" altLang="en-US" dirty="0">
                <a:solidFill>
                  <a:schemeClr val="tx1"/>
                </a:solidFill>
              </a:rPr>
              <a:t>セクター別働き方改革勉強会を</a:t>
            </a:r>
            <a:r>
              <a:rPr lang="ja-JP" altLang="en-US" dirty="0" smtClean="0">
                <a:solidFill>
                  <a:schemeClr val="tx1"/>
                </a:solidFill>
              </a:rPr>
              <a:t>継続</a:t>
            </a:r>
            <a:endParaRPr lang="en-US" altLang="ja-JP" dirty="0" smtClean="0">
              <a:solidFill>
                <a:schemeClr val="tx1"/>
              </a:solidFill>
            </a:endParaRPr>
          </a:p>
          <a:p>
            <a:pPr marL="285750" lvl="0">
              <a:buClr>
                <a:srgbClr val="353535"/>
              </a:buClr>
              <a:buFont typeface="Wingdings" panose="05000000000000000000" pitchFamily="2" charset="2"/>
              <a:buChar char="l"/>
            </a:pPr>
            <a:r>
              <a:rPr lang="ja-JP" altLang="en-US" b="1" dirty="0" smtClean="0">
                <a:solidFill>
                  <a:schemeClr val="tx1"/>
                </a:solidFill>
              </a:rPr>
              <a:t>奈良県・経済労働緊急調査検討事業（６月補正）　</a:t>
            </a:r>
            <a:r>
              <a:rPr lang="en-US" altLang="ja-JP" b="1" dirty="0" smtClean="0">
                <a:solidFill>
                  <a:schemeClr val="tx1"/>
                </a:solidFill>
              </a:rPr>
              <a:t>10</a:t>
            </a:r>
            <a:r>
              <a:rPr lang="ja-JP" altLang="en-US" b="1" dirty="0" smtClean="0">
                <a:solidFill>
                  <a:schemeClr val="tx1"/>
                </a:solidFill>
              </a:rPr>
              <a:t>百万円</a:t>
            </a:r>
            <a:endParaRPr lang="en-US" altLang="ja-JP" b="1" dirty="0" smtClean="0">
              <a:solidFill>
                <a:schemeClr val="tx1"/>
              </a:solidFill>
            </a:endParaRPr>
          </a:p>
          <a:p>
            <a:pPr marL="285750" lvl="0">
              <a:buClr>
                <a:srgbClr val="353535"/>
              </a:buClr>
              <a:buFont typeface="Wingdings" panose="05000000000000000000" pitchFamily="2" charset="2"/>
              <a:buChar char="l"/>
            </a:pPr>
            <a:r>
              <a:rPr lang="ja-JP" altLang="en-US" b="1" dirty="0" smtClean="0">
                <a:solidFill>
                  <a:schemeClr val="tx1"/>
                </a:solidFill>
              </a:rPr>
              <a:t>経済</a:t>
            </a:r>
            <a:r>
              <a:rPr lang="ja-JP" altLang="en-US" b="1" dirty="0">
                <a:solidFill>
                  <a:schemeClr val="tx1"/>
                </a:solidFill>
              </a:rPr>
              <a:t>活動の再活性化と感染症対策が両立できる県内での新しい働き方の</a:t>
            </a:r>
            <a:r>
              <a:rPr lang="ja-JP" altLang="en-US" b="1" dirty="0" smtClean="0">
                <a:solidFill>
                  <a:schemeClr val="tx1"/>
                </a:solidFill>
              </a:rPr>
              <a:t>検討</a:t>
            </a:r>
            <a:endParaRPr lang="en-US" altLang="ja-JP" b="1" dirty="0" smtClean="0">
              <a:solidFill>
                <a:schemeClr val="tx1"/>
              </a:solidFill>
            </a:endParaRPr>
          </a:p>
          <a:p>
            <a:pPr marL="0" lvl="0" indent="0">
              <a:buClr>
                <a:srgbClr val="353535"/>
              </a:buClr>
              <a:buNone/>
            </a:pPr>
            <a:r>
              <a:rPr lang="ja-JP" altLang="en-US" b="1" dirty="0" smtClean="0">
                <a:solidFill>
                  <a:schemeClr val="tx1"/>
                </a:solidFill>
              </a:rPr>
              <a:t>　（６月補正）</a:t>
            </a:r>
            <a:r>
              <a:rPr lang="ja-JP" altLang="en-US" b="1" dirty="0">
                <a:solidFill>
                  <a:schemeClr val="tx1"/>
                </a:solidFill>
              </a:rPr>
              <a:t>　</a:t>
            </a:r>
            <a:r>
              <a:rPr lang="en-US" altLang="ja-JP" b="1" dirty="0">
                <a:solidFill>
                  <a:schemeClr val="tx1"/>
                </a:solidFill>
              </a:rPr>
              <a:t>5</a:t>
            </a:r>
            <a:r>
              <a:rPr lang="ja-JP" altLang="en-US" b="1" dirty="0" smtClean="0">
                <a:solidFill>
                  <a:schemeClr val="tx1"/>
                </a:solidFill>
              </a:rPr>
              <a:t>百万円</a:t>
            </a:r>
            <a:endParaRPr lang="en-US" altLang="ja-JP" dirty="0"/>
          </a:p>
          <a:p>
            <a:pPr>
              <a:buFont typeface="Wingdings" panose="05000000000000000000" pitchFamily="2" charset="2"/>
              <a:buChar char="l"/>
            </a:pPr>
            <a:endParaRPr lang="en-US" altLang="ja-JP" sz="1900" b="1" dirty="0"/>
          </a:p>
          <a:p>
            <a:pPr marL="0" indent="0">
              <a:buNone/>
            </a:pPr>
            <a:endParaRPr lang="en-US" altLang="ja-JP" sz="1600" b="1" dirty="0" smtClean="0"/>
          </a:p>
          <a:p>
            <a:pPr marL="285750">
              <a:buFont typeface="Wingdings" panose="05000000000000000000" pitchFamily="2" charset="2"/>
              <a:buChar char="l"/>
            </a:pPr>
            <a:endParaRPr lang="en-US" altLang="ja-JP" sz="1600" b="1" dirty="0"/>
          </a:p>
        </p:txBody>
      </p:sp>
      <p:sp>
        <p:nvSpPr>
          <p:cNvPr id="3" name="日付プレースホルダー 2"/>
          <p:cNvSpPr>
            <a:spLocks noGrp="1"/>
          </p:cNvSpPr>
          <p:nvPr>
            <p:ph type="dt" sz="half" idx="10"/>
          </p:nvPr>
        </p:nvSpPr>
        <p:spPr/>
        <p:txBody>
          <a:bodyPr/>
          <a:lstStyle/>
          <a:p>
            <a:fld id="{FC464E6C-1CBD-4FE1-8D09-1840E3FB0475}" type="datetime1">
              <a:rPr kumimoji="1" lang="ja-JP" altLang="en-US" smtClean="0"/>
              <a:t>2020/9/30</a:t>
            </a:fld>
            <a:endParaRPr kumimoji="1" lang="ja-JP" altLang="en-US"/>
          </a:p>
        </p:txBody>
      </p:sp>
      <p:sp>
        <p:nvSpPr>
          <p:cNvPr id="8" name="角丸四角形 7"/>
          <p:cNvSpPr/>
          <p:nvPr/>
        </p:nvSpPr>
        <p:spPr>
          <a:xfrm>
            <a:off x="2490716" y="2063672"/>
            <a:ext cx="8888483" cy="73816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FF0000"/>
                </a:solidFill>
              </a:rPr>
              <a:t>すべての人に働きがいの持てる職場を考えていく。</a:t>
            </a:r>
            <a:endParaRPr kumimoji="1" lang="ja-JP" altLang="en-US" sz="2400" b="1" dirty="0">
              <a:solidFill>
                <a:srgbClr val="FF0000"/>
              </a:solidFill>
            </a:endParaRPr>
          </a:p>
        </p:txBody>
      </p:sp>
      <p:sp>
        <p:nvSpPr>
          <p:cNvPr id="9" name="タイトル 1"/>
          <p:cNvSpPr txBox="1">
            <a:spLocks/>
          </p:cNvSpPr>
          <p:nvPr/>
        </p:nvSpPr>
        <p:spPr>
          <a:xfrm>
            <a:off x="1751012" y="458071"/>
            <a:ext cx="11602131" cy="659422"/>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dirty="0"/>
              <a:t>Ⅲ</a:t>
            </a:r>
            <a:r>
              <a:rPr lang="ja-JP" altLang="en-US" sz="4000" dirty="0"/>
              <a:t>－４　奈良県の積極的労働政策</a:t>
            </a:r>
          </a:p>
        </p:txBody>
      </p:sp>
      <p:sp>
        <p:nvSpPr>
          <p:cNvPr id="10" name="正方形/長方形 9"/>
          <p:cNvSpPr/>
          <p:nvPr/>
        </p:nvSpPr>
        <p:spPr>
          <a:xfrm>
            <a:off x="2463800" y="6315635"/>
            <a:ext cx="8911687" cy="4854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kumimoji="1" lang="ja-JP" altLang="en-US" sz="2000" b="1" u="sng" dirty="0">
                <a:solidFill>
                  <a:schemeClr val="tx1"/>
                </a:solidFill>
              </a:rPr>
              <a:t>働きがいのある職場には良い人材が集まる！</a:t>
            </a:r>
            <a:endParaRPr kumimoji="1" lang="en-US" altLang="ja-JP" sz="2000" b="1" u="sng" dirty="0">
              <a:solidFill>
                <a:schemeClr val="tx1"/>
              </a:solidFill>
            </a:endParaRPr>
          </a:p>
        </p:txBody>
      </p:sp>
    </p:spTree>
    <p:extLst>
      <p:ext uri="{BB962C8B-B14F-4D97-AF65-F5344CB8AC3E}">
        <p14:creationId xmlns:p14="http://schemas.microsoft.com/office/powerpoint/2010/main" val="2688716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39</a:t>
            </a:fld>
            <a:endParaRPr kumimoji="1" lang="ja-JP" altLang="en-US"/>
          </a:p>
        </p:txBody>
      </p:sp>
      <p:sp>
        <p:nvSpPr>
          <p:cNvPr id="6" name="角丸四角形 5"/>
          <p:cNvSpPr/>
          <p:nvPr/>
        </p:nvSpPr>
        <p:spPr>
          <a:xfrm>
            <a:off x="2592925" y="1288473"/>
            <a:ext cx="8911687" cy="504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rgbClr val="C00000"/>
                </a:solidFill>
              </a:rPr>
              <a:t>⑤　新しい働き方、デジタル化</a:t>
            </a:r>
            <a:endParaRPr kumimoji="1" lang="en-US" altLang="ja-JP" sz="2000" b="1" dirty="0" smtClean="0">
              <a:solidFill>
                <a:srgbClr val="C00000"/>
              </a:solidFill>
            </a:endParaRPr>
          </a:p>
        </p:txBody>
      </p:sp>
      <p:sp>
        <p:nvSpPr>
          <p:cNvPr id="7" name="コンテンツ プレースホルダー 2"/>
          <p:cNvSpPr>
            <a:spLocks noGrp="1"/>
          </p:cNvSpPr>
          <p:nvPr>
            <p:ph idx="1"/>
          </p:nvPr>
        </p:nvSpPr>
        <p:spPr>
          <a:xfrm>
            <a:off x="2589212" y="2164541"/>
            <a:ext cx="8915400" cy="3279656"/>
          </a:xfrm>
        </p:spPr>
        <p:txBody>
          <a:bodyPr>
            <a:normAutofit/>
          </a:bodyPr>
          <a:lstStyle/>
          <a:p>
            <a:pPr marL="285750" lvl="0">
              <a:buClr>
                <a:srgbClr val="353535"/>
              </a:buClr>
              <a:buFont typeface="Wingdings" panose="05000000000000000000" pitchFamily="2" charset="2"/>
              <a:buChar char="l"/>
            </a:pPr>
            <a:r>
              <a:rPr lang="ja-JP" altLang="en-US" sz="1600" dirty="0" smtClean="0">
                <a:solidFill>
                  <a:schemeClr val="tx1"/>
                </a:solidFill>
              </a:rPr>
              <a:t>学習用・校務用コンピュータの整備促進　（当初）</a:t>
            </a:r>
            <a:r>
              <a:rPr lang="en-US" altLang="ja-JP" sz="1600" dirty="0" smtClean="0">
                <a:solidFill>
                  <a:schemeClr val="tx1"/>
                </a:solidFill>
              </a:rPr>
              <a:t>23</a:t>
            </a:r>
            <a:r>
              <a:rPr lang="ja-JP" altLang="en-US" sz="1600" dirty="0" smtClean="0">
                <a:solidFill>
                  <a:schemeClr val="tx1"/>
                </a:solidFill>
              </a:rPr>
              <a:t>百万円</a:t>
            </a:r>
            <a:endParaRPr lang="en-US" altLang="ja-JP" sz="1600" dirty="0" smtClean="0">
              <a:solidFill>
                <a:schemeClr val="tx1"/>
              </a:solidFill>
            </a:endParaRPr>
          </a:p>
          <a:p>
            <a:pPr marL="0" lvl="0" indent="0">
              <a:buClr>
                <a:srgbClr val="353535"/>
              </a:buClr>
              <a:buNone/>
            </a:pPr>
            <a:r>
              <a:rPr lang="ja-JP" altLang="en-US" sz="1600" dirty="0" smtClean="0">
                <a:solidFill>
                  <a:schemeClr val="tx1"/>
                </a:solidFill>
              </a:rPr>
              <a:t>　　　　　　　　　　　　　　　　　　　　 （</a:t>
            </a:r>
            <a:r>
              <a:rPr lang="en-US" altLang="ja-JP" sz="1600" dirty="0" smtClean="0">
                <a:solidFill>
                  <a:schemeClr val="tx1"/>
                </a:solidFill>
              </a:rPr>
              <a:t>R</a:t>
            </a:r>
            <a:r>
              <a:rPr lang="ja-JP" altLang="en-US" sz="1600" dirty="0" smtClean="0">
                <a:solidFill>
                  <a:schemeClr val="tx1"/>
                </a:solidFill>
              </a:rPr>
              <a:t>元</a:t>
            </a:r>
            <a:r>
              <a:rPr lang="en-US" altLang="ja-JP" sz="1600" dirty="0" smtClean="0">
                <a:solidFill>
                  <a:schemeClr val="tx1"/>
                </a:solidFill>
              </a:rPr>
              <a:t>.2</a:t>
            </a:r>
            <a:r>
              <a:rPr lang="ja-JP" altLang="en-US" sz="1600" dirty="0" smtClean="0">
                <a:solidFill>
                  <a:schemeClr val="tx1"/>
                </a:solidFill>
              </a:rPr>
              <a:t>月補正）</a:t>
            </a:r>
            <a:r>
              <a:rPr lang="en-US" altLang="ja-JP" sz="1600" dirty="0" smtClean="0">
                <a:solidFill>
                  <a:schemeClr val="tx1"/>
                </a:solidFill>
              </a:rPr>
              <a:t>524</a:t>
            </a:r>
            <a:r>
              <a:rPr lang="ja-JP" altLang="en-US" sz="1600" dirty="0" smtClean="0">
                <a:solidFill>
                  <a:schemeClr val="tx1"/>
                </a:solidFill>
              </a:rPr>
              <a:t>百万円</a:t>
            </a:r>
            <a:endParaRPr lang="en-US" altLang="ja-JP" sz="1600" dirty="0" smtClean="0">
              <a:solidFill>
                <a:schemeClr val="tx1"/>
              </a:solidFill>
            </a:endParaRPr>
          </a:p>
          <a:p>
            <a:pPr marL="285750">
              <a:buFont typeface="Wingdings" panose="05000000000000000000" pitchFamily="2" charset="2"/>
              <a:buChar char="l"/>
            </a:pPr>
            <a:r>
              <a:rPr lang="ja-JP" altLang="en-US" sz="1600" dirty="0" smtClean="0"/>
              <a:t>オンライン</a:t>
            </a:r>
            <a:r>
              <a:rPr lang="ja-JP" altLang="en-US" sz="1600" dirty="0"/>
              <a:t>相談等による児童・</a:t>
            </a:r>
            <a:r>
              <a:rPr lang="en-US" altLang="ja-JP" sz="1600" dirty="0"/>
              <a:t>DV</a:t>
            </a:r>
            <a:r>
              <a:rPr lang="ja-JP" altLang="en-US" sz="1600" dirty="0"/>
              <a:t>相談体制の</a:t>
            </a:r>
            <a:r>
              <a:rPr lang="ja-JP" altLang="en-US" sz="1600" dirty="0" smtClean="0"/>
              <a:t>整備（６月補正）</a:t>
            </a:r>
            <a:r>
              <a:rPr lang="en-US" altLang="ja-JP" sz="1600" dirty="0" smtClean="0"/>
              <a:t>11</a:t>
            </a:r>
            <a:r>
              <a:rPr lang="ja-JP" altLang="en-US" sz="1600" dirty="0"/>
              <a:t>百万円</a:t>
            </a:r>
            <a:endParaRPr lang="en-US" altLang="ja-JP" sz="1600" dirty="0"/>
          </a:p>
          <a:p>
            <a:pPr marL="285750">
              <a:buFont typeface="Wingdings" panose="05000000000000000000" pitchFamily="2" charset="2"/>
              <a:buChar char="l"/>
            </a:pPr>
            <a:r>
              <a:rPr lang="ja-JP" altLang="en-US" sz="1600" dirty="0"/>
              <a:t>県立学校におけるオンライン教育の実施に必要となる環境の</a:t>
            </a:r>
            <a:r>
              <a:rPr lang="ja-JP" altLang="en-US" sz="1600" dirty="0" smtClean="0"/>
              <a:t>整備（６月補正）</a:t>
            </a:r>
            <a:r>
              <a:rPr lang="ja-JP" altLang="en-US" sz="1600" dirty="0"/>
              <a:t>　</a:t>
            </a:r>
            <a:r>
              <a:rPr lang="en-US" altLang="ja-JP" sz="1600" dirty="0"/>
              <a:t>15</a:t>
            </a:r>
            <a:r>
              <a:rPr lang="ja-JP" altLang="en-US" sz="1600" dirty="0" smtClean="0"/>
              <a:t>百万円</a:t>
            </a:r>
            <a:endParaRPr lang="en-US" altLang="ja-JP" sz="1600" dirty="0" smtClean="0"/>
          </a:p>
          <a:p>
            <a:pPr marL="285750">
              <a:buFont typeface="Wingdings" panose="05000000000000000000" pitchFamily="2" charset="2"/>
              <a:buChar char="l"/>
            </a:pPr>
            <a:r>
              <a:rPr lang="ja-JP" altLang="en-US" sz="1600" dirty="0" smtClean="0"/>
              <a:t>県立</a:t>
            </a:r>
            <a:r>
              <a:rPr lang="ja-JP" altLang="en-US" sz="1600" dirty="0"/>
              <a:t>大学・県立医科大学におけるオンライン教育の実施に必要となる環境の</a:t>
            </a:r>
            <a:r>
              <a:rPr lang="ja-JP" altLang="en-US" sz="1600" dirty="0" smtClean="0"/>
              <a:t>整備（６月補正）</a:t>
            </a:r>
            <a:r>
              <a:rPr lang="en-US" altLang="ja-JP" sz="1600" dirty="0" smtClean="0"/>
              <a:t>30</a:t>
            </a:r>
            <a:r>
              <a:rPr lang="ja-JP" altLang="en-US" sz="1600" dirty="0" smtClean="0"/>
              <a:t>百万円</a:t>
            </a:r>
            <a:endParaRPr lang="en-US" altLang="ja-JP" sz="1600" dirty="0" smtClean="0"/>
          </a:p>
          <a:p>
            <a:pPr marL="285750">
              <a:buFont typeface="Wingdings" panose="05000000000000000000" pitchFamily="2" charset="2"/>
              <a:buChar char="l"/>
            </a:pPr>
            <a:r>
              <a:rPr lang="ja-JP" altLang="en-US" sz="1600" dirty="0"/>
              <a:t>オンラインによる合同企業説明会の</a:t>
            </a:r>
            <a:r>
              <a:rPr lang="ja-JP" altLang="en-US" sz="1600" dirty="0" smtClean="0"/>
              <a:t>開催（６月補正）</a:t>
            </a:r>
            <a:r>
              <a:rPr lang="ja-JP" altLang="en-US" sz="1600" dirty="0"/>
              <a:t>　</a:t>
            </a:r>
            <a:r>
              <a:rPr lang="en-US" altLang="ja-JP" sz="1600" dirty="0"/>
              <a:t>10</a:t>
            </a:r>
            <a:r>
              <a:rPr lang="ja-JP" altLang="en-US" sz="1600" dirty="0" smtClean="0"/>
              <a:t>百万円</a:t>
            </a:r>
            <a:endParaRPr lang="en-US" altLang="ja-JP" sz="1600" dirty="0" smtClean="0"/>
          </a:p>
          <a:p>
            <a:pPr marL="285750">
              <a:buFont typeface="Wingdings" panose="05000000000000000000" pitchFamily="2" charset="2"/>
              <a:buChar char="l"/>
            </a:pPr>
            <a:r>
              <a:rPr lang="ja-JP" altLang="en-US" sz="1600" dirty="0"/>
              <a:t>障害福祉事業所のＩＣＴ</a:t>
            </a:r>
            <a:r>
              <a:rPr lang="ja-JP" altLang="en-US" sz="1600" dirty="0" smtClean="0"/>
              <a:t>導入等へ</a:t>
            </a:r>
            <a:r>
              <a:rPr lang="ja-JP" altLang="en-US" sz="1600" dirty="0"/>
              <a:t>の</a:t>
            </a:r>
            <a:r>
              <a:rPr lang="ja-JP" altLang="en-US" sz="1600" dirty="0" smtClean="0"/>
              <a:t>支援（６月補正）</a:t>
            </a:r>
            <a:r>
              <a:rPr lang="ja-JP" altLang="en-US" sz="1600" dirty="0"/>
              <a:t>　</a:t>
            </a:r>
            <a:r>
              <a:rPr lang="en-US" altLang="ja-JP" sz="1600" dirty="0"/>
              <a:t>11</a:t>
            </a:r>
            <a:r>
              <a:rPr lang="ja-JP" altLang="en-US" sz="1600" dirty="0" smtClean="0"/>
              <a:t>百万円</a:t>
            </a:r>
            <a:endParaRPr lang="en-US" altLang="ja-JP" sz="1600" dirty="0" smtClean="0"/>
          </a:p>
          <a:p>
            <a:pPr marL="285750">
              <a:buFont typeface="Wingdings" panose="05000000000000000000" pitchFamily="2" charset="2"/>
              <a:buChar char="l"/>
            </a:pPr>
            <a:r>
              <a:rPr lang="ja-JP" altLang="en-US" sz="1600" dirty="0"/>
              <a:t>オンラインを活用した芸術文化活動への</a:t>
            </a:r>
            <a:r>
              <a:rPr lang="ja-JP" altLang="en-US" sz="1600" dirty="0" smtClean="0"/>
              <a:t>支援（９月補正）</a:t>
            </a:r>
            <a:r>
              <a:rPr lang="ja-JP" altLang="en-US" sz="1600" dirty="0"/>
              <a:t>　</a:t>
            </a:r>
            <a:r>
              <a:rPr lang="en-US" altLang="ja-JP" sz="1600" dirty="0"/>
              <a:t>15</a:t>
            </a:r>
            <a:r>
              <a:rPr lang="ja-JP" altLang="en-US" sz="1600" dirty="0"/>
              <a:t>百万円</a:t>
            </a:r>
            <a:endParaRPr lang="en-US" altLang="ja-JP" sz="1600" dirty="0"/>
          </a:p>
          <a:p>
            <a:pPr marL="285750">
              <a:buFont typeface="Wingdings" panose="05000000000000000000" pitchFamily="2" charset="2"/>
              <a:buChar char="l"/>
            </a:pPr>
            <a:endParaRPr lang="en-US" altLang="ja-JP" sz="1600" dirty="0"/>
          </a:p>
          <a:p>
            <a:pPr marL="285750">
              <a:buFont typeface="Wingdings" panose="05000000000000000000" pitchFamily="2" charset="2"/>
              <a:buChar char="l"/>
            </a:pPr>
            <a:endParaRPr lang="en-US" altLang="ja-JP" sz="1600" dirty="0"/>
          </a:p>
          <a:p>
            <a:pPr marL="285750">
              <a:buFont typeface="Wingdings" panose="05000000000000000000" pitchFamily="2" charset="2"/>
              <a:buChar char="l"/>
            </a:pPr>
            <a:endParaRPr lang="en-US" altLang="ja-JP" sz="1600" dirty="0"/>
          </a:p>
          <a:p>
            <a:pPr marL="285750">
              <a:buFont typeface="Wingdings" panose="05000000000000000000" pitchFamily="2" charset="2"/>
              <a:buChar char="l"/>
            </a:pPr>
            <a:endParaRPr lang="en-US" altLang="ja-JP" sz="1600" b="1" dirty="0"/>
          </a:p>
        </p:txBody>
      </p:sp>
      <p:sp>
        <p:nvSpPr>
          <p:cNvPr id="3" name="日付プレースホルダー 2"/>
          <p:cNvSpPr>
            <a:spLocks noGrp="1"/>
          </p:cNvSpPr>
          <p:nvPr>
            <p:ph type="dt" sz="half" idx="10"/>
          </p:nvPr>
        </p:nvSpPr>
        <p:spPr/>
        <p:txBody>
          <a:bodyPr/>
          <a:lstStyle/>
          <a:p>
            <a:fld id="{9A78732E-8D47-4426-9E96-D51C9BF8F0C1}" type="datetime1">
              <a:rPr kumimoji="1" lang="ja-JP" altLang="en-US" smtClean="0"/>
              <a:t>2020/9/30</a:t>
            </a:fld>
            <a:endParaRPr kumimoji="1" lang="ja-JP" altLang="en-US"/>
          </a:p>
        </p:txBody>
      </p:sp>
      <p:sp>
        <p:nvSpPr>
          <p:cNvPr id="9" name="タイトル 1"/>
          <p:cNvSpPr>
            <a:spLocks noGrp="1"/>
          </p:cNvSpPr>
          <p:nvPr>
            <p:ph type="title"/>
          </p:nvPr>
        </p:nvSpPr>
        <p:spPr>
          <a:xfrm>
            <a:off x="2592925" y="624110"/>
            <a:ext cx="8911687" cy="664363"/>
          </a:xfrm>
        </p:spPr>
        <p:txBody>
          <a:bodyPr>
            <a:noAutofit/>
          </a:bodyPr>
          <a:lstStyle/>
          <a:p>
            <a:r>
              <a:rPr lang="en-US" altLang="ja-JP" sz="4000" dirty="0" smtClean="0"/>
              <a:t>Ⅲ</a:t>
            </a:r>
            <a:r>
              <a:rPr lang="ja-JP" altLang="en-US" sz="4000" dirty="0" smtClean="0"/>
              <a:t>－４　奈良県</a:t>
            </a:r>
            <a:r>
              <a:rPr lang="ja-JP" altLang="en-US" sz="4000" dirty="0"/>
              <a:t>の積極的労働政策</a:t>
            </a:r>
            <a:endParaRPr kumimoji="1" lang="ja-JP" altLang="en-US" sz="4000" dirty="0"/>
          </a:p>
        </p:txBody>
      </p:sp>
      <p:sp>
        <p:nvSpPr>
          <p:cNvPr id="10" name="正方形/長方形 9"/>
          <p:cNvSpPr/>
          <p:nvPr/>
        </p:nvSpPr>
        <p:spPr>
          <a:xfrm>
            <a:off x="2592925" y="6006905"/>
            <a:ext cx="8911687" cy="4939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ja-JP" altLang="en-US" sz="2000" b="1" u="sng" dirty="0" smtClean="0">
                <a:solidFill>
                  <a:schemeClr val="tx1"/>
                </a:solidFill>
              </a:rPr>
              <a:t>「奈良県地域デジタル化構想」の推進が必要！</a:t>
            </a:r>
            <a:endParaRPr lang="en-US" altLang="ja-JP" sz="2000" b="1" u="sng" dirty="0" smtClean="0">
              <a:solidFill>
                <a:schemeClr val="tx1"/>
              </a:solidFill>
            </a:endParaRPr>
          </a:p>
        </p:txBody>
      </p:sp>
    </p:spTree>
    <p:extLst>
      <p:ext uri="{BB962C8B-B14F-4D97-AF65-F5344CB8AC3E}">
        <p14:creationId xmlns:p14="http://schemas.microsoft.com/office/powerpoint/2010/main" val="73678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000" b="0" i="0" u="none" strike="noStrike" kern="1200" cap="none" spc="0" normalizeH="0" baseline="0" noProof="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3" name="コンテンツ プレースホルダー 2"/>
          <p:cNvSpPr>
            <a:spLocks noGrp="1"/>
          </p:cNvSpPr>
          <p:nvPr>
            <p:ph idx="1"/>
          </p:nvPr>
        </p:nvSpPr>
        <p:spPr>
          <a:xfrm>
            <a:off x="1768780" y="742885"/>
            <a:ext cx="9739115" cy="622664"/>
          </a:xfrm>
        </p:spPr>
        <p:txBody>
          <a:bodyPr>
            <a:normAutofit lnSpcReduction="10000"/>
          </a:bodyPr>
          <a:lstStyle/>
          <a:p>
            <a:pPr marL="0" indent="0">
              <a:buNone/>
            </a:pPr>
            <a:r>
              <a:rPr kumimoji="1" lang="en-US" altLang="ja-JP" sz="3600" dirty="0" smtClean="0"/>
              <a:t>Ⅰ</a:t>
            </a:r>
            <a:r>
              <a:rPr kumimoji="1" lang="ja-JP" altLang="en-US" sz="3600" dirty="0" err="1" smtClean="0"/>
              <a:t>ー</a:t>
            </a:r>
            <a:r>
              <a:rPr kumimoji="1" lang="ja-JP" altLang="en-US" sz="3600" dirty="0" smtClean="0"/>
              <a:t>１　経済の縮小</a:t>
            </a:r>
            <a:endParaRPr kumimoji="1" lang="en-US" altLang="ja-JP" sz="3600" dirty="0" smtClean="0"/>
          </a:p>
          <a:p>
            <a:pPr marL="0" indent="0">
              <a:buNone/>
            </a:pPr>
            <a:endParaRPr lang="en-US" altLang="ja-JP" sz="2800" dirty="0"/>
          </a:p>
        </p:txBody>
      </p:sp>
      <p:sp>
        <p:nvSpPr>
          <p:cNvPr id="5" name="正方形/長方形 4"/>
          <p:cNvSpPr/>
          <p:nvPr/>
        </p:nvSpPr>
        <p:spPr>
          <a:xfrm>
            <a:off x="1997612" y="2350432"/>
            <a:ext cx="9889588" cy="3216265"/>
          </a:xfrm>
          <a:prstGeom prst="rect">
            <a:avLst/>
          </a:prstGeom>
        </p:spPr>
        <p:txBody>
          <a:bodyPr wrap="square">
            <a:spAutoFit/>
          </a:bodyPr>
          <a:lstStyle/>
          <a:p>
            <a:endParaRPr lang="ja-JP" altLang="en-US" sz="1100" dirty="0">
              <a:solidFill>
                <a:srgbClr val="000000"/>
              </a:solidFill>
              <a:latin typeface="Meiryo UI" panose="020B0604030504040204" pitchFamily="50" charset="-128"/>
              <a:ea typeface="Meiryo UI" panose="020B0604030504040204" pitchFamily="50" charset="-128"/>
            </a:endParaRPr>
          </a:p>
          <a:p>
            <a:r>
              <a:rPr lang="ja-JP" altLang="en-US" sz="4400" dirty="0">
                <a:solidFill>
                  <a:srgbClr val="FF0000"/>
                </a:solidFill>
                <a:latin typeface="Meiryo UI" panose="020B0604030504040204" pitchFamily="50" charset="-128"/>
                <a:ea typeface="Meiryo UI" panose="020B0604030504040204" pitchFamily="50" charset="-128"/>
              </a:rPr>
              <a:t>世界銀行は</a:t>
            </a:r>
            <a:r>
              <a:rPr lang="ja-JP" altLang="en-US" sz="4400" dirty="0" smtClean="0">
                <a:solidFill>
                  <a:srgbClr val="FF0000"/>
                </a:solidFill>
                <a:latin typeface="Meiryo UI" panose="020B0604030504040204" pitchFamily="50" charset="-128"/>
                <a:ea typeface="Meiryo UI" panose="020B0604030504040204" pitchFamily="50" charset="-128"/>
              </a:rPr>
              <a:t>、</a:t>
            </a:r>
            <a:endParaRPr lang="en-US" altLang="ja-JP" sz="4400" dirty="0" smtClean="0">
              <a:solidFill>
                <a:srgbClr val="FF0000"/>
              </a:solidFill>
              <a:latin typeface="Meiryo UI" panose="020B0604030504040204" pitchFamily="50" charset="-128"/>
              <a:ea typeface="Meiryo UI" panose="020B0604030504040204" pitchFamily="50" charset="-128"/>
            </a:endParaRPr>
          </a:p>
          <a:p>
            <a:r>
              <a:rPr lang="en-US" altLang="ja-JP" sz="4400" dirty="0" smtClean="0">
                <a:solidFill>
                  <a:srgbClr val="FF0000"/>
                </a:solidFill>
                <a:latin typeface="Meiryo UI" panose="020B0604030504040204" pitchFamily="50" charset="-128"/>
                <a:ea typeface="Meiryo UI" panose="020B0604030504040204" pitchFamily="50" charset="-128"/>
              </a:rPr>
              <a:t>2020</a:t>
            </a:r>
            <a:r>
              <a:rPr lang="ja-JP" altLang="en-US" sz="4400" dirty="0">
                <a:solidFill>
                  <a:srgbClr val="FF0000"/>
                </a:solidFill>
                <a:latin typeface="Meiryo UI" panose="020B0604030504040204" pitchFamily="50" charset="-128"/>
                <a:ea typeface="Meiryo UI" panose="020B0604030504040204" pitchFamily="50" charset="-128"/>
              </a:rPr>
              <a:t>年の</a:t>
            </a:r>
            <a:r>
              <a:rPr lang="ja-JP" altLang="en-US" sz="4400" b="1" dirty="0">
                <a:solidFill>
                  <a:srgbClr val="FF0000"/>
                </a:solidFill>
                <a:latin typeface="Meiryo UI" panose="020B0604030504040204" pitchFamily="50" charset="-128"/>
                <a:ea typeface="Meiryo UI" panose="020B0604030504040204" pitchFamily="50" charset="-128"/>
              </a:rPr>
              <a:t>世界全体の実質</a:t>
            </a:r>
            <a:r>
              <a:rPr lang="en-US" altLang="ja-JP" sz="4400" b="1" dirty="0">
                <a:solidFill>
                  <a:srgbClr val="FF0000"/>
                </a:solidFill>
                <a:latin typeface="Meiryo UI" panose="020B0604030504040204" pitchFamily="50" charset="-128"/>
                <a:ea typeface="Meiryo UI" panose="020B0604030504040204" pitchFamily="50" charset="-128"/>
              </a:rPr>
              <a:t>GDP</a:t>
            </a:r>
            <a:r>
              <a:rPr lang="ja-JP" altLang="en-US" sz="4400" b="1" dirty="0">
                <a:solidFill>
                  <a:srgbClr val="FF0000"/>
                </a:solidFill>
                <a:latin typeface="Meiryo UI" panose="020B0604030504040204" pitchFamily="50" charset="-128"/>
                <a:ea typeface="Meiryo UI" panose="020B0604030504040204" pitchFamily="50" charset="-128"/>
              </a:rPr>
              <a:t>成長率は－</a:t>
            </a:r>
            <a:r>
              <a:rPr lang="en-US" altLang="ja-JP" sz="4400" b="1" dirty="0">
                <a:solidFill>
                  <a:srgbClr val="FF0000"/>
                </a:solidFill>
                <a:latin typeface="Meiryo UI" panose="020B0604030504040204" pitchFamily="50" charset="-128"/>
                <a:ea typeface="Meiryo UI" panose="020B0604030504040204" pitchFamily="50" charset="-128"/>
              </a:rPr>
              <a:t>5.2</a:t>
            </a:r>
            <a:r>
              <a:rPr lang="ja-JP" altLang="en-US" sz="4400" b="1" dirty="0">
                <a:solidFill>
                  <a:srgbClr val="FF0000"/>
                </a:solidFill>
                <a:latin typeface="Meiryo UI" panose="020B0604030504040204" pitchFamily="50" charset="-128"/>
                <a:ea typeface="Meiryo UI" panose="020B0604030504040204" pitchFamily="50" charset="-128"/>
              </a:rPr>
              <a:t>％に低下</a:t>
            </a:r>
            <a:r>
              <a:rPr lang="ja-JP" altLang="en-US" sz="4400" dirty="0">
                <a:solidFill>
                  <a:srgbClr val="FF0000"/>
                </a:solidFill>
                <a:latin typeface="Meiryo UI" panose="020B0604030504040204" pitchFamily="50" charset="-128"/>
                <a:ea typeface="Meiryo UI" panose="020B0604030504040204" pitchFamily="50" charset="-128"/>
              </a:rPr>
              <a:t>すると予測</a:t>
            </a:r>
            <a:r>
              <a:rPr lang="ja-JP" altLang="en-US" sz="4400" dirty="0" smtClean="0">
                <a:solidFill>
                  <a:srgbClr val="FF0000"/>
                </a:solidFill>
                <a:latin typeface="Meiryo UI" panose="020B0604030504040204" pitchFamily="50" charset="-128"/>
                <a:ea typeface="Meiryo UI" panose="020B0604030504040204" pitchFamily="50" charset="-128"/>
              </a:rPr>
              <a:t>。</a:t>
            </a:r>
            <a:endParaRPr lang="en-US" altLang="ja-JP" sz="4400" dirty="0" smtClean="0">
              <a:solidFill>
                <a:srgbClr val="FF0000"/>
              </a:solidFill>
              <a:latin typeface="Meiryo UI" panose="020B0604030504040204" pitchFamily="50" charset="-128"/>
              <a:ea typeface="Meiryo UI" panose="020B0604030504040204" pitchFamily="50" charset="-128"/>
            </a:endParaRPr>
          </a:p>
          <a:p>
            <a:r>
              <a:rPr lang="ja-JP" altLang="en-US" sz="4400" dirty="0" smtClean="0">
                <a:solidFill>
                  <a:srgbClr val="FF0000"/>
                </a:solidFill>
                <a:latin typeface="Meiryo UI" panose="020B0604030504040204" pitchFamily="50" charset="-128"/>
                <a:ea typeface="Meiryo UI" panose="020B0604030504040204" pitchFamily="50" charset="-128"/>
              </a:rPr>
              <a:t>リーマンショック</a:t>
            </a:r>
            <a:r>
              <a:rPr lang="ja-JP" altLang="en-US" sz="4400" dirty="0">
                <a:solidFill>
                  <a:srgbClr val="FF0000"/>
                </a:solidFill>
                <a:latin typeface="Meiryo UI" panose="020B0604030504040204" pitchFamily="50" charset="-128"/>
                <a:ea typeface="Meiryo UI" panose="020B0604030504040204" pitchFamily="50" charset="-128"/>
              </a:rPr>
              <a:t>時の－</a:t>
            </a:r>
            <a:r>
              <a:rPr lang="en-US" altLang="ja-JP" sz="4400" dirty="0">
                <a:solidFill>
                  <a:srgbClr val="FF0000"/>
                </a:solidFill>
                <a:latin typeface="Meiryo UI" panose="020B0604030504040204" pitchFamily="50" charset="-128"/>
                <a:ea typeface="Meiryo UI" panose="020B0604030504040204" pitchFamily="50" charset="-128"/>
              </a:rPr>
              <a:t>0.1</a:t>
            </a:r>
            <a:r>
              <a:rPr lang="ja-JP" altLang="en-US" sz="4400" dirty="0">
                <a:solidFill>
                  <a:srgbClr val="FF0000"/>
                </a:solidFill>
                <a:latin typeface="Meiryo UI" panose="020B0604030504040204" pitchFamily="50" charset="-128"/>
                <a:ea typeface="Meiryo UI" panose="020B0604030504040204" pitchFamily="50" charset="-128"/>
              </a:rPr>
              <a:t>％を下回る水準。</a:t>
            </a:r>
          </a:p>
          <a:p>
            <a:endParaRPr lang="ja-JP" altLang="en-US" sz="1600" dirty="0">
              <a:solidFill>
                <a:srgbClr val="000000"/>
              </a:solidFill>
              <a:latin typeface="Meiryo UI" panose="020B0604030504040204" pitchFamily="50" charset="-128"/>
              <a:ea typeface="Meiryo UI" panose="020B0604030504040204" pitchFamily="50" charset="-128"/>
            </a:endParaRPr>
          </a:p>
        </p:txBody>
      </p:sp>
      <p:sp>
        <p:nvSpPr>
          <p:cNvPr id="8" name="日付プレースホルダー 7"/>
          <p:cNvSpPr>
            <a:spLocks noGrp="1"/>
          </p:cNvSpPr>
          <p:nvPr>
            <p:ph type="dt" sz="half" idx="10"/>
          </p:nvPr>
        </p:nvSpPr>
        <p:spPr/>
        <p:txBody>
          <a:bodyPr/>
          <a:lstStyle/>
          <a:p>
            <a:fld id="{906188A1-1CEA-4505-85B1-50C6F7A70326}" type="datetime1">
              <a:rPr kumimoji="1" lang="ja-JP" altLang="en-US" smtClean="0"/>
              <a:t>2020/9/30</a:t>
            </a:fld>
            <a:endParaRPr kumimoji="1" lang="ja-JP" altLang="en-US"/>
          </a:p>
        </p:txBody>
      </p:sp>
    </p:spTree>
    <p:extLst>
      <p:ext uri="{BB962C8B-B14F-4D97-AF65-F5344CB8AC3E}">
        <p14:creationId xmlns:p14="http://schemas.microsoft.com/office/powerpoint/2010/main" val="2288391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40</a:t>
            </a:fld>
            <a:endParaRPr kumimoji="1" lang="ja-JP" altLang="en-US"/>
          </a:p>
        </p:txBody>
      </p:sp>
      <p:sp>
        <p:nvSpPr>
          <p:cNvPr id="6" name="角丸四角形 5"/>
          <p:cNvSpPr/>
          <p:nvPr/>
        </p:nvSpPr>
        <p:spPr>
          <a:xfrm>
            <a:off x="2634487" y="1360741"/>
            <a:ext cx="8911687" cy="504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rgbClr val="C00000"/>
                </a:solidFill>
              </a:rPr>
              <a:t>⑥　起業支援</a:t>
            </a:r>
            <a:endParaRPr kumimoji="1" lang="ja-JP" altLang="en-US" sz="2000" b="1" dirty="0">
              <a:solidFill>
                <a:srgbClr val="C00000"/>
              </a:solidFill>
            </a:endParaRPr>
          </a:p>
        </p:txBody>
      </p:sp>
      <p:sp>
        <p:nvSpPr>
          <p:cNvPr id="7" name="コンテンツ プレースホルダー 2"/>
          <p:cNvSpPr>
            <a:spLocks noGrp="1"/>
          </p:cNvSpPr>
          <p:nvPr>
            <p:ph idx="1"/>
          </p:nvPr>
        </p:nvSpPr>
        <p:spPr>
          <a:xfrm>
            <a:off x="2634487" y="2137166"/>
            <a:ext cx="8915400" cy="3720914"/>
          </a:xfrm>
        </p:spPr>
        <p:txBody>
          <a:bodyPr>
            <a:normAutofit fontScale="92500" lnSpcReduction="20000"/>
          </a:bodyPr>
          <a:lstStyle/>
          <a:p>
            <a:pPr marL="285750">
              <a:buFont typeface="Wingdings" panose="05000000000000000000" pitchFamily="2" charset="2"/>
              <a:buChar char="l"/>
            </a:pPr>
            <a:r>
              <a:rPr lang="ja-JP" altLang="en-US" sz="1900" dirty="0" smtClean="0">
                <a:solidFill>
                  <a:schemeClr val="tx1"/>
                </a:solidFill>
              </a:rPr>
              <a:t>スタートアップ研究会を立ち上げ、県内外関係者の起業実施につなげる（当初）　</a:t>
            </a:r>
            <a:r>
              <a:rPr lang="en-US" altLang="ja-JP" sz="1900" dirty="0" smtClean="0">
                <a:solidFill>
                  <a:schemeClr val="tx1"/>
                </a:solidFill>
              </a:rPr>
              <a:t>1</a:t>
            </a:r>
            <a:r>
              <a:rPr lang="ja-JP" altLang="en-US" sz="1900" dirty="0" smtClean="0">
                <a:solidFill>
                  <a:schemeClr val="tx1"/>
                </a:solidFill>
              </a:rPr>
              <a:t>百万円</a:t>
            </a:r>
            <a:endParaRPr lang="en-US" altLang="ja-JP" sz="1900" dirty="0" smtClean="0">
              <a:solidFill>
                <a:schemeClr val="tx1"/>
              </a:solidFill>
            </a:endParaRPr>
          </a:p>
          <a:p>
            <a:pPr marL="285750">
              <a:buFont typeface="Wingdings" panose="05000000000000000000" pitchFamily="2" charset="2"/>
              <a:buChar char="l"/>
            </a:pPr>
            <a:r>
              <a:rPr lang="ja-JP" altLang="en-US" sz="1900" dirty="0" smtClean="0">
                <a:solidFill>
                  <a:schemeClr val="tx1"/>
                </a:solidFill>
              </a:rPr>
              <a:t>起業家創出プロジェクト事業を実施（起業家への支援金、東京圏からの支援金）（当初）</a:t>
            </a:r>
            <a:r>
              <a:rPr lang="en-US" altLang="ja-JP" sz="1900" dirty="0" smtClean="0">
                <a:solidFill>
                  <a:schemeClr val="tx1"/>
                </a:solidFill>
              </a:rPr>
              <a:t>11</a:t>
            </a:r>
            <a:r>
              <a:rPr lang="ja-JP" altLang="en-US" sz="1900" dirty="0" smtClean="0">
                <a:solidFill>
                  <a:schemeClr val="tx1"/>
                </a:solidFill>
              </a:rPr>
              <a:t>百万円</a:t>
            </a:r>
            <a:endParaRPr lang="en-US" altLang="ja-JP" sz="1900" dirty="0">
              <a:solidFill>
                <a:schemeClr val="tx1"/>
              </a:solidFill>
            </a:endParaRPr>
          </a:p>
          <a:p>
            <a:pPr marL="285750">
              <a:buFont typeface="Wingdings" panose="05000000000000000000" pitchFamily="2" charset="2"/>
              <a:buChar char="l"/>
            </a:pPr>
            <a:r>
              <a:rPr lang="ja-JP" altLang="en-US" sz="1900" b="1" dirty="0" smtClean="0">
                <a:solidFill>
                  <a:schemeClr val="tx1"/>
                </a:solidFill>
              </a:rPr>
              <a:t>新しい</a:t>
            </a:r>
            <a:r>
              <a:rPr lang="ja-JP" altLang="en-US" sz="1900" b="1" dirty="0">
                <a:solidFill>
                  <a:schemeClr val="tx1"/>
                </a:solidFill>
              </a:rPr>
              <a:t>生活様式に対応する新事業創出等に取り組む県内中小企業、個人事業主への</a:t>
            </a:r>
            <a:r>
              <a:rPr lang="ja-JP" altLang="en-US" sz="1900" b="1" dirty="0" smtClean="0">
                <a:solidFill>
                  <a:schemeClr val="tx1"/>
                </a:solidFill>
              </a:rPr>
              <a:t>支援（６月補正）</a:t>
            </a:r>
            <a:r>
              <a:rPr lang="en-US" altLang="ja-JP" sz="1900" b="1" dirty="0" smtClean="0">
                <a:solidFill>
                  <a:schemeClr val="tx1"/>
                </a:solidFill>
              </a:rPr>
              <a:t>1,025</a:t>
            </a:r>
            <a:r>
              <a:rPr lang="ja-JP" altLang="en-US" sz="1900" b="1" dirty="0">
                <a:solidFill>
                  <a:schemeClr val="tx1"/>
                </a:solidFill>
              </a:rPr>
              <a:t>百万円</a:t>
            </a:r>
            <a:endParaRPr lang="en-US" altLang="ja-JP" sz="1900" b="1" dirty="0">
              <a:solidFill>
                <a:schemeClr val="tx1"/>
              </a:solidFill>
            </a:endParaRPr>
          </a:p>
          <a:p>
            <a:pPr marL="285750">
              <a:buFont typeface="Wingdings" panose="05000000000000000000" pitchFamily="2" charset="2"/>
              <a:buChar char="l"/>
            </a:pPr>
            <a:r>
              <a:rPr lang="ja-JP" altLang="en-US" sz="1900" b="1" dirty="0">
                <a:solidFill>
                  <a:schemeClr val="tx1"/>
                </a:solidFill>
              </a:rPr>
              <a:t>早期の売上げ回復や感染対策防止に取り組む事業者等への</a:t>
            </a:r>
            <a:r>
              <a:rPr lang="ja-JP" altLang="en-US" sz="1900" b="1" dirty="0" smtClean="0">
                <a:solidFill>
                  <a:schemeClr val="tx1"/>
                </a:solidFill>
              </a:rPr>
              <a:t>支援（６月補正）</a:t>
            </a:r>
            <a:r>
              <a:rPr lang="en-US" altLang="ja-JP" sz="1900" b="1" dirty="0" smtClean="0">
                <a:solidFill>
                  <a:schemeClr val="tx1"/>
                </a:solidFill>
              </a:rPr>
              <a:t>1,025</a:t>
            </a:r>
            <a:r>
              <a:rPr lang="ja-JP" altLang="en-US" sz="1900" b="1" dirty="0" smtClean="0">
                <a:solidFill>
                  <a:schemeClr val="tx1"/>
                </a:solidFill>
              </a:rPr>
              <a:t>百万円</a:t>
            </a:r>
            <a:endParaRPr lang="en-US" altLang="ja-JP" sz="1900" b="1" dirty="0" smtClean="0">
              <a:solidFill>
                <a:schemeClr val="tx1"/>
              </a:solidFill>
            </a:endParaRPr>
          </a:p>
          <a:p>
            <a:pPr marL="285750">
              <a:buFont typeface="Wingdings" panose="05000000000000000000" pitchFamily="2" charset="2"/>
              <a:buChar char="l"/>
            </a:pPr>
            <a:r>
              <a:rPr lang="ja-JP" altLang="en-US" sz="1900" dirty="0">
                <a:solidFill>
                  <a:schemeClr val="tx1"/>
                </a:solidFill>
              </a:rPr>
              <a:t>海外から国内へ生産拠点等を回帰する企業や新しい生活様式に対応した企業の本県への誘致と支援策の</a:t>
            </a:r>
            <a:r>
              <a:rPr lang="ja-JP" altLang="en-US" sz="1900" dirty="0" smtClean="0">
                <a:solidFill>
                  <a:schemeClr val="tx1"/>
                </a:solidFill>
              </a:rPr>
              <a:t>検討（６月補正）</a:t>
            </a:r>
            <a:r>
              <a:rPr lang="ja-JP" altLang="en-US" sz="1900" dirty="0">
                <a:solidFill>
                  <a:schemeClr val="tx1"/>
                </a:solidFill>
              </a:rPr>
              <a:t>　</a:t>
            </a:r>
            <a:r>
              <a:rPr lang="en-US" altLang="ja-JP" sz="1900" dirty="0">
                <a:solidFill>
                  <a:schemeClr val="tx1"/>
                </a:solidFill>
              </a:rPr>
              <a:t>5</a:t>
            </a:r>
            <a:r>
              <a:rPr lang="ja-JP" altLang="en-US" sz="1900" dirty="0" smtClean="0">
                <a:solidFill>
                  <a:schemeClr val="tx1"/>
                </a:solidFill>
              </a:rPr>
              <a:t>百万円</a:t>
            </a:r>
            <a:endParaRPr lang="en-US" altLang="ja-JP" sz="1900" dirty="0" smtClean="0">
              <a:solidFill>
                <a:schemeClr val="tx1"/>
              </a:solidFill>
            </a:endParaRPr>
          </a:p>
          <a:p>
            <a:pPr marL="285750">
              <a:buFont typeface="Wingdings" panose="05000000000000000000" pitchFamily="2" charset="2"/>
              <a:buChar char="l"/>
            </a:pPr>
            <a:r>
              <a:rPr lang="ja-JP" altLang="en-US" sz="1900" dirty="0" smtClean="0">
                <a:solidFill>
                  <a:schemeClr val="tx1"/>
                </a:solidFill>
              </a:rPr>
              <a:t>飲食業者が「テイクアウト」や「デリバリー」を新たに導入する取組を支援</a:t>
            </a:r>
            <a:endParaRPr lang="en-US" altLang="ja-JP" sz="1900" dirty="0" smtClean="0">
              <a:solidFill>
                <a:schemeClr val="tx1"/>
              </a:solidFill>
            </a:endParaRPr>
          </a:p>
          <a:p>
            <a:pPr marL="0" indent="0">
              <a:buNone/>
            </a:pPr>
            <a:r>
              <a:rPr lang="ja-JP" altLang="en-US" sz="1900" dirty="0" smtClean="0">
                <a:solidFill>
                  <a:schemeClr val="tx1"/>
                </a:solidFill>
              </a:rPr>
              <a:t>　　　　　　　　　　　　　　　　　　　　　　　　　　　（６月補正） </a:t>
            </a:r>
            <a:r>
              <a:rPr lang="en-US" altLang="ja-JP" sz="1900" dirty="0" smtClean="0">
                <a:solidFill>
                  <a:schemeClr val="tx1"/>
                </a:solidFill>
              </a:rPr>
              <a:t>125</a:t>
            </a:r>
            <a:r>
              <a:rPr lang="ja-JP" altLang="en-US" sz="1900" dirty="0" smtClean="0">
                <a:solidFill>
                  <a:schemeClr val="tx1"/>
                </a:solidFill>
              </a:rPr>
              <a:t>百万円</a:t>
            </a:r>
            <a:endParaRPr lang="en-US" altLang="ja-JP" sz="1900" dirty="0" smtClean="0">
              <a:solidFill>
                <a:schemeClr val="tx1"/>
              </a:solidFill>
            </a:endParaRPr>
          </a:p>
          <a:p>
            <a:pPr marL="285750">
              <a:buFont typeface="Wingdings" panose="05000000000000000000" pitchFamily="2" charset="2"/>
              <a:buChar char="l"/>
            </a:pPr>
            <a:endParaRPr lang="en-US" altLang="ja-JP" sz="2000" b="1" dirty="0" smtClean="0"/>
          </a:p>
          <a:p>
            <a:pPr marL="285750">
              <a:buFont typeface="Wingdings" panose="05000000000000000000" pitchFamily="2" charset="2"/>
              <a:buChar char="l"/>
            </a:pPr>
            <a:endParaRPr lang="en-US" altLang="ja-JP" sz="2000" b="1" dirty="0">
              <a:solidFill>
                <a:schemeClr val="tx1"/>
              </a:solidFill>
            </a:endParaRPr>
          </a:p>
          <a:p>
            <a:pPr>
              <a:buFont typeface="Wingdings" panose="05000000000000000000" pitchFamily="2" charset="2"/>
              <a:buChar char="l"/>
            </a:pPr>
            <a:endParaRPr lang="en-US" altLang="ja-JP" sz="1900" b="1" dirty="0"/>
          </a:p>
          <a:p>
            <a:pPr marL="0" indent="0">
              <a:buNone/>
            </a:pPr>
            <a:endParaRPr lang="en-US" altLang="ja-JP" sz="1600" b="1" dirty="0" smtClean="0"/>
          </a:p>
          <a:p>
            <a:pPr marL="285750">
              <a:buFont typeface="Wingdings" panose="05000000000000000000" pitchFamily="2" charset="2"/>
              <a:buChar char="l"/>
            </a:pPr>
            <a:endParaRPr lang="en-US" altLang="ja-JP" sz="1600" b="1" dirty="0"/>
          </a:p>
        </p:txBody>
      </p:sp>
      <p:sp>
        <p:nvSpPr>
          <p:cNvPr id="3" name="日付プレースホルダー 2"/>
          <p:cNvSpPr>
            <a:spLocks noGrp="1"/>
          </p:cNvSpPr>
          <p:nvPr>
            <p:ph type="dt" sz="half" idx="10"/>
          </p:nvPr>
        </p:nvSpPr>
        <p:spPr/>
        <p:txBody>
          <a:bodyPr/>
          <a:lstStyle/>
          <a:p>
            <a:fld id="{5F3FE71F-5690-42AD-B057-26A1FFA340CE}" type="datetime1">
              <a:rPr kumimoji="1" lang="ja-JP" altLang="en-US" smtClean="0"/>
              <a:t>2020/9/30</a:t>
            </a:fld>
            <a:endParaRPr kumimoji="1" lang="ja-JP" altLang="en-US"/>
          </a:p>
        </p:txBody>
      </p:sp>
      <p:sp>
        <p:nvSpPr>
          <p:cNvPr id="9" name="タイトル 1"/>
          <p:cNvSpPr>
            <a:spLocks noGrp="1"/>
          </p:cNvSpPr>
          <p:nvPr>
            <p:ph type="title"/>
          </p:nvPr>
        </p:nvSpPr>
        <p:spPr>
          <a:xfrm>
            <a:off x="2592925" y="624110"/>
            <a:ext cx="8911687" cy="664363"/>
          </a:xfrm>
        </p:spPr>
        <p:txBody>
          <a:bodyPr>
            <a:noAutofit/>
          </a:bodyPr>
          <a:lstStyle/>
          <a:p>
            <a:r>
              <a:rPr lang="en-US" altLang="ja-JP" sz="4000" dirty="0" smtClean="0"/>
              <a:t>Ⅲ</a:t>
            </a:r>
            <a:r>
              <a:rPr lang="ja-JP" altLang="en-US" sz="4000" dirty="0" smtClean="0"/>
              <a:t>－４　奈良県</a:t>
            </a:r>
            <a:r>
              <a:rPr lang="ja-JP" altLang="en-US" sz="4000" dirty="0"/>
              <a:t>の積極的労働政策</a:t>
            </a:r>
            <a:endParaRPr kumimoji="1" lang="ja-JP" altLang="en-US" sz="4000" dirty="0"/>
          </a:p>
        </p:txBody>
      </p:sp>
      <p:sp>
        <p:nvSpPr>
          <p:cNvPr id="10" name="正方形/長方形 9"/>
          <p:cNvSpPr/>
          <p:nvPr/>
        </p:nvSpPr>
        <p:spPr>
          <a:xfrm>
            <a:off x="2634487" y="5815675"/>
            <a:ext cx="8911687" cy="9999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ja-JP" altLang="en-US" sz="2000" b="1" u="sng" dirty="0" smtClean="0">
                <a:solidFill>
                  <a:schemeClr val="tx1"/>
                </a:solidFill>
              </a:rPr>
              <a:t>奈良県を海外からの出戻り企業の受け皿に！</a:t>
            </a:r>
            <a:endParaRPr lang="en-US" altLang="ja-JP" sz="2000" b="1" u="sng" dirty="0" smtClean="0">
              <a:solidFill>
                <a:schemeClr val="tx1"/>
              </a:solidFill>
            </a:endParaRPr>
          </a:p>
          <a:p>
            <a:pPr marL="285750" indent="-285750">
              <a:buFont typeface="Wingdings" panose="05000000000000000000" pitchFamily="2" charset="2"/>
              <a:buChar char="Ø"/>
            </a:pPr>
            <a:r>
              <a:rPr lang="ja-JP" altLang="en-US" sz="2000" b="1" u="sng" dirty="0" smtClean="0">
                <a:solidFill>
                  <a:schemeClr val="tx1"/>
                </a:solidFill>
              </a:rPr>
              <a:t>コロナ時代にイノベーションを起こす企業をもっと支援！</a:t>
            </a:r>
            <a:endParaRPr lang="en-US" altLang="ja-JP" sz="2000" b="1" u="sng" dirty="0" smtClean="0">
              <a:solidFill>
                <a:schemeClr val="tx1"/>
              </a:solidFill>
            </a:endParaRPr>
          </a:p>
        </p:txBody>
      </p:sp>
    </p:spTree>
    <p:extLst>
      <p:ext uri="{BB962C8B-B14F-4D97-AF65-F5344CB8AC3E}">
        <p14:creationId xmlns:p14="http://schemas.microsoft.com/office/powerpoint/2010/main" val="801676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41</a:t>
            </a:fld>
            <a:endParaRPr kumimoji="1" lang="ja-JP" altLang="en-US"/>
          </a:p>
        </p:txBody>
      </p:sp>
      <p:sp>
        <p:nvSpPr>
          <p:cNvPr id="6" name="角丸四角形 5"/>
          <p:cNvSpPr/>
          <p:nvPr/>
        </p:nvSpPr>
        <p:spPr>
          <a:xfrm>
            <a:off x="2634487" y="1329142"/>
            <a:ext cx="8911687" cy="504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rgbClr val="C00000"/>
                </a:solidFill>
              </a:rPr>
              <a:t>⑦　雇用の場の確保</a:t>
            </a:r>
            <a:endParaRPr kumimoji="1" lang="ja-JP" altLang="en-US" sz="2000" b="1" dirty="0">
              <a:solidFill>
                <a:srgbClr val="C00000"/>
              </a:solidFill>
            </a:endParaRPr>
          </a:p>
        </p:txBody>
      </p:sp>
      <p:sp>
        <p:nvSpPr>
          <p:cNvPr id="7" name="コンテンツ プレースホルダー 2"/>
          <p:cNvSpPr>
            <a:spLocks noGrp="1"/>
          </p:cNvSpPr>
          <p:nvPr>
            <p:ph idx="1"/>
          </p:nvPr>
        </p:nvSpPr>
        <p:spPr>
          <a:xfrm>
            <a:off x="2634487" y="2053883"/>
            <a:ext cx="8915400" cy="2841674"/>
          </a:xfrm>
        </p:spPr>
        <p:txBody>
          <a:bodyPr>
            <a:normAutofit/>
          </a:bodyPr>
          <a:lstStyle/>
          <a:p>
            <a:pPr>
              <a:buFont typeface="Wingdings" panose="05000000000000000000" pitchFamily="2" charset="2"/>
              <a:buChar char="l"/>
            </a:pPr>
            <a:r>
              <a:rPr lang="ja-JP" altLang="en-US" sz="2000" dirty="0" smtClean="0">
                <a:solidFill>
                  <a:schemeClr val="tx1"/>
                </a:solidFill>
              </a:rPr>
              <a:t>企業立地促進補助の積極的活用（当初）　</a:t>
            </a:r>
            <a:r>
              <a:rPr lang="en-US" altLang="ja-JP" sz="2000" dirty="0" smtClean="0">
                <a:solidFill>
                  <a:schemeClr val="tx1"/>
                </a:solidFill>
              </a:rPr>
              <a:t>1,000</a:t>
            </a:r>
            <a:r>
              <a:rPr lang="ja-JP" altLang="en-US" sz="2000" dirty="0" smtClean="0">
                <a:solidFill>
                  <a:schemeClr val="tx1"/>
                </a:solidFill>
              </a:rPr>
              <a:t>百万円</a:t>
            </a:r>
            <a:endParaRPr lang="en-US" altLang="ja-JP" sz="2000" dirty="0" smtClean="0">
              <a:solidFill>
                <a:schemeClr val="tx1"/>
              </a:solidFill>
            </a:endParaRPr>
          </a:p>
          <a:p>
            <a:pPr>
              <a:buFont typeface="Wingdings" panose="05000000000000000000" pitchFamily="2" charset="2"/>
              <a:buChar char="l"/>
            </a:pPr>
            <a:r>
              <a:rPr lang="ja-JP" altLang="en-US" sz="2000" dirty="0" smtClean="0">
                <a:solidFill>
                  <a:schemeClr val="tx1"/>
                </a:solidFill>
              </a:rPr>
              <a:t>戦略的企業誘致の推進（当初）　</a:t>
            </a:r>
            <a:r>
              <a:rPr lang="en-US" altLang="ja-JP" sz="2000" dirty="0" smtClean="0">
                <a:solidFill>
                  <a:schemeClr val="tx1"/>
                </a:solidFill>
              </a:rPr>
              <a:t>18</a:t>
            </a:r>
            <a:r>
              <a:rPr lang="ja-JP" altLang="en-US" sz="2000" dirty="0" smtClean="0">
                <a:solidFill>
                  <a:schemeClr val="tx1"/>
                </a:solidFill>
              </a:rPr>
              <a:t>百万円</a:t>
            </a:r>
            <a:endParaRPr lang="en-US" altLang="ja-JP" sz="2000" dirty="0" smtClean="0">
              <a:solidFill>
                <a:schemeClr val="tx1"/>
              </a:solidFill>
            </a:endParaRPr>
          </a:p>
          <a:p>
            <a:pPr>
              <a:buFont typeface="Wingdings" panose="05000000000000000000" pitchFamily="2" charset="2"/>
              <a:buChar char="l"/>
            </a:pPr>
            <a:r>
              <a:rPr lang="ja-JP" altLang="en-US" sz="2000" dirty="0" smtClean="0">
                <a:solidFill>
                  <a:schemeClr val="tx1"/>
                </a:solidFill>
              </a:rPr>
              <a:t>（新）海外企業の誘致促進（当初）　</a:t>
            </a:r>
            <a:r>
              <a:rPr lang="en-US" altLang="ja-JP" sz="2000" dirty="0" smtClean="0">
                <a:solidFill>
                  <a:schemeClr val="tx1"/>
                </a:solidFill>
              </a:rPr>
              <a:t>1</a:t>
            </a:r>
            <a:r>
              <a:rPr lang="ja-JP" altLang="en-US" sz="2000" dirty="0" smtClean="0">
                <a:solidFill>
                  <a:schemeClr val="tx1"/>
                </a:solidFill>
              </a:rPr>
              <a:t>百万円</a:t>
            </a:r>
            <a:endParaRPr lang="en-US" altLang="ja-JP" sz="2000" dirty="0" smtClean="0">
              <a:solidFill>
                <a:schemeClr val="tx1"/>
              </a:solidFill>
            </a:endParaRPr>
          </a:p>
          <a:p>
            <a:pPr>
              <a:buFont typeface="Wingdings" panose="05000000000000000000" pitchFamily="2" charset="2"/>
              <a:buChar char="l"/>
            </a:pPr>
            <a:r>
              <a:rPr lang="ja-JP" altLang="en-US" sz="2000" dirty="0" smtClean="0">
                <a:solidFill>
                  <a:schemeClr val="tx1"/>
                </a:solidFill>
              </a:rPr>
              <a:t>御所インターチェンジ周辺の産業集積地形成</a:t>
            </a:r>
            <a:endParaRPr lang="en-US" altLang="ja-JP" sz="2000" dirty="0" smtClean="0">
              <a:solidFill>
                <a:schemeClr val="tx1"/>
              </a:solidFill>
            </a:endParaRPr>
          </a:p>
          <a:p>
            <a:pPr marL="0" indent="0" algn="r">
              <a:buNone/>
            </a:pPr>
            <a:r>
              <a:rPr lang="ja-JP" altLang="en-US" sz="2000" dirty="0">
                <a:solidFill>
                  <a:schemeClr val="tx1"/>
                </a:solidFill>
              </a:rPr>
              <a:t>　</a:t>
            </a:r>
            <a:r>
              <a:rPr lang="ja-JP" altLang="en-US" sz="2000" dirty="0" smtClean="0">
                <a:solidFill>
                  <a:schemeClr val="tx1"/>
                </a:solidFill>
              </a:rPr>
              <a:t>（当初）</a:t>
            </a:r>
            <a:r>
              <a:rPr lang="en-US" altLang="ja-JP" sz="2000" dirty="0" smtClean="0">
                <a:solidFill>
                  <a:schemeClr val="tx1"/>
                </a:solidFill>
              </a:rPr>
              <a:t>16</a:t>
            </a:r>
            <a:r>
              <a:rPr lang="ja-JP" altLang="en-US" sz="2000" dirty="0" smtClean="0">
                <a:solidFill>
                  <a:schemeClr val="tx1"/>
                </a:solidFill>
              </a:rPr>
              <a:t>百万円（９月補正）</a:t>
            </a:r>
            <a:r>
              <a:rPr lang="en-US" altLang="ja-JP" sz="2000" dirty="0" smtClean="0">
                <a:solidFill>
                  <a:schemeClr val="tx1"/>
                </a:solidFill>
              </a:rPr>
              <a:t>32</a:t>
            </a:r>
            <a:r>
              <a:rPr lang="ja-JP" altLang="en-US" sz="2000" dirty="0" smtClean="0">
                <a:solidFill>
                  <a:schemeClr val="tx1"/>
                </a:solidFill>
              </a:rPr>
              <a:t>百万円（債務負担行為）</a:t>
            </a:r>
            <a:r>
              <a:rPr lang="en-US" altLang="ja-JP" sz="2000" dirty="0" smtClean="0">
                <a:solidFill>
                  <a:schemeClr val="tx1"/>
                </a:solidFill>
              </a:rPr>
              <a:t>39</a:t>
            </a:r>
            <a:r>
              <a:rPr lang="ja-JP" altLang="en-US" sz="2000" dirty="0" smtClean="0">
                <a:solidFill>
                  <a:schemeClr val="tx1"/>
                </a:solidFill>
              </a:rPr>
              <a:t>百万円</a:t>
            </a:r>
            <a:endParaRPr lang="en-US" altLang="ja-JP" sz="2000" dirty="0" smtClean="0">
              <a:solidFill>
                <a:schemeClr val="tx1"/>
              </a:solidFill>
            </a:endParaRPr>
          </a:p>
          <a:p>
            <a:pPr>
              <a:buFont typeface="Wingdings" panose="05000000000000000000" pitchFamily="2" charset="2"/>
              <a:buChar char="l"/>
            </a:pPr>
            <a:r>
              <a:rPr lang="ja-JP" altLang="en-US" b="1" dirty="0" smtClean="0">
                <a:solidFill>
                  <a:schemeClr val="tx1"/>
                </a:solidFill>
              </a:rPr>
              <a:t>新しい生活様式に対応した企業立地支援策検討事業（６月補正）　</a:t>
            </a:r>
            <a:r>
              <a:rPr lang="en-US" altLang="ja-JP" b="1" dirty="0" smtClean="0">
                <a:solidFill>
                  <a:schemeClr val="tx1"/>
                </a:solidFill>
              </a:rPr>
              <a:t>5</a:t>
            </a:r>
            <a:r>
              <a:rPr lang="ja-JP" altLang="en-US" b="1" dirty="0" smtClean="0">
                <a:solidFill>
                  <a:schemeClr val="tx1"/>
                </a:solidFill>
              </a:rPr>
              <a:t>百万円</a:t>
            </a:r>
            <a:endParaRPr lang="en-US" altLang="ja-JP" b="1" dirty="0" smtClean="0">
              <a:solidFill>
                <a:schemeClr val="tx1"/>
              </a:solidFill>
            </a:endParaRPr>
          </a:p>
          <a:p>
            <a:pPr>
              <a:buFont typeface="Wingdings" panose="05000000000000000000" pitchFamily="2" charset="2"/>
              <a:buChar char="l"/>
            </a:pPr>
            <a:endParaRPr lang="en-US" altLang="ja-JP" sz="1900" dirty="0"/>
          </a:p>
          <a:p>
            <a:pPr marL="0" indent="0">
              <a:buNone/>
            </a:pPr>
            <a:endParaRPr lang="en-US" altLang="ja-JP" sz="1600" b="1" dirty="0" smtClean="0"/>
          </a:p>
          <a:p>
            <a:pPr marL="285750">
              <a:buFont typeface="Wingdings" panose="05000000000000000000" pitchFamily="2" charset="2"/>
              <a:buChar char="l"/>
            </a:pPr>
            <a:endParaRPr lang="en-US" altLang="ja-JP" sz="1600" b="1" dirty="0"/>
          </a:p>
        </p:txBody>
      </p:sp>
      <p:sp>
        <p:nvSpPr>
          <p:cNvPr id="3" name="日付プレースホルダー 2"/>
          <p:cNvSpPr>
            <a:spLocks noGrp="1"/>
          </p:cNvSpPr>
          <p:nvPr>
            <p:ph type="dt" sz="half" idx="10"/>
          </p:nvPr>
        </p:nvSpPr>
        <p:spPr/>
        <p:txBody>
          <a:bodyPr/>
          <a:lstStyle/>
          <a:p>
            <a:fld id="{5BD6886D-1212-4982-8B6B-401A5F10C95C}" type="datetime1">
              <a:rPr kumimoji="1" lang="ja-JP" altLang="en-US" smtClean="0"/>
              <a:t>2020/9/30</a:t>
            </a:fld>
            <a:endParaRPr kumimoji="1" lang="ja-JP" altLang="en-US"/>
          </a:p>
        </p:txBody>
      </p:sp>
      <p:sp>
        <p:nvSpPr>
          <p:cNvPr id="9" name="タイトル 1"/>
          <p:cNvSpPr>
            <a:spLocks noGrp="1"/>
          </p:cNvSpPr>
          <p:nvPr>
            <p:ph type="title"/>
          </p:nvPr>
        </p:nvSpPr>
        <p:spPr>
          <a:xfrm>
            <a:off x="2592925" y="624110"/>
            <a:ext cx="8911687" cy="664363"/>
          </a:xfrm>
        </p:spPr>
        <p:txBody>
          <a:bodyPr>
            <a:noAutofit/>
          </a:bodyPr>
          <a:lstStyle/>
          <a:p>
            <a:r>
              <a:rPr lang="en-US" altLang="ja-JP" sz="4000" dirty="0" smtClean="0"/>
              <a:t>Ⅲ</a:t>
            </a:r>
            <a:r>
              <a:rPr lang="ja-JP" altLang="en-US" sz="4000" dirty="0" smtClean="0"/>
              <a:t>－４　奈良県</a:t>
            </a:r>
            <a:r>
              <a:rPr lang="ja-JP" altLang="en-US" sz="4000" dirty="0"/>
              <a:t>の積極的労働政策</a:t>
            </a:r>
            <a:endParaRPr kumimoji="1" lang="ja-JP" altLang="en-US" sz="4000" dirty="0"/>
          </a:p>
        </p:txBody>
      </p:sp>
      <p:sp>
        <p:nvSpPr>
          <p:cNvPr id="11" name="正方形/長方形 10"/>
          <p:cNvSpPr/>
          <p:nvPr/>
        </p:nvSpPr>
        <p:spPr>
          <a:xfrm>
            <a:off x="2634487" y="5092504"/>
            <a:ext cx="8911687" cy="15193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ja-JP" altLang="en-US" sz="2000" b="1" u="sng" dirty="0">
                <a:solidFill>
                  <a:schemeClr val="tx1"/>
                </a:solidFill>
              </a:rPr>
              <a:t>奈良県の企業立地支援は継続中。県内での用地の確保が是非必要</a:t>
            </a:r>
            <a:r>
              <a:rPr lang="ja-JP" altLang="en-US" sz="2000" b="1" u="sng" dirty="0" smtClean="0">
                <a:solidFill>
                  <a:schemeClr val="tx1"/>
                </a:solidFill>
              </a:rPr>
              <a:t>！</a:t>
            </a:r>
            <a:endParaRPr lang="en-US" altLang="ja-JP" sz="2000" b="1" u="sng" dirty="0" smtClean="0">
              <a:solidFill>
                <a:schemeClr val="tx1"/>
              </a:solidFill>
            </a:endParaRPr>
          </a:p>
          <a:p>
            <a:pPr marL="285750" indent="-285750">
              <a:buFont typeface="Wingdings" panose="05000000000000000000" pitchFamily="2" charset="2"/>
              <a:buChar char="Ø"/>
            </a:pPr>
            <a:endParaRPr lang="en-US" altLang="ja-JP" sz="2000" b="1" u="sng" dirty="0">
              <a:solidFill>
                <a:schemeClr val="tx1"/>
              </a:solidFill>
            </a:endParaRPr>
          </a:p>
          <a:p>
            <a:pPr marL="285750" indent="-285750">
              <a:buFont typeface="Wingdings" panose="05000000000000000000" pitchFamily="2" charset="2"/>
              <a:buChar char="Ø"/>
            </a:pPr>
            <a:r>
              <a:rPr lang="ja-JP" altLang="en-US" sz="2000" b="1" u="sng" dirty="0">
                <a:solidFill>
                  <a:schemeClr val="tx1"/>
                </a:solidFill>
              </a:rPr>
              <a:t>土地利用計画を地元からつくることを進める。これから２年間の地域フォーラムのテーマは「職場づくりと土地利用計画」！</a:t>
            </a:r>
            <a:endParaRPr lang="en-US" altLang="ja-JP" sz="2000" b="1" u="sng" dirty="0">
              <a:solidFill>
                <a:schemeClr val="tx1"/>
              </a:solidFill>
            </a:endParaRPr>
          </a:p>
        </p:txBody>
      </p:sp>
    </p:spTree>
    <p:extLst>
      <p:ext uri="{BB962C8B-B14F-4D97-AF65-F5344CB8AC3E}">
        <p14:creationId xmlns:p14="http://schemas.microsoft.com/office/powerpoint/2010/main" val="593087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2925" y="624110"/>
            <a:ext cx="8911687" cy="664363"/>
          </a:xfrm>
        </p:spPr>
        <p:txBody>
          <a:bodyPr>
            <a:noAutofit/>
          </a:bodyPr>
          <a:lstStyle/>
          <a:p>
            <a:r>
              <a:rPr lang="en-US" altLang="ja-JP" sz="4000" dirty="0" smtClean="0"/>
              <a:t>Ⅲ</a:t>
            </a:r>
            <a:r>
              <a:rPr lang="ja-JP" altLang="en-US" sz="4000" dirty="0" smtClean="0"/>
              <a:t>－４　奈良県</a:t>
            </a:r>
            <a:r>
              <a:rPr lang="ja-JP" altLang="en-US" sz="4000" dirty="0"/>
              <a:t>の積極的労働政策</a:t>
            </a:r>
            <a:endParaRPr kumimoji="1" lang="ja-JP" altLang="en-US" sz="4000" dirty="0"/>
          </a:p>
        </p:txBody>
      </p:sp>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42</a:t>
            </a:fld>
            <a:endParaRPr kumimoji="1" lang="ja-JP" altLang="en-US"/>
          </a:p>
        </p:txBody>
      </p:sp>
      <p:sp>
        <p:nvSpPr>
          <p:cNvPr id="6" name="角丸四角形 5"/>
          <p:cNvSpPr/>
          <p:nvPr/>
        </p:nvSpPr>
        <p:spPr>
          <a:xfrm>
            <a:off x="2634487" y="1281844"/>
            <a:ext cx="8911687" cy="5040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rgbClr val="C00000"/>
                </a:solidFill>
              </a:rPr>
              <a:t>⑧　障害者の雇用、出所者の雇用</a:t>
            </a:r>
            <a:endParaRPr kumimoji="1" lang="ja-JP" altLang="en-US" sz="2000" b="1" dirty="0">
              <a:solidFill>
                <a:srgbClr val="C00000"/>
              </a:solidFill>
            </a:endParaRPr>
          </a:p>
        </p:txBody>
      </p:sp>
      <p:sp>
        <p:nvSpPr>
          <p:cNvPr id="7" name="コンテンツ プレースホルダー 2"/>
          <p:cNvSpPr>
            <a:spLocks noGrp="1"/>
          </p:cNvSpPr>
          <p:nvPr>
            <p:ph idx="1"/>
          </p:nvPr>
        </p:nvSpPr>
        <p:spPr>
          <a:xfrm>
            <a:off x="2634487" y="1946207"/>
            <a:ext cx="8915400" cy="5045436"/>
          </a:xfrm>
        </p:spPr>
        <p:txBody>
          <a:bodyPr>
            <a:normAutofit/>
          </a:bodyPr>
          <a:lstStyle/>
          <a:p>
            <a:pPr>
              <a:buFont typeface="Wingdings" panose="05000000000000000000" pitchFamily="2" charset="2"/>
              <a:buChar char="l"/>
            </a:pPr>
            <a:r>
              <a:rPr lang="ja-JP" altLang="en-US" sz="2000" dirty="0" smtClean="0">
                <a:solidFill>
                  <a:schemeClr val="tx1"/>
                </a:solidFill>
              </a:rPr>
              <a:t>はたらく応援団ならの運営（当初）</a:t>
            </a:r>
            <a:r>
              <a:rPr lang="en-US" altLang="ja-JP" sz="2000" dirty="0" smtClean="0">
                <a:solidFill>
                  <a:schemeClr val="tx1"/>
                </a:solidFill>
              </a:rPr>
              <a:t>1</a:t>
            </a:r>
            <a:r>
              <a:rPr lang="ja-JP" altLang="en-US" sz="2000" dirty="0" smtClean="0">
                <a:solidFill>
                  <a:schemeClr val="tx1"/>
                </a:solidFill>
              </a:rPr>
              <a:t>百万円</a:t>
            </a:r>
            <a:endParaRPr lang="en-US" altLang="ja-JP" sz="2000" dirty="0" smtClean="0">
              <a:solidFill>
                <a:schemeClr val="tx1"/>
              </a:solidFill>
            </a:endParaRPr>
          </a:p>
          <a:p>
            <a:pPr>
              <a:buFont typeface="Wingdings" panose="05000000000000000000" pitchFamily="2" charset="2"/>
              <a:buChar char="l"/>
            </a:pPr>
            <a:r>
              <a:rPr lang="ja-JP" altLang="en-US" sz="2000" dirty="0" smtClean="0">
                <a:solidFill>
                  <a:schemeClr val="tx1"/>
                </a:solidFill>
              </a:rPr>
              <a:t>就労連携コーディネーターの配置（当初）</a:t>
            </a:r>
            <a:r>
              <a:rPr lang="en-US" altLang="ja-JP" sz="2000" dirty="0" smtClean="0">
                <a:solidFill>
                  <a:schemeClr val="tx1"/>
                </a:solidFill>
              </a:rPr>
              <a:t>11</a:t>
            </a:r>
            <a:r>
              <a:rPr lang="ja-JP" altLang="en-US" sz="2000" dirty="0" smtClean="0">
                <a:solidFill>
                  <a:schemeClr val="tx1"/>
                </a:solidFill>
              </a:rPr>
              <a:t>百万円</a:t>
            </a:r>
            <a:endParaRPr lang="en-US" altLang="ja-JP" sz="2000" dirty="0" smtClean="0">
              <a:solidFill>
                <a:schemeClr val="tx1"/>
              </a:solidFill>
            </a:endParaRPr>
          </a:p>
          <a:p>
            <a:pPr>
              <a:buFont typeface="Wingdings" panose="05000000000000000000" pitchFamily="2" charset="2"/>
              <a:buChar char="l"/>
            </a:pPr>
            <a:r>
              <a:rPr lang="ja-JP" altLang="en-US" sz="2000" dirty="0" smtClean="0">
                <a:solidFill>
                  <a:schemeClr val="tx1"/>
                </a:solidFill>
              </a:rPr>
              <a:t>精神保健福祉士などを雇用促進コーディネーターとして派遣（当初）</a:t>
            </a:r>
            <a:r>
              <a:rPr lang="en-US" altLang="ja-JP" sz="2000" dirty="0" smtClean="0">
                <a:solidFill>
                  <a:schemeClr val="tx1"/>
                </a:solidFill>
              </a:rPr>
              <a:t>9</a:t>
            </a:r>
            <a:r>
              <a:rPr lang="ja-JP" altLang="en-US" sz="2000" dirty="0" smtClean="0">
                <a:solidFill>
                  <a:schemeClr val="tx1"/>
                </a:solidFill>
              </a:rPr>
              <a:t>百万円</a:t>
            </a:r>
            <a:endParaRPr lang="en-US" altLang="ja-JP" sz="2000" dirty="0" smtClean="0">
              <a:solidFill>
                <a:schemeClr val="tx1"/>
              </a:solidFill>
            </a:endParaRPr>
          </a:p>
          <a:p>
            <a:pPr>
              <a:buFont typeface="Wingdings" panose="05000000000000000000" pitchFamily="2" charset="2"/>
              <a:buChar char="l"/>
            </a:pPr>
            <a:r>
              <a:rPr lang="ja-JP" altLang="en-US" sz="2000" dirty="0" smtClean="0">
                <a:solidFill>
                  <a:schemeClr val="tx1"/>
                </a:solidFill>
              </a:rPr>
              <a:t>職場実習先にジョブサポーター派遣（当初） </a:t>
            </a:r>
            <a:r>
              <a:rPr lang="en-US" altLang="ja-JP" sz="2000" dirty="0" smtClean="0">
                <a:solidFill>
                  <a:schemeClr val="tx1"/>
                </a:solidFill>
              </a:rPr>
              <a:t>1</a:t>
            </a:r>
            <a:r>
              <a:rPr lang="ja-JP" altLang="en-US" sz="2000" dirty="0" smtClean="0">
                <a:solidFill>
                  <a:schemeClr val="tx1"/>
                </a:solidFill>
              </a:rPr>
              <a:t>百万円</a:t>
            </a:r>
            <a:endParaRPr lang="en-US" altLang="ja-JP" sz="2000" dirty="0" smtClean="0">
              <a:solidFill>
                <a:schemeClr val="tx1"/>
              </a:solidFill>
            </a:endParaRPr>
          </a:p>
          <a:p>
            <a:pPr>
              <a:buFont typeface="Wingdings" panose="05000000000000000000" pitchFamily="2" charset="2"/>
              <a:buChar char="l"/>
            </a:pPr>
            <a:r>
              <a:rPr lang="ja-JP" altLang="en-US" sz="2000" dirty="0" smtClean="0">
                <a:solidFill>
                  <a:schemeClr val="tx1"/>
                </a:solidFill>
              </a:rPr>
              <a:t>保護観察対象者を県が直接雇用、資格の取得支援（当初）</a:t>
            </a:r>
            <a:r>
              <a:rPr lang="en-US" altLang="ja-JP" sz="2000" dirty="0" smtClean="0">
                <a:solidFill>
                  <a:schemeClr val="tx1"/>
                </a:solidFill>
              </a:rPr>
              <a:t>45</a:t>
            </a:r>
            <a:r>
              <a:rPr lang="ja-JP" altLang="en-US" sz="2000" dirty="0" smtClean="0">
                <a:solidFill>
                  <a:schemeClr val="tx1"/>
                </a:solidFill>
              </a:rPr>
              <a:t>百万円</a:t>
            </a:r>
            <a:endParaRPr lang="en-US" altLang="ja-JP" sz="2000" dirty="0" smtClean="0">
              <a:solidFill>
                <a:schemeClr val="tx1"/>
              </a:solidFill>
            </a:endParaRPr>
          </a:p>
          <a:p>
            <a:pPr>
              <a:buFont typeface="Wingdings" panose="05000000000000000000" pitchFamily="2" charset="2"/>
              <a:buChar char="l"/>
            </a:pPr>
            <a:r>
              <a:rPr lang="ja-JP" altLang="en-US" sz="2000" dirty="0" smtClean="0">
                <a:solidFill>
                  <a:schemeClr val="tx1"/>
                </a:solidFill>
              </a:rPr>
              <a:t>障害者就業・生活支援センター相談体制強化事業（６月補正）</a:t>
            </a:r>
            <a:r>
              <a:rPr lang="en-US" altLang="ja-JP" sz="2000" dirty="0" smtClean="0">
                <a:solidFill>
                  <a:schemeClr val="tx1"/>
                </a:solidFill>
              </a:rPr>
              <a:t>5</a:t>
            </a:r>
            <a:r>
              <a:rPr lang="ja-JP" altLang="en-US" sz="2000" dirty="0" smtClean="0">
                <a:solidFill>
                  <a:schemeClr val="tx1"/>
                </a:solidFill>
              </a:rPr>
              <a:t>百万円</a:t>
            </a:r>
            <a:endParaRPr lang="en-US" altLang="ja-JP" sz="2000" dirty="0" smtClean="0">
              <a:solidFill>
                <a:schemeClr val="tx1"/>
              </a:solidFill>
            </a:endParaRPr>
          </a:p>
          <a:p>
            <a:pPr>
              <a:buFont typeface="Wingdings" panose="05000000000000000000" pitchFamily="2" charset="2"/>
              <a:buChar char="l"/>
            </a:pPr>
            <a:r>
              <a:rPr lang="ja-JP" altLang="en-US" sz="2000" dirty="0" smtClean="0">
                <a:solidFill>
                  <a:schemeClr val="tx1"/>
                </a:solidFill>
              </a:rPr>
              <a:t>障害者就労継続支援事業所における経営力強化・販売促進への支援（９月補正）</a:t>
            </a:r>
            <a:r>
              <a:rPr lang="en-US" altLang="ja-JP" sz="2000" dirty="0" smtClean="0">
                <a:solidFill>
                  <a:schemeClr val="tx1"/>
                </a:solidFill>
              </a:rPr>
              <a:t>6</a:t>
            </a:r>
            <a:r>
              <a:rPr lang="ja-JP" altLang="en-US" sz="2000" dirty="0" smtClean="0">
                <a:solidFill>
                  <a:schemeClr val="tx1"/>
                </a:solidFill>
              </a:rPr>
              <a:t>百万円</a:t>
            </a:r>
            <a:endParaRPr lang="en-US" altLang="ja-JP" sz="2000" dirty="0" smtClean="0">
              <a:solidFill>
                <a:schemeClr val="tx1"/>
              </a:solidFill>
            </a:endParaRPr>
          </a:p>
          <a:p>
            <a:pPr>
              <a:buFont typeface="Wingdings" panose="05000000000000000000" pitchFamily="2" charset="2"/>
              <a:buChar char="l"/>
            </a:pPr>
            <a:endParaRPr lang="en-US" altLang="ja-JP" sz="2000" dirty="0" smtClean="0">
              <a:solidFill>
                <a:schemeClr val="tx1"/>
              </a:solidFill>
            </a:endParaRPr>
          </a:p>
          <a:p>
            <a:pPr>
              <a:buFont typeface="Wingdings" panose="05000000000000000000" pitchFamily="2" charset="2"/>
              <a:buChar char="l"/>
            </a:pPr>
            <a:endParaRPr lang="en-US" altLang="ja-JP" sz="2000" dirty="0" smtClean="0">
              <a:solidFill>
                <a:schemeClr val="tx1"/>
              </a:solidFill>
            </a:endParaRPr>
          </a:p>
          <a:p>
            <a:pPr marL="0" indent="0">
              <a:buNone/>
            </a:pPr>
            <a:endParaRPr lang="en-US" altLang="ja-JP" sz="2000" b="1" dirty="0" smtClean="0"/>
          </a:p>
          <a:p>
            <a:pPr>
              <a:buFont typeface="Wingdings" panose="05000000000000000000" pitchFamily="2" charset="2"/>
              <a:buChar char="l"/>
            </a:pPr>
            <a:endParaRPr lang="en-US" altLang="ja-JP" sz="2000" dirty="0" smtClean="0"/>
          </a:p>
          <a:p>
            <a:pPr>
              <a:buFont typeface="Wingdings" panose="05000000000000000000" pitchFamily="2" charset="2"/>
              <a:buChar char="l"/>
            </a:pPr>
            <a:endParaRPr lang="en-US" altLang="ja-JP" sz="1900" b="1" dirty="0" smtClean="0"/>
          </a:p>
          <a:p>
            <a:pPr marL="0" indent="0">
              <a:buNone/>
            </a:pPr>
            <a:endParaRPr lang="en-US" altLang="ja-JP" sz="1600" b="1" dirty="0" smtClean="0"/>
          </a:p>
          <a:p>
            <a:pPr marL="285750">
              <a:buFont typeface="Wingdings" panose="05000000000000000000" pitchFamily="2" charset="2"/>
              <a:buChar char="l"/>
            </a:pPr>
            <a:endParaRPr lang="en-US" altLang="ja-JP" sz="1600" b="1" dirty="0"/>
          </a:p>
        </p:txBody>
      </p:sp>
      <p:sp>
        <p:nvSpPr>
          <p:cNvPr id="3" name="日付プレースホルダー 2"/>
          <p:cNvSpPr>
            <a:spLocks noGrp="1"/>
          </p:cNvSpPr>
          <p:nvPr>
            <p:ph type="dt" sz="half" idx="10"/>
          </p:nvPr>
        </p:nvSpPr>
        <p:spPr/>
        <p:txBody>
          <a:bodyPr/>
          <a:lstStyle/>
          <a:p>
            <a:fld id="{86483B44-D293-49C5-8EAD-513BE87FEB2F}" type="datetime1">
              <a:rPr kumimoji="1" lang="ja-JP" altLang="en-US" smtClean="0"/>
              <a:t>2020/9/30</a:t>
            </a:fld>
            <a:endParaRPr kumimoji="1" lang="ja-JP" altLang="en-US"/>
          </a:p>
        </p:txBody>
      </p:sp>
      <p:sp>
        <p:nvSpPr>
          <p:cNvPr id="8" name="正方形/長方形 7"/>
          <p:cNvSpPr/>
          <p:nvPr/>
        </p:nvSpPr>
        <p:spPr>
          <a:xfrm>
            <a:off x="2634487" y="5528603"/>
            <a:ext cx="9379322" cy="11676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l"/>
            </a:pPr>
            <a:r>
              <a:rPr lang="ja-JP" altLang="en-US" sz="2000" b="1" u="sng" dirty="0">
                <a:solidFill>
                  <a:schemeClr val="tx1"/>
                </a:solidFill>
              </a:rPr>
              <a:t>（一財）かがやきホームでの出所者の雇用 </a:t>
            </a:r>
          </a:p>
          <a:p>
            <a:pPr marL="400050" lvl="1" indent="0">
              <a:buNone/>
            </a:pPr>
            <a:r>
              <a:rPr lang="ja-JP" altLang="en-US" u="sng" dirty="0">
                <a:solidFill>
                  <a:schemeClr val="tx1"/>
                </a:solidFill>
              </a:rPr>
              <a:t>罪に問われた者等の円滑な社会復帰の促進を図ることを目的として、奈良県が全額出捐して設立した「一般財団法人かがやきホーム」が、令和</a:t>
            </a:r>
            <a:r>
              <a:rPr lang="en-US" altLang="ja-JP" u="sng" dirty="0">
                <a:solidFill>
                  <a:schemeClr val="tx1"/>
                </a:solidFill>
              </a:rPr>
              <a:t>2</a:t>
            </a:r>
            <a:r>
              <a:rPr lang="ja-JP" altLang="en-US" u="sng" dirty="0">
                <a:solidFill>
                  <a:schemeClr val="tx1"/>
                </a:solidFill>
              </a:rPr>
              <a:t>年</a:t>
            </a:r>
            <a:r>
              <a:rPr lang="en-US" altLang="ja-JP" u="sng" dirty="0">
                <a:solidFill>
                  <a:schemeClr val="tx1"/>
                </a:solidFill>
              </a:rPr>
              <a:t>9</a:t>
            </a:r>
            <a:r>
              <a:rPr lang="ja-JP" altLang="en-US" u="sng" dirty="0">
                <a:solidFill>
                  <a:schemeClr val="tx1"/>
                </a:solidFill>
              </a:rPr>
              <a:t>月、出所者</a:t>
            </a:r>
            <a:r>
              <a:rPr lang="en-US" altLang="ja-JP" u="sng" dirty="0">
                <a:solidFill>
                  <a:schemeClr val="tx1"/>
                </a:solidFill>
              </a:rPr>
              <a:t>2</a:t>
            </a:r>
            <a:r>
              <a:rPr lang="ja-JP" altLang="en-US" u="sng" dirty="0">
                <a:solidFill>
                  <a:schemeClr val="tx1"/>
                </a:solidFill>
              </a:rPr>
              <a:t>名を雇用。 </a:t>
            </a:r>
          </a:p>
        </p:txBody>
      </p:sp>
    </p:spTree>
    <p:extLst>
      <p:ext uri="{BB962C8B-B14F-4D97-AF65-F5344CB8AC3E}">
        <p14:creationId xmlns:p14="http://schemas.microsoft.com/office/powerpoint/2010/main" val="4130625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E3F7B84-3604-4F4F-A6C8-4E9DB06C943E}" type="slidenum">
              <a:rPr kumimoji="1" lang="ja-JP" altLang="en-US" smtClean="0"/>
              <a:t>43</a:t>
            </a:fld>
            <a:endParaRPr kumimoji="1" lang="ja-JP" altLang="en-US"/>
          </a:p>
        </p:txBody>
      </p:sp>
      <p:sp>
        <p:nvSpPr>
          <p:cNvPr id="7" name="コンテンツ プレースホルダー 2"/>
          <p:cNvSpPr>
            <a:spLocks noGrp="1"/>
          </p:cNvSpPr>
          <p:nvPr>
            <p:ph idx="1"/>
          </p:nvPr>
        </p:nvSpPr>
        <p:spPr>
          <a:xfrm>
            <a:off x="1772529" y="1669366"/>
            <a:ext cx="10058400" cy="1678745"/>
          </a:xfrm>
        </p:spPr>
        <p:txBody>
          <a:bodyPr>
            <a:normAutofit/>
          </a:bodyPr>
          <a:lstStyle/>
          <a:p>
            <a:pPr marL="0" indent="0">
              <a:buNone/>
            </a:pPr>
            <a:r>
              <a:rPr kumimoji="1" lang="ja-JP" altLang="en-US" sz="4400" dirty="0" smtClean="0"/>
              <a:t>「経済・社会構造・産業組織を</a:t>
            </a:r>
            <a:r>
              <a:rPr lang="ja-JP" altLang="en-US" sz="4400" dirty="0" smtClean="0"/>
              <a:t>強靱化　　</a:t>
            </a:r>
            <a:endParaRPr lang="en-US" altLang="ja-JP" sz="4400" dirty="0" smtClean="0"/>
          </a:p>
          <a:p>
            <a:pPr marL="0" indent="0">
              <a:buNone/>
            </a:pPr>
            <a:r>
              <a:rPr lang="ja-JP" altLang="en-US" sz="4400" smtClean="0"/>
              <a:t>　して</a:t>
            </a:r>
            <a:r>
              <a:rPr lang="ja-JP" altLang="en-US" sz="4400" dirty="0"/>
              <a:t>自立する奈良</a:t>
            </a:r>
            <a:r>
              <a:rPr lang="ja-JP" altLang="en-US" sz="4400"/>
              <a:t>を</a:t>
            </a:r>
            <a:r>
              <a:rPr lang="ja-JP" altLang="en-US" sz="4400" smtClean="0"/>
              <a:t>目指す</a:t>
            </a:r>
            <a:r>
              <a:rPr kumimoji="1" lang="ja-JP" altLang="en-US" sz="4400" smtClean="0"/>
              <a:t>」</a:t>
            </a:r>
            <a:endParaRPr kumimoji="1" lang="en-US" altLang="ja-JP" sz="4400" dirty="0" smtClean="0"/>
          </a:p>
        </p:txBody>
      </p:sp>
      <p:sp>
        <p:nvSpPr>
          <p:cNvPr id="6" name="タイトル 1"/>
          <p:cNvSpPr>
            <a:spLocks noGrp="1"/>
          </p:cNvSpPr>
          <p:nvPr>
            <p:ph type="title"/>
          </p:nvPr>
        </p:nvSpPr>
        <p:spPr>
          <a:xfrm>
            <a:off x="1772529" y="624110"/>
            <a:ext cx="9732083" cy="656050"/>
          </a:xfrm>
        </p:spPr>
        <p:txBody>
          <a:bodyPr>
            <a:noAutofit/>
          </a:bodyPr>
          <a:lstStyle/>
          <a:p>
            <a:r>
              <a:rPr kumimoji="1" lang="ja-JP" altLang="en-US" sz="4400" dirty="0" smtClean="0"/>
              <a:t>奈良県は積極的労働政策を進めます！</a:t>
            </a:r>
            <a:endParaRPr kumimoji="1" lang="ja-JP" altLang="en-US" sz="4400" dirty="0"/>
          </a:p>
        </p:txBody>
      </p:sp>
      <p:sp>
        <p:nvSpPr>
          <p:cNvPr id="2" name="日付プレースホルダー 1"/>
          <p:cNvSpPr>
            <a:spLocks noGrp="1"/>
          </p:cNvSpPr>
          <p:nvPr>
            <p:ph type="dt" sz="half" idx="10"/>
          </p:nvPr>
        </p:nvSpPr>
        <p:spPr/>
        <p:txBody>
          <a:bodyPr/>
          <a:lstStyle/>
          <a:p>
            <a:fld id="{C624B70E-0014-47EE-A824-84492638A71C}" type="datetime1">
              <a:rPr kumimoji="1" lang="ja-JP" altLang="en-US" smtClean="0"/>
              <a:t>2020/9/30</a:t>
            </a:fld>
            <a:endParaRPr kumimoji="1" lang="ja-JP" altLang="en-US"/>
          </a:p>
        </p:txBody>
      </p:sp>
      <p:sp>
        <p:nvSpPr>
          <p:cNvPr id="8" name="正方形/長方形 7"/>
          <p:cNvSpPr/>
          <p:nvPr/>
        </p:nvSpPr>
        <p:spPr>
          <a:xfrm>
            <a:off x="1890723" y="3737317"/>
            <a:ext cx="9495694" cy="1446550"/>
          </a:xfrm>
          <a:prstGeom prst="rect">
            <a:avLst/>
          </a:prstGeom>
        </p:spPr>
        <p:txBody>
          <a:bodyPr wrap="square">
            <a:spAutoFit/>
          </a:bodyPr>
          <a:lstStyle/>
          <a:p>
            <a:r>
              <a:rPr lang="ja-JP" altLang="en-US" sz="4400" dirty="0"/>
              <a:t>「働く場</a:t>
            </a:r>
            <a:r>
              <a:rPr lang="ja-JP" altLang="en-US" sz="4400" dirty="0" smtClean="0"/>
              <a:t>をいきいき</a:t>
            </a:r>
            <a:r>
              <a:rPr lang="ja-JP" altLang="en-US" sz="4400" dirty="0"/>
              <a:t>と幸せ</a:t>
            </a:r>
            <a:r>
              <a:rPr lang="ja-JP" altLang="en-US" sz="4400" dirty="0" smtClean="0"/>
              <a:t>にして、</a:t>
            </a:r>
            <a:endParaRPr lang="en-US" altLang="ja-JP" sz="4400" dirty="0" smtClean="0"/>
          </a:p>
          <a:p>
            <a:r>
              <a:rPr lang="ja-JP" altLang="en-US" sz="4400" dirty="0" smtClean="0"/>
              <a:t>　雇用を確保」</a:t>
            </a:r>
            <a:endParaRPr lang="en-US" altLang="ja-JP" sz="4400" dirty="0"/>
          </a:p>
        </p:txBody>
      </p:sp>
      <p:sp>
        <p:nvSpPr>
          <p:cNvPr id="3" name="テキスト ボックス 2"/>
          <p:cNvSpPr txBox="1"/>
          <p:nvPr/>
        </p:nvSpPr>
        <p:spPr>
          <a:xfrm>
            <a:off x="2158010" y="5776494"/>
            <a:ext cx="8961120" cy="707886"/>
          </a:xfrm>
          <a:prstGeom prst="rect">
            <a:avLst/>
          </a:prstGeom>
          <a:noFill/>
        </p:spPr>
        <p:txBody>
          <a:bodyPr wrap="square" rtlCol="0">
            <a:spAutoFit/>
          </a:bodyPr>
          <a:lstStyle/>
          <a:p>
            <a:pPr algn="r"/>
            <a:r>
              <a:rPr kumimoji="1" lang="ja-JP" altLang="en-US" sz="4000" dirty="0" smtClean="0"/>
              <a:t>ご清聴ありがとうございました。</a:t>
            </a:r>
            <a:endParaRPr kumimoji="1" lang="ja-JP" altLang="en-US" sz="4000" dirty="0"/>
          </a:p>
        </p:txBody>
      </p:sp>
    </p:spTree>
    <p:extLst>
      <p:ext uri="{BB962C8B-B14F-4D97-AF65-F5344CB8AC3E}">
        <p14:creationId xmlns:p14="http://schemas.microsoft.com/office/powerpoint/2010/main" val="407874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000" b="0" i="0" u="none" strike="noStrike" kern="1200" cap="none" spc="0" normalizeH="0" baseline="0" noProof="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3" name="コンテンツ プレースホルダー 2"/>
          <p:cNvSpPr>
            <a:spLocks noGrp="1"/>
          </p:cNvSpPr>
          <p:nvPr>
            <p:ph idx="1"/>
          </p:nvPr>
        </p:nvSpPr>
        <p:spPr>
          <a:xfrm>
            <a:off x="1821767" y="699597"/>
            <a:ext cx="6975566" cy="644762"/>
          </a:xfrm>
        </p:spPr>
        <p:txBody>
          <a:bodyPr>
            <a:normAutofit/>
          </a:bodyPr>
          <a:lstStyle/>
          <a:p>
            <a:pPr marL="0" indent="0">
              <a:buNone/>
            </a:pPr>
            <a:r>
              <a:rPr kumimoji="1" lang="en-US" altLang="ja-JP" sz="3600" dirty="0" smtClean="0"/>
              <a:t>Ⅰ</a:t>
            </a:r>
            <a:r>
              <a:rPr kumimoji="1" lang="ja-JP" altLang="en-US" sz="3600" dirty="0" err="1" smtClean="0"/>
              <a:t>ー</a:t>
            </a:r>
            <a:r>
              <a:rPr kumimoji="1" lang="ja-JP" altLang="en-US" sz="3600" dirty="0" smtClean="0"/>
              <a:t>２企業の休業や倒産</a:t>
            </a:r>
            <a:endParaRPr kumimoji="1" lang="en-US" altLang="ja-JP" sz="2000" dirty="0" smtClean="0"/>
          </a:p>
        </p:txBody>
      </p:sp>
      <p:graphicFrame>
        <p:nvGraphicFramePr>
          <p:cNvPr id="7" name="グラフ 6"/>
          <p:cNvGraphicFramePr>
            <a:graphicFrameLocks/>
          </p:cNvGraphicFramePr>
          <p:nvPr>
            <p:extLst>
              <p:ext uri="{D42A27DB-BD31-4B8C-83A1-F6EECF244321}">
                <p14:modId xmlns:p14="http://schemas.microsoft.com/office/powerpoint/2010/main" val="2100300632"/>
              </p:ext>
            </p:extLst>
          </p:nvPr>
        </p:nvGraphicFramePr>
        <p:xfrm>
          <a:off x="886264" y="1344360"/>
          <a:ext cx="5587619" cy="3705942"/>
        </p:xfrm>
        <a:graphic>
          <a:graphicData uri="http://schemas.openxmlformats.org/drawingml/2006/chart">
            <c:chart xmlns:c="http://schemas.openxmlformats.org/drawingml/2006/chart" xmlns:r="http://schemas.openxmlformats.org/officeDocument/2006/relationships" r:id="rId2"/>
          </a:graphicData>
        </a:graphic>
      </p:graphicFrame>
      <p:sp>
        <p:nvSpPr>
          <p:cNvPr id="6" name="日付プレースホルダー 5"/>
          <p:cNvSpPr>
            <a:spLocks noGrp="1"/>
          </p:cNvSpPr>
          <p:nvPr>
            <p:ph type="dt" sz="half" idx="10"/>
          </p:nvPr>
        </p:nvSpPr>
        <p:spPr/>
        <p:txBody>
          <a:bodyPr/>
          <a:lstStyle/>
          <a:p>
            <a:fld id="{6ADA6CB7-9A61-4C56-B66D-78FF53D21FD1}" type="datetime1">
              <a:rPr kumimoji="1" lang="ja-JP" altLang="en-US" smtClean="0"/>
              <a:t>2020/9/30</a:t>
            </a:fld>
            <a:endParaRPr kumimoji="1" lang="ja-JP" altLang="en-US"/>
          </a:p>
        </p:txBody>
      </p:sp>
      <p:pic>
        <p:nvPicPr>
          <p:cNvPr id="8" name="図 7"/>
          <p:cNvPicPr>
            <a:picLocks noChangeAspect="1"/>
          </p:cNvPicPr>
          <p:nvPr/>
        </p:nvPicPr>
        <p:blipFill>
          <a:blip r:embed="rId3"/>
          <a:stretch>
            <a:fillRect/>
          </a:stretch>
        </p:blipFill>
        <p:spPr>
          <a:xfrm>
            <a:off x="6473885" y="1344359"/>
            <a:ext cx="5718115" cy="4128083"/>
          </a:xfrm>
          <a:prstGeom prst="rect">
            <a:avLst/>
          </a:prstGeom>
        </p:spPr>
      </p:pic>
      <p:sp>
        <p:nvSpPr>
          <p:cNvPr id="10" name="楕円 9"/>
          <p:cNvSpPr/>
          <p:nvPr/>
        </p:nvSpPr>
        <p:spPr>
          <a:xfrm>
            <a:off x="4853354" y="4149970"/>
            <a:ext cx="1620529" cy="4783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0571471" y="3882683"/>
            <a:ext cx="1498609" cy="4783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311579" y="5655212"/>
            <a:ext cx="10660027" cy="923330"/>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奈良県制度融資制度（無利子・無保証料、３月３０日発動分）により</a:t>
            </a:r>
            <a:br>
              <a:rPr lang="ja-JP" altLang="en-US" dirty="0"/>
            </a:br>
            <a:r>
              <a:rPr lang="ja-JP" altLang="en-US" dirty="0" smtClean="0"/>
              <a:t>奈良県</a:t>
            </a:r>
            <a:r>
              <a:rPr lang="ja-JP" altLang="en-US" dirty="0"/>
              <a:t>企業の倒産は少なくなってきた（帝国データバンク</a:t>
            </a:r>
            <a:r>
              <a:rPr lang="ja-JP" altLang="en-US" dirty="0" smtClean="0"/>
              <a:t>）</a:t>
            </a:r>
            <a:r>
              <a:rPr lang="ja-JP" altLang="en-US" dirty="0"/>
              <a:t/>
            </a:r>
            <a:br>
              <a:rPr lang="ja-JP" altLang="en-US" dirty="0"/>
            </a:br>
            <a:r>
              <a:rPr lang="ja-JP" altLang="en-US" dirty="0" smtClean="0"/>
              <a:t>総融資</a:t>
            </a:r>
            <a:r>
              <a:rPr lang="ja-JP" altLang="en-US" dirty="0"/>
              <a:t>額　約</a:t>
            </a:r>
            <a:r>
              <a:rPr lang="ja-JP" altLang="en-US" dirty="0" smtClean="0"/>
              <a:t>３，０５０億円。</a:t>
            </a:r>
            <a:endParaRPr kumimoji="1" lang="en-US" altLang="ja-JP" dirty="0" smtClean="0"/>
          </a:p>
        </p:txBody>
      </p:sp>
    </p:spTree>
    <p:extLst>
      <p:ext uri="{BB962C8B-B14F-4D97-AF65-F5344CB8AC3E}">
        <p14:creationId xmlns:p14="http://schemas.microsoft.com/office/powerpoint/2010/main" val="132547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000" b="0" i="0" u="none" strike="noStrike" kern="1200" cap="none" spc="0" normalizeH="0" baseline="0" noProof="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3" name="コンテンツ プレースホルダー 2"/>
          <p:cNvSpPr>
            <a:spLocks noGrp="1"/>
          </p:cNvSpPr>
          <p:nvPr>
            <p:ph idx="1"/>
          </p:nvPr>
        </p:nvSpPr>
        <p:spPr>
          <a:xfrm>
            <a:off x="1673627" y="710368"/>
            <a:ext cx="9834268" cy="519952"/>
          </a:xfrm>
        </p:spPr>
        <p:txBody>
          <a:bodyPr>
            <a:normAutofit fontScale="70000" lnSpcReduction="20000"/>
          </a:bodyPr>
          <a:lstStyle/>
          <a:p>
            <a:pPr marL="0" indent="0">
              <a:buNone/>
            </a:pPr>
            <a:r>
              <a:rPr kumimoji="1" lang="en-US" altLang="ja-JP" sz="4600" dirty="0" smtClean="0"/>
              <a:t>Ⅰ</a:t>
            </a:r>
            <a:r>
              <a:rPr kumimoji="1" lang="ja-JP" altLang="en-US" sz="4600" dirty="0" err="1" smtClean="0"/>
              <a:t>ー</a:t>
            </a:r>
            <a:r>
              <a:rPr kumimoji="1" lang="ja-JP" altLang="en-US" sz="4600" dirty="0" smtClean="0"/>
              <a:t>３　働き方の変容 ： 在宅勤務（テレワーク）</a:t>
            </a:r>
            <a:endParaRPr kumimoji="1" lang="en-US" altLang="ja-JP" sz="4600" dirty="0" smtClean="0"/>
          </a:p>
          <a:p>
            <a:pPr marL="0" indent="0">
              <a:buNone/>
            </a:pPr>
            <a:endParaRPr lang="en-US" altLang="ja-JP" sz="1700" dirty="0" smtClean="0"/>
          </a:p>
          <a:p>
            <a:pPr marL="685800" lvl="1">
              <a:buFont typeface="Wingdings" panose="05000000000000000000" pitchFamily="2" charset="2"/>
              <a:buChar char="l"/>
            </a:pPr>
            <a:endParaRPr kumimoji="1" lang="en-US" altLang="ja-JP" dirty="0" smtClean="0"/>
          </a:p>
        </p:txBody>
      </p:sp>
      <p:sp>
        <p:nvSpPr>
          <p:cNvPr id="6" name="テキスト ボックス 5"/>
          <p:cNvSpPr txBox="1"/>
          <p:nvPr/>
        </p:nvSpPr>
        <p:spPr>
          <a:xfrm>
            <a:off x="2561076" y="1596276"/>
            <a:ext cx="8802410" cy="830997"/>
          </a:xfrm>
          <a:prstGeom prst="rect">
            <a:avLst/>
          </a:prstGeom>
          <a:noFill/>
        </p:spPr>
        <p:txBody>
          <a:bodyPr wrap="none" rtlCol="0">
            <a:spAutoFit/>
          </a:bodyPr>
          <a:lstStyle/>
          <a:p>
            <a:r>
              <a:rPr kumimoji="1" lang="ja-JP" altLang="en-US" sz="2400" dirty="0" smtClean="0"/>
              <a:t>新型コロナウイルス感染症の影響下でテレワーク経験者の割合</a:t>
            </a:r>
            <a:endParaRPr kumimoji="1" lang="en-US" altLang="ja-JP" sz="2400" dirty="0" smtClean="0"/>
          </a:p>
          <a:p>
            <a:r>
              <a:rPr kumimoji="1" lang="ja-JP" altLang="en-US" sz="2400" dirty="0" smtClean="0"/>
              <a:t>　　　　　　　　　　　　　　　　　　　　　　　３４．５％</a:t>
            </a:r>
            <a:endParaRPr kumimoji="1" lang="ja-JP" altLang="en-US" sz="2400" dirty="0"/>
          </a:p>
        </p:txBody>
      </p:sp>
      <p:graphicFrame>
        <p:nvGraphicFramePr>
          <p:cNvPr id="9" name="コンテンツ プレースホルダー 3"/>
          <p:cNvGraphicFramePr>
            <a:graphicFrameLocks/>
          </p:cNvGraphicFramePr>
          <p:nvPr>
            <p:extLst>
              <p:ext uri="{D42A27DB-BD31-4B8C-83A1-F6EECF244321}">
                <p14:modId xmlns:p14="http://schemas.microsoft.com/office/powerpoint/2010/main" val="1792411889"/>
              </p:ext>
            </p:extLst>
          </p:nvPr>
        </p:nvGraphicFramePr>
        <p:xfrm>
          <a:off x="2561076" y="2696574"/>
          <a:ext cx="8915400" cy="1143905"/>
        </p:xfrm>
        <a:graphic>
          <a:graphicData uri="http://schemas.openxmlformats.org/drawingml/2006/table">
            <a:tbl>
              <a:tblPr firstRow="1" bandRow="1">
                <a:tableStyleId>{7DF18680-E054-41AD-8BC1-D1AEF772440D}</a:tableStyleId>
              </a:tblPr>
              <a:tblGrid>
                <a:gridCol w="1786844">
                  <a:extLst>
                    <a:ext uri="{9D8B030D-6E8A-4147-A177-3AD203B41FA5}">
                      <a16:colId xmlns:a16="http://schemas.microsoft.com/office/drawing/2014/main" val="4033052342"/>
                    </a:ext>
                  </a:extLst>
                </a:gridCol>
                <a:gridCol w="1789612">
                  <a:extLst>
                    <a:ext uri="{9D8B030D-6E8A-4147-A177-3AD203B41FA5}">
                      <a16:colId xmlns:a16="http://schemas.microsoft.com/office/drawing/2014/main" val="2946160357"/>
                    </a:ext>
                  </a:extLst>
                </a:gridCol>
                <a:gridCol w="1737360">
                  <a:extLst>
                    <a:ext uri="{9D8B030D-6E8A-4147-A177-3AD203B41FA5}">
                      <a16:colId xmlns:a16="http://schemas.microsoft.com/office/drawing/2014/main" val="3168077547"/>
                    </a:ext>
                  </a:extLst>
                </a:gridCol>
                <a:gridCol w="1841862">
                  <a:extLst>
                    <a:ext uri="{9D8B030D-6E8A-4147-A177-3AD203B41FA5}">
                      <a16:colId xmlns:a16="http://schemas.microsoft.com/office/drawing/2014/main" val="4058553182"/>
                    </a:ext>
                  </a:extLst>
                </a:gridCol>
                <a:gridCol w="1759722">
                  <a:extLst>
                    <a:ext uri="{9D8B030D-6E8A-4147-A177-3AD203B41FA5}">
                      <a16:colId xmlns:a16="http://schemas.microsoft.com/office/drawing/2014/main" val="159481648"/>
                    </a:ext>
                  </a:extLst>
                </a:gridCol>
              </a:tblGrid>
              <a:tr h="622981">
                <a:tc>
                  <a:txBody>
                    <a:bodyPr/>
                    <a:lstStyle/>
                    <a:p>
                      <a:pPr algn="ctr"/>
                      <a:r>
                        <a:rPr kumimoji="1" lang="ja-JP" altLang="en-US" sz="1800" dirty="0" smtClean="0"/>
                        <a:t>回答者割合</a:t>
                      </a:r>
                      <a:endParaRPr kumimoji="1" lang="ja-JP" altLang="en-US" sz="1800" dirty="0"/>
                    </a:p>
                  </a:txBody>
                  <a:tcPr/>
                </a:tc>
                <a:tc>
                  <a:txBody>
                    <a:bodyPr/>
                    <a:lstStyle/>
                    <a:p>
                      <a:r>
                        <a:rPr kumimoji="1" lang="ja-JP" altLang="en-US" sz="1100" dirty="0" smtClean="0"/>
                        <a:t>テレワーク</a:t>
                      </a:r>
                      <a:endParaRPr kumimoji="1" lang="en-US" altLang="ja-JP" sz="1100" dirty="0" smtClean="0"/>
                    </a:p>
                    <a:p>
                      <a:r>
                        <a:rPr kumimoji="1" lang="ja-JP" altLang="en-US" sz="1100" dirty="0" smtClean="0"/>
                        <a:t>（ほぼ</a:t>
                      </a:r>
                      <a:r>
                        <a:rPr kumimoji="1" lang="en-US" altLang="ja-JP" sz="1100" dirty="0" smtClean="0"/>
                        <a:t>100%</a:t>
                      </a:r>
                      <a:r>
                        <a:rPr kumimoji="1" lang="ja-JP" altLang="en-US" sz="1100" dirty="0" smtClean="0"/>
                        <a:t>）</a:t>
                      </a:r>
                      <a:endParaRPr kumimoji="1" lang="ja-JP" altLang="en-US" sz="1100" dirty="0"/>
                    </a:p>
                  </a:txBody>
                  <a:tcPr/>
                </a:tc>
                <a:tc>
                  <a:txBody>
                    <a:bodyPr/>
                    <a:lstStyle/>
                    <a:p>
                      <a:r>
                        <a:rPr kumimoji="1" lang="ja-JP" altLang="en-US" sz="1100" dirty="0" smtClean="0"/>
                        <a:t>テレワーク中心</a:t>
                      </a:r>
                      <a:endParaRPr kumimoji="1" lang="en-US" altLang="ja-JP" sz="1100" dirty="0" smtClean="0"/>
                    </a:p>
                    <a:p>
                      <a:r>
                        <a:rPr kumimoji="1" lang="ja-JP" altLang="en-US" sz="1100" dirty="0" smtClean="0"/>
                        <a:t>（</a:t>
                      </a:r>
                      <a:r>
                        <a:rPr kumimoji="1" lang="en-US" altLang="ja-JP" sz="1100" dirty="0" smtClean="0"/>
                        <a:t>50%</a:t>
                      </a:r>
                      <a:r>
                        <a:rPr kumimoji="1" lang="ja-JP" altLang="en-US" sz="1100" dirty="0" smtClean="0"/>
                        <a:t>以上）</a:t>
                      </a:r>
                      <a:endParaRPr kumimoji="1" lang="ja-JP" altLang="en-US" sz="1400" dirty="0"/>
                    </a:p>
                  </a:txBody>
                  <a:tcPr/>
                </a:tc>
                <a:tc>
                  <a:txBody>
                    <a:bodyPr/>
                    <a:lstStyle/>
                    <a:p>
                      <a:r>
                        <a:rPr kumimoji="1" lang="ja-JP" altLang="en-US" sz="1100" dirty="0" smtClean="0"/>
                        <a:t>定期的にテレワーク</a:t>
                      </a:r>
                      <a:endParaRPr kumimoji="1" lang="en-US" altLang="ja-JP" sz="1100" dirty="0" smtClean="0"/>
                    </a:p>
                    <a:p>
                      <a:r>
                        <a:rPr kumimoji="1" lang="ja-JP" altLang="en-US" sz="1100" dirty="0" smtClean="0"/>
                        <a:t>（出勤中心：</a:t>
                      </a:r>
                      <a:r>
                        <a:rPr kumimoji="1" lang="en-US" altLang="ja-JP" sz="1100" dirty="0" smtClean="0"/>
                        <a:t>50%</a:t>
                      </a:r>
                      <a:r>
                        <a:rPr kumimoji="1" lang="ja-JP" altLang="en-US" sz="1100" dirty="0" smtClean="0"/>
                        <a:t>以上）</a:t>
                      </a:r>
                      <a:endParaRPr kumimoji="1" lang="ja-JP" altLang="en-US" sz="1100" dirty="0"/>
                    </a:p>
                  </a:txBody>
                  <a:tcPr/>
                </a:tc>
                <a:tc>
                  <a:txBody>
                    <a:bodyPr/>
                    <a:lstStyle/>
                    <a:p>
                      <a:r>
                        <a:rPr kumimoji="1" lang="ja-JP" altLang="en-US" sz="1100" dirty="0" smtClean="0"/>
                        <a:t>基本的に出勤</a:t>
                      </a:r>
                      <a:endParaRPr kumimoji="1" lang="en-US" altLang="ja-JP" sz="1100" dirty="0" smtClean="0"/>
                    </a:p>
                    <a:p>
                      <a:r>
                        <a:rPr kumimoji="1" lang="ja-JP" altLang="en-US" sz="1100" dirty="0" smtClean="0"/>
                        <a:t>（不定期にテレワーク）</a:t>
                      </a:r>
                      <a:endParaRPr kumimoji="1" lang="ja-JP" altLang="en-US" sz="1100" dirty="0"/>
                    </a:p>
                  </a:txBody>
                  <a:tcPr/>
                </a:tc>
                <a:extLst>
                  <a:ext uri="{0D108BD9-81ED-4DB2-BD59-A6C34878D82A}">
                    <a16:rowId xmlns:a16="http://schemas.microsoft.com/office/drawing/2014/main" val="1385501041"/>
                  </a:ext>
                </a:extLst>
              </a:tr>
              <a:tr h="520924">
                <a:tc>
                  <a:txBody>
                    <a:bodyPr/>
                    <a:lstStyle/>
                    <a:p>
                      <a:pPr algn="ctr"/>
                      <a:endParaRPr kumimoji="1" lang="ja-JP" altLang="en-US" dirty="0"/>
                    </a:p>
                  </a:txBody>
                  <a:tcPr/>
                </a:tc>
                <a:tc>
                  <a:txBody>
                    <a:bodyPr/>
                    <a:lstStyle/>
                    <a:p>
                      <a:pPr algn="r"/>
                      <a:r>
                        <a:rPr kumimoji="1" lang="en-US" altLang="ja-JP" dirty="0" smtClean="0"/>
                        <a:t>10.5%</a:t>
                      </a:r>
                      <a:endParaRPr kumimoji="1" lang="ja-JP" altLang="en-US" dirty="0"/>
                    </a:p>
                  </a:txBody>
                  <a:tcPr/>
                </a:tc>
                <a:tc>
                  <a:txBody>
                    <a:bodyPr/>
                    <a:lstStyle/>
                    <a:p>
                      <a:pPr algn="r"/>
                      <a:r>
                        <a:rPr kumimoji="1" lang="en-US" altLang="ja-JP" dirty="0" smtClean="0"/>
                        <a:t>11.0%</a:t>
                      </a:r>
                      <a:endParaRPr kumimoji="1" lang="ja-JP" altLang="en-US" dirty="0"/>
                    </a:p>
                  </a:txBody>
                  <a:tcPr/>
                </a:tc>
                <a:tc>
                  <a:txBody>
                    <a:bodyPr/>
                    <a:lstStyle/>
                    <a:p>
                      <a:pPr algn="r"/>
                      <a:r>
                        <a:rPr kumimoji="1" lang="en-US" altLang="ja-JP" dirty="0" smtClean="0"/>
                        <a:t>6.9%</a:t>
                      </a:r>
                      <a:endParaRPr kumimoji="1" lang="ja-JP" altLang="en-US" dirty="0"/>
                    </a:p>
                  </a:txBody>
                  <a:tcPr/>
                </a:tc>
                <a:tc>
                  <a:txBody>
                    <a:bodyPr/>
                    <a:lstStyle/>
                    <a:p>
                      <a:pPr algn="r"/>
                      <a:r>
                        <a:rPr kumimoji="1" lang="en-US" altLang="ja-JP" dirty="0" smtClean="0"/>
                        <a:t>6.1%</a:t>
                      </a:r>
                      <a:endParaRPr kumimoji="1" lang="ja-JP" altLang="en-US" dirty="0"/>
                    </a:p>
                  </a:txBody>
                  <a:tcPr/>
                </a:tc>
                <a:extLst>
                  <a:ext uri="{0D108BD9-81ED-4DB2-BD59-A6C34878D82A}">
                    <a16:rowId xmlns:a16="http://schemas.microsoft.com/office/drawing/2014/main" val="3818094299"/>
                  </a:ext>
                </a:extLst>
              </a:tr>
            </a:tbl>
          </a:graphicData>
        </a:graphic>
      </p:graphicFrame>
      <p:graphicFrame>
        <p:nvGraphicFramePr>
          <p:cNvPr id="11" name="コンテンツ プレースホルダー 3"/>
          <p:cNvGraphicFramePr>
            <a:graphicFrameLocks/>
          </p:cNvGraphicFramePr>
          <p:nvPr>
            <p:extLst>
              <p:ext uri="{D42A27DB-BD31-4B8C-83A1-F6EECF244321}">
                <p14:modId xmlns:p14="http://schemas.microsoft.com/office/powerpoint/2010/main" val="1789190789"/>
              </p:ext>
            </p:extLst>
          </p:nvPr>
        </p:nvGraphicFramePr>
        <p:xfrm>
          <a:off x="2561076" y="4163659"/>
          <a:ext cx="8915400" cy="1308673"/>
        </p:xfrm>
        <a:graphic>
          <a:graphicData uri="http://schemas.openxmlformats.org/drawingml/2006/table">
            <a:tbl>
              <a:tblPr firstRow="1" bandRow="1">
                <a:tableStyleId>{7DF18680-E054-41AD-8BC1-D1AEF772440D}</a:tableStyleId>
              </a:tblPr>
              <a:tblGrid>
                <a:gridCol w="1783080">
                  <a:extLst>
                    <a:ext uri="{9D8B030D-6E8A-4147-A177-3AD203B41FA5}">
                      <a16:colId xmlns:a16="http://schemas.microsoft.com/office/drawing/2014/main" val="4033052342"/>
                    </a:ext>
                  </a:extLst>
                </a:gridCol>
                <a:gridCol w="1783080">
                  <a:extLst>
                    <a:ext uri="{9D8B030D-6E8A-4147-A177-3AD203B41FA5}">
                      <a16:colId xmlns:a16="http://schemas.microsoft.com/office/drawing/2014/main" val="3168077547"/>
                    </a:ext>
                  </a:extLst>
                </a:gridCol>
                <a:gridCol w="1783080">
                  <a:extLst>
                    <a:ext uri="{9D8B030D-6E8A-4147-A177-3AD203B41FA5}">
                      <a16:colId xmlns:a16="http://schemas.microsoft.com/office/drawing/2014/main" val="159481648"/>
                    </a:ext>
                  </a:extLst>
                </a:gridCol>
                <a:gridCol w="1783080">
                  <a:extLst>
                    <a:ext uri="{9D8B030D-6E8A-4147-A177-3AD203B41FA5}">
                      <a16:colId xmlns:a16="http://schemas.microsoft.com/office/drawing/2014/main" val="2735073510"/>
                    </a:ext>
                  </a:extLst>
                </a:gridCol>
                <a:gridCol w="1783080">
                  <a:extLst>
                    <a:ext uri="{9D8B030D-6E8A-4147-A177-3AD203B41FA5}">
                      <a16:colId xmlns:a16="http://schemas.microsoft.com/office/drawing/2014/main" val="3162645982"/>
                    </a:ext>
                  </a:extLst>
                </a:gridCol>
              </a:tblGrid>
              <a:tr h="790493">
                <a:tc>
                  <a:txBody>
                    <a:bodyPr/>
                    <a:lstStyle/>
                    <a:p>
                      <a:r>
                        <a:rPr kumimoji="1" lang="ja-JP" altLang="en-US" sz="1400" dirty="0" smtClean="0"/>
                        <a:t>週４日、週３日などの勤務制限</a:t>
                      </a:r>
                      <a:endParaRPr kumimoji="1" lang="ja-JP" altLang="en-US" sz="1400" dirty="0"/>
                    </a:p>
                  </a:txBody>
                  <a:tcPr/>
                </a:tc>
                <a:tc>
                  <a:txBody>
                    <a:bodyPr/>
                    <a:lstStyle/>
                    <a:p>
                      <a:r>
                        <a:rPr kumimoji="1" lang="ja-JP" altLang="en-US" sz="1400" dirty="0" smtClean="0"/>
                        <a:t>時差出勤やフレックスタイムによる勤務</a:t>
                      </a:r>
                      <a:endParaRPr kumimoji="1" lang="ja-JP" altLang="en-US" sz="1400" dirty="0"/>
                    </a:p>
                  </a:txBody>
                  <a:tcPr/>
                </a:tc>
                <a:tc>
                  <a:txBody>
                    <a:bodyPr/>
                    <a:lstStyle/>
                    <a:p>
                      <a:r>
                        <a:rPr kumimoji="1" lang="ja-JP" altLang="en-US" sz="1400" dirty="0" smtClean="0"/>
                        <a:t>特別休暇取得などによる勤務時間縮減</a:t>
                      </a:r>
                      <a:endParaRPr kumimoji="1" lang="ja-JP" altLang="en-US" sz="1400" dirty="0"/>
                    </a:p>
                  </a:txBody>
                  <a:tcPr/>
                </a:tc>
                <a:tc>
                  <a:txBody>
                    <a:bodyPr/>
                    <a:lstStyle/>
                    <a:p>
                      <a:r>
                        <a:rPr kumimoji="1" lang="ja-JP" altLang="en-US" sz="1400" dirty="0" smtClean="0"/>
                        <a:t>その他</a:t>
                      </a:r>
                      <a:endParaRPr kumimoji="1" lang="ja-JP" altLang="en-US" sz="1400" dirty="0"/>
                    </a:p>
                  </a:txBody>
                  <a:tcPr/>
                </a:tc>
                <a:tc>
                  <a:txBody>
                    <a:bodyPr/>
                    <a:lstStyle/>
                    <a:p>
                      <a:r>
                        <a:rPr kumimoji="1" lang="ja-JP" altLang="en-US" sz="1400" dirty="0" smtClean="0"/>
                        <a:t>いずれも実施していない</a:t>
                      </a:r>
                      <a:endParaRPr kumimoji="1" lang="ja-JP" altLang="en-US" sz="1400" dirty="0"/>
                    </a:p>
                  </a:txBody>
                  <a:tcPr/>
                </a:tc>
                <a:extLst>
                  <a:ext uri="{0D108BD9-81ED-4DB2-BD59-A6C34878D82A}">
                    <a16:rowId xmlns:a16="http://schemas.microsoft.com/office/drawing/2014/main" val="1385501041"/>
                  </a:ext>
                </a:extLst>
              </a:tr>
              <a:tr h="518180">
                <a:tc>
                  <a:txBody>
                    <a:bodyPr/>
                    <a:lstStyle/>
                    <a:p>
                      <a:pPr algn="r"/>
                      <a:r>
                        <a:rPr kumimoji="1" lang="en-US" altLang="ja-JP" dirty="0" smtClean="0"/>
                        <a:t>11.2%</a:t>
                      </a:r>
                      <a:endParaRPr kumimoji="1" lang="ja-JP" altLang="en-US" dirty="0"/>
                    </a:p>
                  </a:txBody>
                  <a:tcPr/>
                </a:tc>
                <a:tc>
                  <a:txBody>
                    <a:bodyPr/>
                    <a:lstStyle/>
                    <a:p>
                      <a:pPr algn="r"/>
                      <a:r>
                        <a:rPr kumimoji="1" lang="en-US" altLang="ja-JP" dirty="0" smtClean="0"/>
                        <a:t>9.3%</a:t>
                      </a:r>
                      <a:endParaRPr kumimoji="1" lang="ja-JP" altLang="en-US" dirty="0"/>
                    </a:p>
                  </a:txBody>
                  <a:tcPr/>
                </a:tc>
                <a:tc>
                  <a:txBody>
                    <a:bodyPr/>
                    <a:lstStyle/>
                    <a:p>
                      <a:pPr algn="r"/>
                      <a:r>
                        <a:rPr kumimoji="1" lang="en-US" altLang="ja-JP" dirty="0" smtClean="0"/>
                        <a:t>12.6%</a:t>
                      </a:r>
                      <a:endParaRPr kumimoji="1" lang="ja-JP" altLang="en-US" dirty="0"/>
                    </a:p>
                  </a:txBody>
                  <a:tcPr/>
                </a:tc>
                <a:tc>
                  <a:txBody>
                    <a:bodyPr/>
                    <a:lstStyle/>
                    <a:p>
                      <a:pPr algn="r"/>
                      <a:r>
                        <a:rPr kumimoji="1" lang="en-US" altLang="ja-JP" dirty="0" smtClean="0"/>
                        <a:t>3.5%</a:t>
                      </a:r>
                      <a:endParaRPr kumimoji="1" lang="ja-JP" altLang="en-US" dirty="0"/>
                    </a:p>
                  </a:txBody>
                  <a:tcPr/>
                </a:tc>
                <a:tc>
                  <a:txBody>
                    <a:bodyPr/>
                    <a:lstStyle/>
                    <a:p>
                      <a:pPr algn="r"/>
                      <a:r>
                        <a:rPr kumimoji="1" lang="en-US" altLang="ja-JP" dirty="0" smtClean="0"/>
                        <a:t>41.0%</a:t>
                      </a:r>
                      <a:endParaRPr kumimoji="1" lang="ja-JP" altLang="en-US" dirty="0"/>
                    </a:p>
                  </a:txBody>
                  <a:tcPr/>
                </a:tc>
                <a:extLst>
                  <a:ext uri="{0D108BD9-81ED-4DB2-BD59-A6C34878D82A}">
                    <a16:rowId xmlns:a16="http://schemas.microsoft.com/office/drawing/2014/main" val="3818094299"/>
                  </a:ext>
                </a:extLst>
              </a:tr>
            </a:tbl>
          </a:graphicData>
        </a:graphic>
      </p:graphicFrame>
      <p:sp>
        <p:nvSpPr>
          <p:cNvPr id="5" name="日付プレースホルダー 4"/>
          <p:cNvSpPr>
            <a:spLocks noGrp="1"/>
          </p:cNvSpPr>
          <p:nvPr>
            <p:ph type="dt" sz="half" idx="10"/>
          </p:nvPr>
        </p:nvSpPr>
        <p:spPr/>
        <p:txBody>
          <a:bodyPr/>
          <a:lstStyle/>
          <a:p>
            <a:fld id="{CB5FFE29-FCA9-4AF2-B65F-06D730A182DE}" type="datetime1">
              <a:rPr kumimoji="1" lang="ja-JP" altLang="en-US" smtClean="0"/>
              <a:t>2020/9/30</a:t>
            </a:fld>
            <a:endParaRPr kumimoji="1" lang="ja-JP" altLang="en-US" dirty="0"/>
          </a:p>
        </p:txBody>
      </p:sp>
    </p:spTree>
    <p:extLst>
      <p:ext uri="{BB962C8B-B14F-4D97-AF65-F5344CB8AC3E}">
        <p14:creationId xmlns:p14="http://schemas.microsoft.com/office/powerpoint/2010/main" val="1980193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000" b="0" i="0" u="none" strike="noStrike" kern="1200" cap="none" spc="0" normalizeH="0" baseline="0" noProof="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3" name="コンテンツ プレースホルダー 2"/>
          <p:cNvSpPr>
            <a:spLocks noGrp="1"/>
          </p:cNvSpPr>
          <p:nvPr>
            <p:ph idx="1"/>
          </p:nvPr>
        </p:nvSpPr>
        <p:spPr>
          <a:xfrm>
            <a:off x="1698171" y="714789"/>
            <a:ext cx="9806441" cy="649778"/>
          </a:xfrm>
        </p:spPr>
        <p:txBody>
          <a:bodyPr>
            <a:normAutofit/>
          </a:bodyPr>
          <a:lstStyle/>
          <a:p>
            <a:pPr marL="0" indent="0">
              <a:buNone/>
            </a:pPr>
            <a:r>
              <a:rPr kumimoji="1" lang="en-US" altLang="ja-JP" sz="3600" dirty="0" smtClean="0"/>
              <a:t>Ⅰ</a:t>
            </a:r>
            <a:r>
              <a:rPr kumimoji="1" lang="ja-JP" altLang="en-US" sz="3600" dirty="0" err="1" smtClean="0"/>
              <a:t>ー</a:t>
            </a:r>
            <a:r>
              <a:rPr kumimoji="1" lang="ja-JP" altLang="en-US" sz="3600" dirty="0" smtClean="0"/>
              <a:t>４　労働者の休業や解雇</a:t>
            </a:r>
            <a:endParaRPr kumimoji="1" lang="en-US" altLang="ja-JP" sz="3600" dirty="0" smtClean="0"/>
          </a:p>
          <a:p>
            <a:endParaRPr kumimoji="1" lang="en-US" altLang="ja-JP" sz="3400" dirty="0" smtClean="0"/>
          </a:p>
        </p:txBody>
      </p:sp>
      <p:sp>
        <p:nvSpPr>
          <p:cNvPr id="12" name="角丸四角形 11"/>
          <p:cNvSpPr/>
          <p:nvPr/>
        </p:nvSpPr>
        <p:spPr>
          <a:xfrm>
            <a:off x="2489982" y="6001805"/>
            <a:ext cx="8665697" cy="7225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400" b="1" dirty="0" smtClean="0"/>
              <a:t>雇用調整助成金　⇒　１２月まで期限延長</a:t>
            </a:r>
            <a:endParaRPr kumimoji="1" lang="ja-JP" altLang="en-US" sz="2400" b="1" dirty="0"/>
          </a:p>
        </p:txBody>
      </p:sp>
      <p:sp>
        <p:nvSpPr>
          <p:cNvPr id="5" name="日付プレースホルダー 4"/>
          <p:cNvSpPr>
            <a:spLocks noGrp="1"/>
          </p:cNvSpPr>
          <p:nvPr>
            <p:ph type="dt" sz="half" idx="10"/>
          </p:nvPr>
        </p:nvSpPr>
        <p:spPr/>
        <p:txBody>
          <a:bodyPr/>
          <a:lstStyle/>
          <a:p>
            <a:fld id="{8AC77630-6939-4D6D-B7A1-8287FD2E1816}" type="datetime1">
              <a:rPr kumimoji="1" lang="ja-JP" altLang="en-US" smtClean="0"/>
              <a:t>2020/9/30</a:t>
            </a:fld>
            <a:endParaRPr kumimoji="1" lang="ja-JP" altLang="en-US"/>
          </a:p>
        </p:txBody>
      </p:sp>
      <p:pic>
        <p:nvPicPr>
          <p:cNvPr id="17" name="図 16"/>
          <p:cNvPicPr>
            <a:picLocks noChangeAspect="1"/>
          </p:cNvPicPr>
          <p:nvPr/>
        </p:nvPicPr>
        <p:blipFill>
          <a:blip r:embed="rId3"/>
          <a:stretch>
            <a:fillRect/>
          </a:stretch>
        </p:blipFill>
        <p:spPr>
          <a:xfrm>
            <a:off x="6879665" y="1364567"/>
            <a:ext cx="5312335" cy="4417255"/>
          </a:xfrm>
          <a:prstGeom prst="rect">
            <a:avLst/>
          </a:prstGeom>
        </p:spPr>
      </p:pic>
      <p:pic>
        <p:nvPicPr>
          <p:cNvPr id="8" name="図 7"/>
          <p:cNvPicPr>
            <a:picLocks noChangeAspect="1"/>
          </p:cNvPicPr>
          <p:nvPr/>
        </p:nvPicPr>
        <p:blipFill>
          <a:blip r:embed="rId4"/>
          <a:stretch>
            <a:fillRect/>
          </a:stretch>
        </p:blipFill>
        <p:spPr>
          <a:xfrm>
            <a:off x="1441562" y="1584550"/>
            <a:ext cx="5438103" cy="4197272"/>
          </a:xfrm>
          <a:prstGeom prst="rect">
            <a:avLst/>
          </a:prstGeom>
        </p:spPr>
      </p:pic>
      <p:sp>
        <p:nvSpPr>
          <p:cNvPr id="7" name="楕円 6"/>
          <p:cNvSpPr/>
          <p:nvPr/>
        </p:nvSpPr>
        <p:spPr>
          <a:xfrm>
            <a:off x="4979963" y="2363371"/>
            <a:ext cx="1899702" cy="9847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10126394" y="2014345"/>
            <a:ext cx="2065606" cy="1150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2200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3F7B84-3604-4F4F-A6C8-4E9DB06C943E}" type="slidenum">
              <a:rPr kumimoji="1" lang="ja-JP" altLang="en-US" sz="2000" b="0" i="0" u="none" strike="noStrike" kern="1200" cap="none" spc="0" normalizeH="0" baseline="0" noProof="0" smtClean="0">
                <a:ln>
                  <a:noFill/>
                </a:ln>
                <a:solidFill>
                  <a:srgbClr val="FEFFFF"/>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000" b="0" i="0" u="none" strike="noStrike" kern="1200" cap="none" spc="0" normalizeH="0" baseline="0" noProof="0">
              <a:ln>
                <a:noFill/>
              </a:ln>
              <a:solidFill>
                <a:srgbClr val="FEFFFF"/>
              </a:solidFill>
              <a:effectLst/>
              <a:uLnTx/>
              <a:uFillTx/>
              <a:latin typeface="Century Gothic" panose="020B0502020202020204"/>
              <a:ea typeface="メイリオ" panose="020B0604030504040204" pitchFamily="50" charset="-128"/>
              <a:cs typeface="+mn-cs"/>
            </a:endParaRPr>
          </a:p>
        </p:txBody>
      </p:sp>
      <p:sp>
        <p:nvSpPr>
          <p:cNvPr id="9" name="コンテンツ プレースホルダー 2"/>
          <p:cNvSpPr>
            <a:spLocks noGrp="1"/>
          </p:cNvSpPr>
          <p:nvPr>
            <p:ph idx="1"/>
          </p:nvPr>
        </p:nvSpPr>
        <p:spPr>
          <a:xfrm>
            <a:off x="1756901" y="1603717"/>
            <a:ext cx="9747711" cy="5254283"/>
          </a:xfrm>
        </p:spPr>
        <p:txBody>
          <a:bodyPr>
            <a:normAutofit fontScale="92500" lnSpcReduction="10000"/>
          </a:bodyPr>
          <a:lstStyle/>
          <a:p>
            <a:pPr>
              <a:buFont typeface="Wingdings" panose="05000000000000000000" pitchFamily="2" charset="2"/>
              <a:buChar char="Ø"/>
            </a:pPr>
            <a:r>
              <a:rPr lang="ja-JP" altLang="en-US" sz="2400" dirty="0" smtClean="0">
                <a:solidFill>
                  <a:prstClr val="black"/>
                </a:solidFill>
              </a:rPr>
              <a:t>４月</a:t>
            </a:r>
            <a:r>
              <a:rPr lang="ja-JP" altLang="en-US" sz="2400" dirty="0">
                <a:solidFill>
                  <a:prstClr val="black"/>
                </a:solidFill>
              </a:rPr>
              <a:t>臨時議会補正</a:t>
            </a:r>
            <a:r>
              <a:rPr lang="ja-JP" altLang="en-US" sz="2400" dirty="0" smtClean="0">
                <a:solidFill>
                  <a:prstClr val="black"/>
                </a:solidFill>
              </a:rPr>
              <a:t>予算　</a:t>
            </a:r>
            <a:endParaRPr lang="en-US" altLang="ja-JP" sz="2400" dirty="0" smtClean="0">
              <a:solidFill>
                <a:prstClr val="black"/>
              </a:solidFill>
            </a:endParaRPr>
          </a:p>
          <a:p>
            <a:pPr marL="0" indent="0" algn="r">
              <a:buNone/>
            </a:pPr>
            <a:r>
              <a:rPr lang="ja-JP" altLang="en-US" sz="2400" dirty="0" smtClean="0">
                <a:solidFill>
                  <a:prstClr val="black"/>
                </a:solidFill>
              </a:rPr>
              <a:t>１０，９８８百万円</a:t>
            </a:r>
            <a:endParaRPr lang="en-US" altLang="ja-JP" sz="2400" dirty="0" smtClean="0">
              <a:solidFill>
                <a:prstClr val="black"/>
              </a:solidFill>
            </a:endParaRPr>
          </a:p>
          <a:p>
            <a:pPr>
              <a:buFont typeface="Wingdings" panose="05000000000000000000" pitchFamily="2" charset="2"/>
              <a:buChar char="Ø"/>
            </a:pPr>
            <a:r>
              <a:rPr lang="ja-JP" altLang="en-US" sz="2400" dirty="0" smtClean="0">
                <a:solidFill>
                  <a:prstClr val="black"/>
                </a:solidFill>
              </a:rPr>
              <a:t>５月２７日専決処分補正予算</a:t>
            </a:r>
            <a:endParaRPr lang="en-US" altLang="ja-JP" sz="2400" dirty="0" smtClean="0">
              <a:solidFill>
                <a:prstClr val="black"/>
              </a:solidFill>
            </a:endParaRPr>
          </a:p>
          <a:p>
            <a:pPr marL="0" indent="0" algn="r">
              <a:buNone/>
            </a:pPr>
            <a:r>
              <a:rPr lang="ja-JP" altLang="en-US" sz="2400" dirty="0" smtClean="0">
                <a:solidFill>
                  <a:prstClr val="black"/>
                </a:solidFill>
              </a:rPr>
              <a:t>１，１７２百万円　　　　　　　　　　　　　　</a:t>
            </a:r>
            <a:endParaRPr lang="en-US" altLang="ja-JP" sz="2400" dirty="0" smtClean="0">
              <a:solidFill>
                <a:prstClr val="black"/>
              </a:solidFill>
            </a:endParaRPr>
          </a:p>
          <a:p>
            <a:pPr>
              <a:buFont typeface="Wingdings" panose="05000000000000000000" pitchFamily="2" charset="2"/>
              <a:buChar char="Ø"/>
            </a:pPr>
            <a:r>
              <a:rPr lang="ja-JP" altLang="en-US" sz="2400" dirty="0" smtClean="0">
                <a:solidFill>
                  <a:prstClr val="black"/>
                </a:solidFill>
              </a:rPr>
              <a:t>６月県議会補正予算</a:t>
            </a:r>
            <a:endParaRPr lang="en-US" altLang="ja-JP" sz="2400" dirty="0" smtClean="0">
              <a:solidFill>
                <a:prstClr val="black"/>
              </a:solidFill>
            </a:endParaRPr>
          </a:p>
          <a:p>
            <a:pPr marL="0" indent="0" algn="r">
              <a:buNone/>
            </a:pPr>
            <a:r>
              <a:rPr lang="ja-JP" altLang="en-US" sz="2400" dirty="0" smtClean="0">
                <a:solidFill>
                  <a:prstClr val="black"/>
                </a:solidFill>
              </a:rPr>
              <a:t>　  ３６，４７７百万円</a:t>
            </a:r>
            <a:endParaRPr lang="ja-JP" altLang="en-US" sz="2400" dirty="0">
              <a:solidFill>
                <a:prstClr val="black"/>
              </a:solidFill>
            </a:endParaRPr>
          </a:p>
          <a:p>
            <a:pPr>
              <a:buFont typeface="Wingdings" panose="05000000000000000000" pitchFamily="2" charset="2"/>
              <a:buChar char="Ø"/>
            </a:pPr>
            <a:r>
              <a:rPr kumimoji="1" lang="ja-JP" altLang="en-US" sz="2400" dirty="0" smtClean="0"/>
              <a:t>８月３日専決処分補正予算</a:t>
            </a:r>
            <a:endParaRPr kumimoji="1" lang="en-US" altLang="ja-JP" sz="2400" dirty="0" smtClean="0"/>
          </a:p>
          <a:p>
            <a:pPr marL="0" indent="0" algn="r">
              <a:buNone/>
            </a:pPr>
            <a:r>
              <a:rPr kumimoji="1" lang="ja-JP" altLang="en-US" sz="2400" dirty="0" smtClean="0"/>
              <a:t>１，５２６百万円</a:t>
            </a:r>
            <a:endParaRPr kumimoji="1" lang="en-US" altLang="ja-JP" sz="2400" dirty="0" smtClean="0"/>
          </a:p>
          <a:p>
            <a:pPr>
              <a:buFont typeface="Wingdings" panose="05000000000000000000" pitchFamily="2" charset="2"/>
              <a:buChar char="Ø"/>
            </a:pPr>
            <a:r>
              <a:rPr kumimoji="1" lang="ja-JP" altLang="en-US" sz="2400" dirty="0" smtClean="0"/>
              <a:t>９月県議会補正予算（案）</a:t>
            </a:r>
            <a:endParaRPr kumimoji="1" lang="en-US" altLang="ja-JP" sz="2400" dirty="0" smtClean="0"/>
          </a:p>
          <a:p>
            <a:pPr marL="0" indent="0" algn="r">
              <a:buNone/>
            </a:pPr>
            <a:r>
              <a:rPr kumimoji="1" lang="ja-JP" altLang="en-US" sz="2400" dirty="0" smtClean="0"/>
              <a:t>２５，２２４百万円</a:t>
            </a:r>
            <a:endParaRPr kumimoji="1" lang="en-US" altLang="ja-JP" sz="2400" dirty="0" smtClean="0"/>
          </a:p>
          <a:p>
            <a:pPr marL="0" indent="0" algn="r">
              <a:buNone/>
            </a:pPr>
            <a:endParaRPr kumimoji="1" lang="en-US" altLang="ja-JP" sz="2400" dirty="0" smtClean="0"/>
          </a:p>
          <a:p>
            <a:pPr marL="0" indent="0" algn="r">
              <a:buNone/>
            </a:pPr>
            <a:r>
              <a:rPr kumimoji="1" lang="ja-JP" altLang="en-US" sz="2800" dirty="0" smtClean="0">
                <a:solidFill>
                  <a:srgbClr val="FF0000"/>
                </a:solidFill>
              </a:rPr>
              <a:t>合　　　計　　　　　</a:t>
            </a:r>
            <a:r>
              <a:rPr kumimoji="1" lang="ja-JP" altLang="en-US" sz="2800" smtClean="0">
                <a:solidFill>
                  <a:srgbClr val="FF0000"/>
                </a:solidFill>
              </a:rPr>
              <a:t>　７５，３８７百万円</a:t>
            </a:r>
            <a:r>
              <a:rPr kumimoji="1" lang="ja-JP" altLang="en-US" sz="2800" dirty="0" smtClean="0"/>
              <a:t>　</a:t>
            </a:r>
            <a:endParaRPr kumimoji="1" lang="en-US" altLang="ja-JP" sz="2800" dirty="0" smtClean="0"/>
          </a:p>
        </p:txBody>
      </p:sp>
      <p:sp>
        <p:nvSpPr>
          <p:cNvPr id="2" name="日付プレースホルダー 1"/>
          <p:cNvSpPr>
            <a:spLocks noGrp="1"/>
          </p:cNvSpPr>
          <p:nvPr>
            <p:ph type="dt" sz="half" idx="10"/>
          </p:nvPr>
        </p:nvSpPr>
        <p:spPr/>
        <p:txBody>
          <a:bodyPr/>
          <a:lstStyle/>
          <a:p>
            <a:fld id="{70C8E36E-2E6B-4649-B75A-875034BA9BC9}" type="datetime1">
              <a:rPr kumimoji="1" lang="ja-JP" altLang="en-US" smtClean="0"/>
              <a:t>2020/9/30</a:t>
            </a:fld>
            <a:endParaRPr kumimoji="1" lang="ja-JP" altLang="en-US"/>
          </a:p>
        </p:txBody>
      </p:sp>
      <p:sp>
        <p:nvSpPr>
          <p:cNvPr id="8" name="コンテンツ プレースホルダー 2"/>
          <p:cNvSpPr txBox="1">
            <a:spLocks/>
          </p:cNvSpPr>
          <p:nvPr/>
        </p:nvSpPr>
        <p:spPr>
          <a:xfrm>
            <a:off x="1698171" y="714789"/>
            <a:ext cx="9806441" cy="64977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en-US" altLang="ja-JP" sz="3600" dirty="0" smtClean="0"/>
              <a:t>Ⅰ</a:t>
            </a:r>
            <a:r>
              <a:rPr lang="ja-JP" altLang="en-US" sz="3600" dirty="0" err="1" smtClean="0"/>
              <a:t>ー</a:t>
            </a:r>
            <a:r>
              <a:rPr lang="ja-JP" altLang="en-US" sz="3600" dirty="0" smtClean="0"/>
              <a:t>５　県の政策と対応（コロナ予算）</a:t>
            </a:r>
            <a:endParaRPr lang="en-US" altLang="ja-JP" sz="3400" dirty="0" smtClean="0"/>
          </a:p>
        </p:txBody>
      </p:sp>
    </p:spTree>
    <p:extLst>
      <p:ext uri="{BB962C8B-B14F-4D97-AF65-F5344CB8AC3E}">
        <p14:creationId xmlns:p14="http://schemas.microsoft.com/office/powerpoint/2010/main" val="3243259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978331" y="6021977"/>
            <a:ext cx="6870901" cy="83602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prstClr val="black"/>
                </a:solidFill>
                <a:latin typeface="ＭＳ ゴシック" panose="020B0609070205080204" pitchFamily="49" charset="-128"/>
                <a:ea typeface="ＭＳ ゴシック" panose="020B0609070205080204" pitchFamily="49" charset="-128"/>
              </a:rPr>
              <a:t>＜参考＞</a:t>
            </a: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100" dirty="0">
                <a:solidFill>
                  <a:prstClr val="black"/>
                </a:solidFill>
                <a:latin typeface="ＭＳ ゴシック" panose="020B0609070205080204" pitchFamily="49" charset="-128"/>
                <a:ea typeface="ＭＳ ゴシック" panose="020B0609070205080204" pitchFamily="49" charset="-128"/>
              </a:rPr>
              <a:t>出典：平成２６年全国消費実態調査</a:t>
            </a:r>
            <a:r>
              <a:rPr lang="ja-JP" altLang="en-US" sz="1400" dirty="0">
                <a:solidFill>
                  <a:prstClr val="black"/>
                </a:solidFill>
                <a:latin typeface="ＭＳ ゴシック" panose="020B0609070205080204" pitchFamily="49" charset="-128"/>
                <a:ea typeface="ＭＳ ゴシック" panose="020B0609070205080204" pitchFamily="49" charset="-128"/>
              </a:rPr>
              <a:t>　</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100" b="1" dirty="0">
                <a:solidFill>
                  <a:prstClr val="black"/>
                </a:solidFill>
                <a:latin typeface="ＭＳ ゴシック" panose="020B0609070205080204" pitchFamily="49" charset="-128"/>
                <a:ea typeface="ＭＳ ゴシック" panose="020B0609070205080204" pitchFamily="49" charset="-128"/>
              </a:rPr>
              <a:t>○県内１世帯あたりの</a:t>
            </a:r>
            <a:r>
              <a:rPr lang="ja-JP" altLang="en-US" sz="1100" b="1" dirty="0">
                <a:solidFill>
                  <a:srgbClr val="FF0000"/>
                </a:solidFill>
                <a:latin typeface="ＭＳ ゴシック" panose="020B0609070205080204" pitchFamily="49" charset="-128"/>
                <a:ea typeface="ＭＳ ゴシック" panose="020B0609070205080204" pitchFamily="49" charset="-128"/>
              </a:rPr>
              <a:t>消費支出額</a:t>
            </a:r>
            <a:r>
              <a:rPr lang="ja-JP" altLang="en-US" sz="1100" b="1" dirty="0">
                <a:solidFill>
                  <a:prstClr val="black"/>
                </a:solidFill>
                <a:latin typeface="ＭＳ ゴシック" panose="020B0609070205080204" pitchFamily="49" charset="-128"/>
                <a:ea typeface="ＭＳ ゴシック" panose="020B0609070205080204" pitchFamily="49" charset="-128"/>
              </a:rPr>
              <a:t>　　　　</a:t>
            </a:r>
            <a:r>
              <a:rPr lang="ja-JP" altLang="en-US" sz="1100" b="1" dirty="0">
                <a:solidFill>
                  <a:srgbClr val="FF0000"/>
                </a:solidFill>
                <a:latin typeface="ＭＳ ゴシック" panose="020B0609070205080204" pitchFamily="49" charset="-128"/>
                <a:ea typeface="ＭＳ ゴシック" panose="020B0609070205080204" pitchFamily="49" charset="-128"/>
              </a:rPr>
              <a:t>全国１１位</a:t>
            </a:r>
            <a:r>
              <a:rPr lang="ja-JP" altLang="en-US" sz="1100" b="1" dirty="0">
                <a:solidFill>
                  <a:prstClr val="black"/>
                </a:solidFill>
                <a:latin typeface="ＭＳ ゴシック" panose="020B0609070205080204" pitchFamily="49" charset="-128"/>
                <a:ea typeface="ＭＳ ゴシック" panose="020B0609070205080204" pitchFamily="49" charset="-128"/>
              </a:rPr>
              <a:t>（３０２，２０６円）</a:t>
            </a:r>
            <a:endParaRPr lang="en-US" altLang="ja-JP" sz="1100" b="1" dirty="0">
              <a:solidFill>
                <a:prstClr val="black"/>
              </a:solidFill>
              <a:latin typeface="ＭＳ ゴシック" panose="020B0609070205080204" pitchFamily="49" charset="-128"/>
              <a:ea typeface="ＭＳ ゴシック" panose="020B0609070205080204" pitchFamily="49" charset="-128"/>
            </a:endParaRPr>
          </a:p>
          <a:p>
            <a:r>
              <a:rPr lang="ja-JP" altLang="en-US" sz="1100" b="1" dirty="0">
                <a:solidFill>
                  <a:prstClr val="black"/>
                </a:solidFill>
                <a:latin typeface="ＭＳ ゴシック" panose="020B0609070205080204" pitchFamily="49" charset="-128"/>
                <a:ea typeface="ＭＳ ゴシック" panose="020B0609070205080204" pitchFamily="49" charset="-128"/>
              </a:rPr>
              <a:t>　○県内１世帯あたりの</a:t>
            </a:r>
            <a:r>
              <a:rPr lang="ja-JP" altLang="en-US" sz="1100" b="1" dirty="0">
                <a:solidFill>
                  <a:srgbClr val="FF0000"/>
                </a:solidFill>
                <a:latin typeface="ＭＳ ゴシック" panose="020B0609070205080204" pitchFamily="49" charset="-128"/>
                <a:ea typeface="ＭＳ ゴシック" panose="020B0609070205080204" pitchFamily="49" charset="-128"/>
              </a:rPr>
              <a:t>県外消費率</a:t>
            </a:r>
            <a:r>
              <a:rPr lang="ja-JP" altLang="en-US" sz="1100" b="1" dirty="0">
                <a:solidFill>
                  <a:prstClr val="black"/>
                </a:solidFill>
                <a:latin typeface="ＭＳ ゴシック" panose="020B0609070205080204" pitchFamily="49" charset="-128"/>
                <a:ea typeface="ＭＳ ゴシック" panose="020B0609070205080204" pitchFamily="49" charset="-128"/>
              </a:rPr>
              <a:t>　　　　</a:t>
            </a:r>
            <a:r>
              <a:rPr lang="ja-JP" altLang="en-US" sz="1100" b="1" dirty="0">
                <a:solidFill>
                  <a:srgbClr val="FF0000"/>
                </a:solidFill>
                <a:latin typeface="ＭＳ ゴシック" panose="020B0609070205080204" pitchFamily="49" charset="-128"/>
                <a:ea typeface="ＭＳ ゴシック" panose="020B0609070205080204" pitchFamily="49" charset="-128"/>
              </a:rPr>
              <a:t>全国　１位</a:t>
            </a:r>
            <a:r>
              <a:rPr lang="ja-JP" altLang="en-US" sz="1100" b="1" dirty="0">
                <a:solidFill>
                  <a:prstClr val="black"/>
                </a:solidFill>
                <a:latin typeface="ＭＳ ゴシック" panose="020B0609070205080204" pitchFamily="49" charset="-128"/>
                <a:ea typeface="ＭＳ ゴシック" panose="020B0609070205080204" pitchFamily="49" charset="-128"/>
              </a:rPr>
              <a:t>（１５．２％）</a:t>
            </a:r>
            <a:endParaRPr lang="en-US" altLang="ja-JP" sz="1100" b="1" dirty="0">
              <a:solidFill>
                <a:prstClr val="black"/>
              </a:solidFill>
              <a:latin typeface="ＭＳ ゴシック" panose="020B0609070205080204" pitchFamily="49" charset="-128"/>
              <a:ea typeface="ＭＳ ゴシック" panose="020B0609070205080204" pitchFamily="49" charset="-128"/>
            </a:endParaRPr>
          </a:p>
          <a:p>
            <a:r>
              <a:rPr lang="ja-JP" altLang="en-US" sz="1100" b="1" dirty="0">
                <a:solidFill>
                  <a:prstClr val="black"/>
                </a:solidFill>
                <a:latin typeface="ＭＳ ゴシック" panose="020B0609070205080204" pitchFamily="49" charset="-128"/>
                <a:ea typeface="ＭＳ ゴシック" panose="020B0609070205080204" pitchFamily="49" charset="-128"/>
              </a:rPr>
              <a:t>　○県内１世帯あたりの</a:t>
            </a:r>
            <a:r>
              <a:rPr lang="ja-JP" altLang="en-US" sz="1100" b="1" dirty="0">
                <a:solidFill>
                  <a:srgbClr val="FF0000"/>
                </a:solidFill>
                <a:latin typeface="ＭＳ ゴシック" panose="020B0609070205080204" pitchFamily="49" charset="-128"/>
                <a:ea typeface="ＭＳ ゴシック" panose="020B0609070205080204" pitchFamily="49" charset="-128"/>
              </a:rPr>
              <a:t>県内消費額</a:t>
            </a:r>
            <a:r>
              <a:rPr lang="ja-JP" altLang="en-US" sz="1100" b="1" dirty="0">
                <a:solidFill>
                  <a:prstClr val="black"/>
                </a:solidFill>
                <a:latin typeface="ＭＳ ゴシック" panose="020B0609070205080204" pitchFamily="49" charset="-128"/>
                <a:ea typeface="ＭＳ ゴシック" panose="020B0609070205080204" pitchFamily="49" charset="-128"/>
              </a:rPr>
              <a:t>　　　　</a:t>
            </a:r>
            <a:r>
              <a:rPr lang="ja-JP" altLang="en-US" sz="1100" b="1" dirty="0">
                <a:solidFill>
                  <a:srgbClr val="FF0000"/>
                </a:solidFill>
                <a:latin typeface="ＭＳ ゴシック" panose="020B0609070205080204" pitchFamily="49" charset="-128"/>
                <a:ea typeface="ＭＳ ゴシック" panose="020B0609070205080204" pitchFamily="49" charset="-128"/>
              </a:rPr>
              <a:t>全国３５位</a:t>
            </a:r>
            <a:r>
              <a:rPr lang="ja-JP" altLang="en-US" sz="1100" b="1" dirty="0">
                <a:solidFill>
                  <a:prstClr val="black"/>
                </a:solidFill>
                <a:latin typeface="ＭＳ ゴシック" panose="020B0609070205080204" pitchFamily="49" charset="-128"/>
                <a:ea typeface="ＭＳ ゴシック" panose="020B0609070205080204" pitchFamily="49" charset="-128"/>
              </a:rPr>
              <a:t>（１３９，４７２円）</a:t>
            </a:r>
            <a:endParaRPr lang="en-US" altLang="ja-JP" sz="1100" b="1" dirty="0">
              <a:solidFill>
                <a:prstClr val="black"/>
              </a:solidFill>
              <a:latin typeface="ＭＳ ゴシック" panose="020B0609070205080204" pitchFamily="49" charset="-128"/>
              <a:ea typeface="ＭＳ ゴシック" panose="020B0609070205080204" pitchFamily="49" charset="-128"/>
            </a:endParaRPr>
          </a:p>
          <a:p>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1741714" y="1509794"/>
            <a:ext cx="8628846" cy="769441"/>
          </a:xfrm>
          <a:prstGeom prst="rect">
            <a:avLst/>
          </a:prstGeom>
          <a:noFill/>
          <a:ln w="31750">
            <a:solidFill>
              <a:srgbClr val="0070C0"/>
            </a:solidFill>
          </a:ln>
        </p:spPr>
        <p:txBody>
          <a:bodyPr wrap="square">
            <a:spAutoFit/>
          </a:bodyPr>
          <a:lstStyle/>
          <a:p>
            <a:r>
              <a:rPr lang="ja-JP" altLang="en-US" sz="1600" b="1" spc="-113" dirty="0">
                <a:solidFill>
                  <a:srgbClr val="002060"/>
                </a:solidFill>
                <a:latin typeface="ＭＳ ゴシック" panose="020B0609070205080204" pitchFamily="49" charset="-128"/>
                <a:ea typeface="ＭＳ ゴシック" panose="020B0609070205080204" pitchFamily="49" charset="-128"/>
              </a:rPr>
              <a:t>１．</a:t>
            </a:r>
            <a:r>
              <a:rPr lang="ja-JP" altLang="en-US" sz="1600" b="1" dirty="0">
                <a:solidFill>
                  <a:srgbClr val="002060"/>
                </a:solidFill>
                <a:latin typeface="ＭＳ ゴシック" panose="020B0609070205080204" pitchFamily="49" charset="-128"/>
                <a:ea typeface="ＭＳ ゴシック" panose="020B0609070205080204" pitchFamily="49" charset="-128"/>
              </a:rPr>
              <a:t>県民による県内消費の促進</a:t>
            </a:r>
            <a:endParaRPr lang="en-US" altLang="ja-JP" sz="1600" b="1" dirty="0">
              <a:solidFill>
                <a:srgbClr val="002060"/>
              </a:solidFill>
              <a:latin typeface="ＭＳ ゴシック" panose="020B0609070205080204" pitchFamily="49" charset="-128"/>
              <a:ea typeface="ＭＳ ゴシック" panose="020B0609070205080204" pitchFamily="49" charset="-128"/>
            </a:endParaRPr>
          </a:p>
          <a:p>
            <a:r>
              <a:rPr lang="ja-JP" altLang="en-US" sz="1400" spc="-113" dirty="0">
                <a:solidFill>
                  <a:prstClr val="black"/>
                </a:solidFill>
                <a:latin typeface="ＭＳ ゴシック" panose="020B0609070205080204" pitchFamily="49" charset="-128"/>
                <a:ea typeface="ＭＳ ゴシック" panose="020B0609070205080204" pitchFamily="49" charset="-128"/>
              </a:rPr>
              <a:t>　　　落ち込んだ本県経済の回復を図るためには、感染症対策と経済活動の両立が必要。　</a:t>
            </a:r>
            <a:endParaRPr lang="en-US" altLang="ja-JP" sz="1400" spc="-113" dirty="0">
              <a:solidFill>
                <a:prstClr val="black"/>
              </a:solidFill>
              <a:latin typeface="ＭＳ ゴシック" panose="020B0609070205080204" pitchFamily="49" charset="-128"/>
              <a:ea typeface="ＭＳ ゴシック" panose="020B0609070205080204" pitchFamily="49" charset="-128"/>
            </a:endParaRPr>
          </a:p>
          <a:p>
            <a:r>
              <a:rPr lang="ja-JP" altLang="en-US" sz="1400" spc="-113" dirty="0">
                <a:solidFill>
                  <a:prstClr val="black"/>
                </a:solidFill>
                <a:latin typeface="ＭＳ ゴシック" panose="020B0609070205080204" pitchFamily="49" charset="-128"/>
                <a:ea typeface="ＭＳ ゴシック" panose="020B0609070205080204" pitchFamily="49" charset="-128"/>
              </a:rPr>
              <a:t>　　感染リスクを抑えつつ、</a:t>
            </a:r>
            <a:r>
              <a:rPr lang="ja-JP" altLang="en-US" sz="1400" b="1" spc="-113" dirty="0">
                <a:solidFill>
                  <a:srgbClr val="FF0000"/>
                </a:solidFill>
                <a:latin typeface="ＭＳ ゴシック" panose="020B0609070205080204" pitchFamily="49" charset="-128"/>
                <a:ea typeface="ＭＳ ゴシック" panose="020B0609070205080204" pitchFamily="49" charset="-128"/>
              </a:rPr>
              <a:t>県内消費を促進</a:t>
            </a:r>
            <a:r>
              <a:rPr lang="ja-JP" altLang="en-US" sz="1400" spc="-113" dirty="0">
                <a:solidFill>
                  <a:prstClr val="black"/>
                </a:solidFill>
                <a:latin typeface="ＭＳ ゴシック" panose="020B0609070205080204" pitchFamily="49" charset="-128"/>
                <a:ea typeface="ＭＳ ゴシック" panose="020B0609070205080204" pitchFamily="49" charset="-128"/>
              </a:rPr>
              <a:t>することで、県内経済を再活性化します。</a:t>
            </a:r>
            <a:endParaRPr lang="ja-JP" altLang="en-US" sz="1600" b="1" dirty="0">
              <a:solidFill>
                <a:srgbClr val="FF0000"/>
              </a:solidFill>
              <a:latin typeface="ＭＳ ゴシック" panose="020B0609070205080204" pitchFamily="49" charset="-128"/>
              <a:ea typeface="ＭＳ ゴシック" panose="020B0609070205080204" pitchFamily="49" charset="-128"/>
            </a:endParaRPr>
          </a:p>
        </p:txBody>
      </p:sp>
      <p:sp>
        <p:nvSpPr>
          <p:cNvPr id="10" name="下矢印 9"/>
          <p:cNvSpPr/>
          <p:nvPr/>
        </p:nvSpPr>
        <p:spPr>
          <a:xfrm>
            <a:off x="5724176" y="5171891"/>
            <a:ext cx="449079" cy="287094"/>
          </a:xfrm>
          <a:prstGeom prst="downArrow">
            <a:avLst>
              <a:gd name="adj1" fmla="val 50000"/>
              <a:gd name="adj2" fmla="val 5449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1881051" y="5570961"/>
            <a:ext cx="8529374" cy="400110"/>
          </a:xfrm>
          <a:prstGeom prst="rect">
            <a:avLst/>
          </a:prstGeom>
          <a:solidFill>
            <a:srgbClr val="0070C0"/>
          </a:solidFill>
        </p:spPr>
        <p:txBody>
          <a:bodyPr wrap="square">
            <a:spAutoFit/>
          </a:bodyPr>
          <a:lstStyle/>
          <a:p>
            <a:pPr algn="ctr"/>
            <a:r>
              <a:rPr lang="ja-JP" altLang="en-US" sz="2000" b="1" spc="-113" dirty="0">
                <a:solidFill>
                  <a:prstClr val="white"/>
                </a:solidFill>
                <a:latin typeface="ＭＳ ゴシック" panose="020B0609070205080204" pitchFamily="49" charset="-128"/>
                <a:ea typeface="ＭＳ ゴシック" panose="020B0609070205080204" pitchFamily="49" charset="-128"/>
              </a:rPr>
              <a:t>感染リスクを抑えつつ、県内経済を再活性化</a:t>
            </a:r>
            <a:endParaRPr lang="ja-JP" altLang="en-US" sz="2000" b="1" dirty="0">
              <a:solidFill>
                <a:prstClr val="white"/>
              </a:solidFill>
            </a:endParaRPr>
          </a:p>
        </p:txBody>
      </p:sp>
      <p:sp>
        <p:nvSpPr>
          <p:cNvPr id="3" name="加算記号 2"/>
          <p:cNvSpPr/>
          <p:nvPr/>
        </p:nvSpPr>
        <p:spPr>
          <a:xfrm>
            <a:off x="5672366" y="3770722"/>
            <a:ext cx="484902" cy="443632"/>
          </a:xfrm>
          <a:prstGeom prst="mathPl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1730317" y="2905500"/>
            <a:ext cx="8628846" cy="800219"/>
          </a:xfrm>
          <a:prstGeom prst="rect">
            <a:avLst/>
          </a:prstGeom>
          <a:noFill/>
          <a:ln w="31750">
            <a:solidFill>
              <a:srgbClr val="00B050"/>
            </a:solidFill>
          </a:ln>
        </p:spPr>
        <p:txBody>
          <a:bodyPr wrap="square">
            <a:spAutoFit/>
          </a:bodyPr>
          <a:lstStyle/>
          <a:p>
            <a:r>
              <a:rPr lang="ja-JP" altLang="en-US" sz="1600" b="1" spc="-113" dirty="0">
                <a:solidFill>
                  <a:srgbClr val="002060"/>
                </a:solidFill>
                <a:latin typeface="ＭＳ ゴシック" panose="020B0609070205080204" pitchFamily="49" charset="-128"/>
                <a:ea typeface="ＭＳ ゴシック" panose="020B0609070205080204" pitchFamily="49" charset="-128"/>
              </a:rPr>
              <a:t>２．事業者の感染症対策等の取り組みを支援</a:t>
            </a:r>
            <a:endParaRPr lang="en-US" altLang="ja-JP" sz="1600" b="1" spc="-113" dirty="0">
              <a:solidFill>
                <a:srgbClr val="002060"/>
              </a:solidFill>
              <a:latin typeface="ＭＳ ゴシック" panose="020B0609070205080204" pitchFamily="49" charset="-128"/>
              <a:ea typeface="ＭＳ ゴシック" panose="020B0609070205080204" pitchFamily="49" charset="-128"/>
            </a:endParaRPr>
          </a:p>
          <a:p>
            <a:r>
              <a:rPr lang="ja-JP" altLang="en-US" sz="1600" b="1" spc="-113" dirty="0">
                <a:solidFill>
                  <a:prstClr val="black"/>
                </a:solidFill>
                <a:latin typeface="ＭＳ ゴシック" panose="020B0609070205080204" pitchFamily="49" charset="-128"/>
                <a:ea typeface="ＭＳ ゴシック" panose="020B0609070205080204" pitchFamily="49" charset="-128"/>
              </a:rPr>
              <a:t>　　　</a:t>
            </a:r>
            <a:r>
              <a:rPr lang="ja-JP" altLang="en-US" sz="1400" spc="-113" dirty="0">
                <a:solidFill>
                  <a:prstClr val="black"/>
                </a:solidFill>
                <a:latin typeface="ＭＳ ゴシック" panose="020B0609070205080204" pitchFamily="49" charset="-128"/>
                <a:ea typeface="ＭＳ ゴシック" panose="020B0609070205080204" pitchFamily="49" charset="-128"/>
              </a:rPr>
              <a:t>県内事業者の感染症対策や新しい生活様式に対応するための取り組みを支援し、</a:t>
            </a:r>
            <a:endParaRPr lang="en-US" altLang="ja-JP" sz="1400" spc="-113" dirty="0">
              <a:solidFill>
                <a:prstClr val="black"/>
              </a:solidFill>
              <a:latin typeface="ＭＳ ゴシック" panose="020B0609070205080204" pitchFamily="49" charset="-128"/>
              <a:ea typeface="ＭＳ ゴシック" panose="020B0609070205080204" pitchFamily="49" charset="-128"/>
            </a:endParaRPr>
          </a:p>
          <a:p>
            <a:r>
              <a:rPr lang="ja-JP" altLang="en-US" sz="1400" spc="-113" dirty="0">
                <a:solidFill>
                  <a:prstClr val="black"/>
                </a:solidFill>
                <a:latin typeface="ＭＳ ゴシック" panose="020B0609070205080204" pitchFamily="49" charset="-128"/>
                <a:ea typeface="ＭＳ ゴシック" panose="020B0609070205080204" pitchFamily="49" charset="-128"/>
              </a:rPr>
              <a:t>　　 感染リスクを抑えることで、</a:t>
            </a:r>
            <a:r>
              <a:rPr lang="ja-JP" altLang="en-US" sz="1400" b="1" spc="-113" dirty="0">
                <a:solidFill>
                  <a:srgbClr val="FF0000"/>
                </a:solidFill>
                <a:latin typeface="ＭＳ ゴシック" panose="020B0609070205080204" pitchFamily="49" charset="-128"/>
                <a:ea typeface="ＭＳ ゴシック" panose="020B0609070205080204" pitchFamily="49" charset="-128"/>
              </a:rPr>
              <a:t>県内消費の促進に寄与</a:t>
            </a:r>
            <a:r>
              <a:rPr lang="ja-JP" altLang="en-US" sz="1400" spc="-113" dirty="0">
                <a:solidFill>
                  <a:prstClr val="black"/>
                </a:solidFill>
                <a:latin typeface="ＭＳ ゴシック" panose="020B0609070205080204" pitchFamily="49" charset="-128"/>
                <a:ea typeface="ＭＳ ゴシック" panose="020B0609070205080204" pitchFamily="49" charset="-128"/>
              </a:rPr>
              <a:t>します。</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1781579" y="4326330"/>
            <a:ext cx="8628846" cy="769441"/>
          </a:xfrm>
          <a:prstGeom prst="rect">
            <a:avLst/>
          </a:prstGeom>
          <a:noFill/>
          <a:ln w="31750">
            <a:solidFill>
              <a:srgbClr val="FFC000"/>
            </a:solidFill>
          </a:ln>
        </p:spPr>
        <p:txBody>
          <a:bodyPr wrap="square">
            <a:spAutoFit/>
          </a:bodyPr>
          <a:lstStyle/>
          <a:p>
            <a:r>
              <a:rPr lang="ja-JP" altLang="en-US" sz="1600" b="1" spc="-113" dirty="0">
                <a:solidFill>
                  <a:srgbClr val="002060"/>
                </a:solidFill>
                <a:latin typeface="ＭＳ ゴシック" panose="020B0609070205080204" pitchFamily="49" charset="-128"/>
                <a:ea typeface="ＭＳ ゴシック" panose="020B0609070205080204" pitchFamily="49" charset="-128"/>
              </a:rPr>
              <a:t>３．新型コロナウイルス感染症で大きな影響を受けた事業者等を支援</a:t>
            </a:r>
            <a:endParaRPr lang="en-US" altLang="ja-JP" sz="1600" b="1" spc="-113" dirty="0">
              <a:solidFill>
                <a:srgbClr val="002060"/>
              </a:solidFill>
              <a:latin typeface="ＭＳ ゴシック" panose="020B0609070205080204" pitchFamily="49" charset="-128"/>
              <a:ea typeface="ＭＳ ゴシック" panose="020B0609070205080204" pitchFamily="49" charset="-128"/>
            </a:endParaRPr>
          </a:p>
          <a:p>
            <a:r>
              <a:rPr lang="ja-JP" altLang="en-US" sz="1400" spc="-113" dirty="0">
                <a:solidFill>
                  <a:prstClr val="black"/>
                </a:solidFill>
                <a:latin typeface="ＭＳ ゴシック" panose="020B0609070205080204" pitchFamily="49" charset="-128"/>
                <a:ea typeface="ＭＳ ゴシック" panose="020B0609070205080204" pitchFamily="49" charset="-128"/>
              </a:rPr>
              <a:t>　　   中小企業や小規模事業者、生活困難者など、新型コロナウイルス感染症の影響で</a:t>
            </a:r>
            <a:endParaRPr lang="en-US" altLang="ja-JP" sz="1400" spc="-113" dirty="0">
              <a:solidFill>
                <a:prstClr val="black"/>
              </a:solidFill>
              <a:latin typeface="ＭＳ ゴシック" panose="020B0609070205080204" pitchFamily="49" charset="-128"/>
              <a:ea typeface="ＭＳ ゴシック" panose="020B0609070205080204" pitchFamily="49" charset="-128"/>
            </a:endParaRPr>
          </a:p>
          <a:p>
            <a:r>
              <a:rPr lang="en-US" altLang="ja-JP" sz="1400" spc="-113" dirty="0">
                <a:solidFill>
                  <a:prstClr val="black"/>
                </a:solidFill>
                <a:latin typeface="ＭＳ ゴシック" panose="020B0609070205080204" pitchFamily="49" charset="-128"/>
                <a:ea typeface="ＭＳ ゴシック" panose="020B0609070205080204" pitchFamily="49" charset="-128"/>
              </a:rPr>
              <a:t>     </a:t>
            </a:r>
            <a:r>
              <a:rPr lang="ja-JP" altLang="en-US" sz="1400" spc="-113" dirty="0">
                <a:solidFill>
                  <a:prstClr val="black"/>
                </a:solidFill>
                <a:latin typeface="ＭＳ ゴシック" panose="020B0609070205080204" pitchFamily="49" charset="-128"/>
                <a:ea typeface="ＭＳ ゴシック" panose="020B0609070205080204" pitchFamily="49" charset="-128"/>
              </a:rPr>
              <a:t>大きな影響を受けた方々を支援することで、</a:t>
            </a:r>
            <a:r>
              <a:rPr lang="ja-JP" altLang="en-US" sz="1400" b="1" spc="-113" dirty="0">
                <a:solidFill>
                  <a:srgbClr val="FF0000"/>
                </a:solidFill>
                <a:latin typeface="ＭＳ ゴシック" panose="020B0609070205080204" pitchFamily="49" charset="-128"/>
                <a:ea typeface="ＭＳ ゴシック" panose="020B0609070205080204" pitchFamily="49" charset="-128"/>
              </a:rPr>
              <a:t>県内消費を下支え</a:t>
            </a:r>
            <a:r>
              <a:rPr lang="ja-JP" altLang="en-US" sz="1400" spc="-113" dirty="0">
                <a:solidFill>
                  <a:prstClr val="black"/>
                </a:solidFill>
                <a:latin typeface="ＭＳ ゴシック" panose="020B0609070205080204" pitchFamily="49" charset="-128"/>
                <a:ea typeface="ＭＳ ゴシック" panose="020B0609070205080204" pitchFamily="49" charset="-128"/>
              </a:rPr>
              <a:t>します。</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17" name="加算記号 16"/>
          <p:cNvSpPr/>
          <p:nvPr/>
        </p:nvSpPr>
        <p:spPr>
          <a:xfrm>
            <a:off x="5660836" y="2391211"/>
            <a:ext cx="484902" cy="443632"/>
          </a:xfrm>
          <a:prstGeom prst="mathPl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2573432" y="667497"/>
            <a:ext cx="6750566" cy="584775"/>
          </a:xfrm>
          <a:prstGeom prst="rect">
            <a:avLst/>
          </a:prstGeom>
        </p:spPr>
        <p:txBody>
          <a:bodyPr wrap="none">
            <a:spAutoFit/>
          </a:bodyPr>
          <a:lstStyle/>
          <a:p>
            <a:pPr algn="ctr" defTabSz="844083"/>
            <a:r>
              <a:rPr lang="ja-JP" altLang="en-US" sz="3200" dirty="0">
                <a:solidFill>
                  <a:prstClr val="black"/>
                </a:solidFill>
                <a:latin typeface="ＭＳ ゴシック" panose="020B0609070205080204" pitchFamily="49" charset="-128"/>
                <a:ea typeface="ＭＳ ゴシック" panose="020B0609070205080204" pitchFamily="49" charset="-128"/>
              </a:rPr>
              <a:t>＜経済活動活性化に係る対処方針＞</a:t>
            </a:r>
          </a:p>
        </p:txBody>
      </p:sp>
      <p:sp>
        <p:nvSpPr>
          <p:cNvPr id="2" name="スライド番号プレースホルダー 1"/>
          <p:cNvSpPr>
            <a:spLocks noGrp="1"/>
          </p:cNvSpPr>
          <p:nvPr>
            <p:ph type="sldNum" sz="quarter" idx="12"/>
          </p:nvPr>
        </p:nvSpPr>
        <p:spPr/>
        <p:txBody>
          <a:bodyPr/>
          <a:lstStyle/>
          <a:p>
            <a:fld id="{8EF2D5C7-150A-4B69-89BE-55B731E8728B}" type="slidenum">
              <a:rPr kumimoji="1" lang="ja-JP" altLang="en-US" sz="1850">
                <a:solidFill>
                  <a:schemeClr val="tx1"/>
                </a:solidFill>
                <a:latin typeface="ＤＦ特太ゴシック体" panose="020B0509000000000000" pitchFamily="49" charset="-128"/>
                <a:ea typeface="ＤＦ特太ゴシック体" panose="020B0509000000000000" pitchFamily="49" charset="-128"/>
              </a:rPr>
              <a:t>9</a:t>
            </a:fld>
            <a:endParaRPr kumimoji="1" lang="ja-JP" altLang="en-US" sz="185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4" name="日付プレースホルダー 3"/>
          <p:cNvSpPr>
            <a:spLocks noGrp="1"/>
          </p:cNvSpPr>
          <p:nvPr>
            <p:ph type="dt" sz="half" idx="10"/>
          </p:nvPr>
        </p:nvSpPr>
        <p:spPr/>
        <p:txBody>
          <a:bodyPr/>
          <a:lstStyle/>
          <a:p>
            <a:fld id="{B8659BA6-F73F-4BA5-A5A0-2FE64689D51F}" type="datetime1">
              <a:rPr kumimoji="1" lang="ja-JP" altLang="en-US" smtClean="0"/>
              <a:t>2020/9/30</a:t>
            </a:fld>
            <a:endParaRPr kumimoji="1" lang="ja-JP" altLang="en-US"/>
          </a:p>
        </p:txBody>
      </p:sp>
    </p:spTree>
    <p:extLst>
      <p:ext uri="{BB962C8B-B14F-4D97-AF65-F5344CB8AC3E}">
        <p14:creationId xmlns:p14="http://schemas.microsoft.com/office/powerpoint/2010/main" val="579712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2815</TotalTime>
  <Words>5529</Words>
  <Application>Microsoft Office PowerPoint</Application>
  <PresentationFormat>ワイド画面</PresentationFormat>
  <Paragraphs>637</Paragraphs>
  <Slides>43</Slides>
  <Notes>12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43</vt:i4>
      </vt:variant>
    </vt:vector>
  </HeadingPairs>
  <TitlesOfParts>
    <vt:vector size="55" baseType="lpstr">
      <vt:lpstr>Century Gothic</vt:lpstr>
      <vt:lpstr>ＤＦ特太ゴシック体</vt:lpstr>
      <vt:lpstr>Meiryo UI</vt:lpstr>
      <vt:lpstr>ＭＳ Ｐゴシック</vt:lpstr>
      <vt:lpstr>ＭＳ ゴシック</vt:lpstr>
      <vt:lpstr>メイリオ</vt:lpstr>
      <vt:lpstr>游ゴシック</vt:lpstr>
      <vt:lpstr>Arial</vt:lpstr>
      <vt:lpstr>Calibri</vt:lpstr>
      <vt:lpstr>Wingdings</vt:lpstr>
      <vt:lpstr>Wingdings 3</vt:lpstr>
      <vt:lpstr>ウィスプ</vt:lpstr>
      <vt:lpstr>新型コロナ時代の積極的 労働政策を考える</vt:lpstr>
      <vt:lpstr>目　　次</vt:lpstr>
      <vt:lpstr>Ⅰ　新型コロナウイルス感染症の 　　経済・雇用情勢へ与えた影響と対応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Ⅱ　コロナ時代の労働問題とは何か </vt:lpstr>
      <vt:lpstr>Ⅱ－１　雇用上の身分の低い労働者の解雇、 　　　雇止めの発生（請負、パート、非正規雇用）  </vt:lpstr>
      <vt:lpstr>Ⅱー２　自営業者の収入減 </vt:lpstr>
      <vt:lpstr>Ⅱ－３　労働者の社会保障適用における格差 </vt:lpstr>
      <vt:lpstr>Ⅱー４　新しい働き方開発導入の必要性</vt:lpstr>
      <vt:lpstr>Ⅱー５　雇用の場の確保 </vt:lpstr>
      <vt:lpstr>Ⅲ　コロナ時代の奈良県の積極的労働政策 </vt:lpstr>
      <vt:lpstr>Ⅲ－１　積極労働政策と消極労働政策の違い（奈良県の流儀）</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生活の場で、地域で、コミュニティで、ＩＣＴによることも含む有機的な連携をする。 そこに住民が参加をし、解決策をさぐる。 社会的に孤立しがちな非正規雇用者などのセイフティバスケットとして地域を強靱化する機能をつくる。</vt:lpstr>
      <vt:lpstr>PowerPoint プレゼンテーション</vt:lpstr>
      <vt:lpstr>Ⅲ－４　奈良県の積極的労働政策</vt:lpstr>
      <vt:lpstr>Ⅲ－４　奈良県の積極的労働政策</vt:lpstr>
      <vt:lpstr>Ⅲ－４　奈良県の積極的労働政策</vt:lpstr>
      <vt:lpstr>Ⅲ－４　奈良県の積極的労働政策</vt:lpstr>
      <vt:lpstr>奈良県は積極的労働政策を進めます！</vt:lpstr>
    </vt:vector>
  </TitlesOfParts>
  <Company>奈良県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新型コロナウイルス感染症の時代の労働委員会の役割</dc:title>
  <dc:creator>奈良県</dc:creator>
  <cp:lastModifiedBy>奈良県</cp:lastModifiedBy>
  <cp:revision>420</cp:revision>
  <cp:lastPrinted>2020-09-29T23:24:48Z</cp:lastPrinted>
  <dcterms:created xsi:type="dcterms:W3CDTF">2020-08-22T04:12:44Z</dcterms:created>
  <dcterms:modified xsi:type="dcterms:W3CDTF">2020-09-30T00:32:37Z</dcterms:modified>
</cp:coreProperties>
</file>