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7" r:id="rId2"/>
    <p:sldId id="274" r:id="rId3"/>
    <p:sldId id="264" r:id="rId4"/>
    <p:sldId id="273" r:id="rId5"/>
    <p:sldId id="275" r:id="rId6"/>
    <p:sldId id="276" r:id="rId7"/>
  </p:sldIdLst>
  <p:sldSz cx="12801600" cy="9601200" type="A3"/>
  <p:notesSz cx="6807200" cy="9939338"/>
  <p:defaultTextStyle>
    <a:defPPr>
      <a:defRPr lang="ja-JP"/>
    </a:defPPr>
    <a:lvl1pPr marL="0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1FF"/>
    <a:srgbClr val="CD9BFF"/>
    <a:srgbClr val="AE5DFF"/>
    <a:srgbClr val="BA75FF"/>
    <a:srgbClr val="FFCCFF"/>
    <a:srgbClr val="66FF66"/>
    <a:srgbClr val="00CC00"/>
    <a:srgbClr val="339933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62" autoAdjust="0"/>
    <p:restoredTop sz="94660"/>
  </p:normalViewPr>
  <p:slideViewPr>
    <p:cSldViewPr snapToGrid="0">
      <p:cViewPr varScale="1">
        <p:scale>
          <a:sx n="49" d="100"/>
          <a:sy n="49" d="100"/>
        </p:scale>
        <p:origin x="-1236" y="-90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22EE3-B03E-4BE3-A2B0-C6129891B99E}" type="datetimeFigureOut">
              <a:rPr kumimoji="1" lang="ja-JP" altLang="en-US" smtClean="0"/>
              <a:t>2016/10/8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1C8E7-838A-469D-B466-F2037C582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6740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79450" y="811213"/>
            <a:ext cx="5399088" cy="40497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884F1-D850-4AA6-8CF2-7534F1A7E3C4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4098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79450" y="811213"/>
            <a:ext cx="5399088" cy="40497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884F1-D850-4AA6-8CF2-7534F1A7E3C4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804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884F1-D850-4AA6-8CF2-7534F1A7E3C4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637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79450" y="811213"/>
            <a:ext cx="5399088" cy="40497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884F1-D850-4AA6-8CF2-7534F1A7E3C4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181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E8D30-738D-4E9F-A9E0-0CAD61BCAB2B}" type="datetimeFigureOut">
              <a:rPr kumimoji="1" lang="ja-JP" altLang="en-US" smtClean="0"/>
              <a:t>2016/10/8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FA7AD-EF40-4935-BA82-8E6B01DCF7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925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E8D30-738D-4E9F-A9E0-0CAD61BCAB2B}" type="datetimeFigureOut">
              <a:rPr kumimoji="1" lang="ja-JP" altLang="en-US" smtClean="0"/>
              <a:t>2016/10/8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FA7AD-EF40-4935-BA82-8E6B01DCF7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1668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E8D30-738D-4E9F-A9E0-0CAD61BCAB2B}" type="datetimeFigureOut">
              <a:rPr kumimoji="1" lang="ja-JP" altLang="en-US" smtClean="0"/>
              <a:t>2016/10/8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FA7AD-EF40-4935-BA82-8E6B01DCF7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484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E8D30-738D-4E9F-A9E0-0CAD61BCAB2B}" type="datetimeFigureOut">
              <a:rPr kumimoji="1" lang="ja-JP" altLang="en-US" smtClean="0"/>
              <a:t>2016/10/8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FA7AD-EF40-4935-BA82-8E6B01DCF7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583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E8D30-738D-4E9F-A9E0-0CAD61BCAB2B}" type="datetimeFigureOut">
              <a:rPr kumimoji="1" lang="ja-JP" altLang="en-US" smtClean="0"/>
              <a:t>2016/10/8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FA7AD-EF40-4935-BA82-8E6B01DCF7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535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E8D30-738D-4E9F-A9E0-0CAD61BCAB2B}" type="datetimeFigureOut">
              <a:rPr kumimoji="1" lang="ja-JP" altLang="en-US" smtClean="0"/>
              <a:t>2016/10/8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FA7AD-EF40-4935-BA82-8E6B01DCF7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9888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E8D30-738D-4E9F-A9E0-0CAD61BCAB2B}" type="datetimeFigureOut">
              <a:rPr kumimoji="1" lang="ja-JP" altLang="en-US" smtClean="0"/>
              <a:t>2016/10/8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FA7AD-EF40-4935-BA82-8E6B01DCF7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8547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E8D30-738D-4E9F-A9E0-0CAD61BCAB2B}" type="datetimeFigureOut">
              <a:rPr kumimoji="1" lang="ja-JP" altLang="en-US" smtClean="0"/>
              <a:t>2016/10/8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FA7AD-EF40-4935-BA82-8E6B01DCF7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8170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E8D30-738D-4E9F-A9E0-0CAD61BCAB2B}" type="datetimeFigureOut">
              <a:rPr kumimoji="1" lang="ja-JP" altLang="en-US" smtClean="0"/>
              <a:t>2016/10/8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FA7AD-EF40-4935-BA82-8E6B01DCF7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1064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E8D30-738D-4E9F-A9E0-0CAD61BCAB2B}" type="datetimeFigureOut">
              <a:rPr kumimoji="1" lang="ja-JP" altLang="en-US" smtClean="0"/>
              <a:t>2016/10/8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FA7AD-EF40-4935-BA82-8E6B01DCF7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00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E8D30-738D-4E9F-A9E0-0CAD61BCAB2B}" type="datetimeFigureOut">
              <a:rPr kumimoji="1" lang="ja-JP" altLang="en-US" smtClean="0"/>
              <a:t>2016/10/8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FA7AD-EF40-4935-BA82-8E6B01DCF7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9714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E8D30-738D-4E9F-A9E0-0CAD61BCAB2B}" type="datetimeFigureOut">
              <a:rPr kumimoji="1" lang="ja-JP" altLang="en-US" smtClean="0"/>
              <a:t>2016/10/8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FA7AD-EF40-4935-BA82-8E6B01DCF7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42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30936" y="3767328"/>
            <a:ext cx="11530584" cy="1146620"/>
          </a:xfrm>
        </p:spPr>
        <p:txBody>
          <a:bodyPr>
            <a:normAutofit/>
          </a:bodyPr>
          <a:lstStyle/>
          <a:p>
            <a:r>
              <a:rPr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奈良県スポーツアカデミー基本方針（案）</a:t>
            </a:r>
            <a:endParaRPr kumimoji="1" lang="ja-JP" altLang="en-US" sz="4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0716768" y="684382"/>
            <a:ext cx="1450080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</a:t>
            </a:r>
            <a:endParaRPr lang="ja-JP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9790584" y="5397840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ts val="480"/>
              </a:spcBef>
              <a:tabLst>
                <a:tab pos="8969375" algn="r"/>
              </a:tabLst>
            </a:pPr>
            <a:r>
              <a:rPr lang="en-US" altLang="ja-JP" sz="2800" kern="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2800" kern="0" dirty="0" smtClean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2016</a:t>
            </a:r>
            <a:r>
              <a:rPr lang="ja-JP" altLang="en-US" sz="2800" kern="0" dirty="0" smtClean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2800" kern="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2800" kern="0" dirty="0" smtClean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endParaRPr lang="ja-JP" altLang="en-US" sz="2800" kern="0" dirty="0">
              <a:solidFill>
                <a:srgbClr val="333333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4615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/>
          <p:cNvSpPr/>
          <p:nvPr/>
        </p:nvSpPr>
        <p:spPr>
          <a:xfrm>
            <a:off x="465596" y="4234503"/>
            <a:ext cx="5643630" cy="4882728"/>
          </a:xfrm>
          <a:prstGeom prst="rect">
            <a:avLst/>
          </a:prstGeom>
          <a:noFill/>
          <a:ln w="12700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4625" indent="-174625">
              <a:lnSpc>
                <a:spcPts val="2800"/>
              </a:lnSpc>
              <a:spcAft>
                <a:spcPts val="601"/>
              </a:spcAft>
            </a:pP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「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奈良県スポーツアカデミー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」は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、スポーツ医科学研究に基づき、子どもから高齢者まで、</a:t>
            </a:r>
            <a:r>
              <a:rPr lang="ja-JP" altLang="en-US" sz="1600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年齢や発育・発達段階に応じた奈良県独自の特色ある</a:t>
            </a:r>
            <a:r>
              <a:rPr lang="ja-JP" altLang="en-US" sz="1600" u="sng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トレーニング</a:t>
            </a:r>
            <a:r>
              <a:rPr lang="ja-JP" altLang="en-US" sz="1600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方法や理論である「</a:t>
            </a:r>
            <a:r>
              <a:rPr lang="ja-JP" altLang="en-US" sz="16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奈良メソッド</a:t>
            </a:r>
            <a:r>
              <a:rPr lang="ja-JP" altLang="en-US" sz="1600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」を大学や民間企業と連携して構築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する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74625" indent="-174625">
              <a:lnSpc>
                <a:spcPts val="100"/>
              </a:lnSpc>
              <a:spcAft>
                <a:spcPts val="601"/>
              </a:spcAft>
            </a:pP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74625" indent="-174625">
              <a:lnSpc>
                <a:spcPts val="2800"/>
              </a:lnSpc>
              <a:spcAft>
                <a:spcPts val="601"/>
              </a:spcAft>
            </a:pP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この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「奈良メソッド」に基づき、アスリートの育成のみならず、社会適応力、いじめ対抗力、規範意識の醸成など、次代を担う子どもたちを対象に、</a:t>
            </a:r>
            <a:r>
              <a:rPr lang="ja-JP" altLang="en-US" sz="1600" u="sng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スポーツ</a:t>
            </a:r>
            <a:r>
              <a:rPr lang="ja-JP" altLang="en-US" sz="16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を通じた人間形成</a:t>
            </a:r>
            <a:r>
              <a:rPr lang="ja-JP" altLang="en-US" sz="1600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に努めるほか、高齢者や障害者、女性など広く</a:t>
            </a:r>
            <a:r>
              <a:rPr lang="ja-JP" altLang="en-US" sz="16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県民の健康維持・増進</a:t>
            </a:r>
            <a:r>
              <a:rPr lang="ja-JP" altLang="en-US" sz="1600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を目指す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74625" indent="-174625">
              <a:lnSpc>
                <a:spcPts val="100"/>
              </a:lnSpc>
              <a:spcAft>
                <a:spcPts val="601"/>
              </a:spcAft>
            </a:pP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74625" indent="-174625">
              <a:lnSpc>
                <a:spcPts val="2800"/>
              </a:lnSpc>
              <a:spcAft>
                <a:spcPts val="601"/>
              </a:spcAft>
            </a:pP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また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 「奈良県スポーツアカデミー」では、多様な事業メニューを展開するとともに、施設の魅力を高めることにより、</a:t>
            </a:r>
            <a:r>
              <a:rPr lang="ja-JP" altLang="en-US" sz="1600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海外から</a:t>
            </a:r>
            <a:r>
              <a:rPr lang="ja-JP" altLang="en-US" sz="1600" u="sng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のスポーツ</a:t>
            </a:r>
            <a:r>
              <a:rPr lang="ja-JP" altLang="en-US" sz="1600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留学や国内外</a:t>
            </a:r>
            <a:r>
              <a:rPr lang="ja-JP" altLang="en-US" sz="1600" u="sng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からの</a:t>
            </a:r>
            <a:r>
              <a:rPr lang="ja-JP" altLang="en-US" sz="1600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スポーツ合宿を誘致し、</a:t>
            </a:r>
            <a:r>
              <a:rPr lang="ja-JP" altLang="en-US" sz="16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交流人口の増加</a:t>
            </a:r>
            <a:r>
              <a:rPr lang="ja-JP" altLang="en-US" sz="1600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sz="16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新たなスポーツ産業や雇用の創出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に繋げる。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-108519" y="912169"/>
            <a:ext cx="13006764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正方形/長方形 70"/>
          <p:cNvSpPr/>
          <p:nvPr/>
        </p:nvSpPr>
        <p:spPr>
          <a:xfrm>
            <a:off x="465596" y="1274119"/>
            <a:ext cx="11927438" cy="323747"/>
          </a:xfrm>
          <a:prstGeom prst="rect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1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１．奈良県スポーツアカデミーのコンセプト</a:t>
            </a:r>
          </a:p>
        </p:txBody>
      </p:sp>
      <p:sp>
        <p:nvSpPr>
          <p:cNvPr id="72" name="正方形/長方形 71"/>
          <p:cNvSpPr/>
          <p:nvPr/>
        </p:nvSpPr>
        <p:spPr>
          <a:xfrm>
            <a:off x="465596" y="1604856"/>
            <a:ext cx="11927438" cy="2001944"/>
          </a:xfrm>
          <a:prstGeom prst="rect">
            <a:avLst/>
          </a:prstGeom>
          <a:noFill/>
          <a:ln w="12700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1" tIns="108000" rIns="72001" bIns="7200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1"/>
              </a:spcAft>
            </a:pP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8" name="角丸四角形 77"/>
          <p:cNvSpPr/>
          <p:nvPr/>
        </p:nvSpPr>
        <p:spPr bwMode="auto">
          <a:xfrm>
            <a:off x="6240298" y="1838106"/>
            <a:ext cx="787245" cy="360000"/>
          </a:xfrm>
          <a:prstGeom prst="roundRect">
            <a:avLst/>
          </a:prstGeom>
          <a:solidFill>
            <a:srgbClr val="EAEAEA"/>
          </a:solidFill>
          <a:ln w="22225">
            <a:solidFill>
              <a:srgbClr val="3399FF"/>
            </a:solidFill>
            <a:prstDash val="solid"/>
            <a:miter lim="800000"/>
            <a:headEnd/>
            <a:tailEnd/>
          </a:ln>
          <a:extLst/>
        </p:spPr>
        <p:txBody>
          <a:bodyPr wrap="square" lIns="36000" tIns="36000" rIns="36000" bIns="36000" rtlCol="0" anchor="ctr">
            <a:noAutofit/>
          </a:bodyPr>
          <a:lstStyle/>
          <a:p>
            <a:pPr algn="ctr" eaLnBrk="1" hangingPunct="1">
              <a:buClr>
                <a:srgbClr val="0070C0"/>
              </a:buClr>
            </a:pPr>
            <a:r>
              <a:rPr lang="en-US" altLang="ja-JP" sz="1400" dirty="0">
                <a:latin typeface="Tahoma" pitchFamily="34" charset="0"/>
                <a:ea typeface="Meiryo UI" pitchFamily="50" charset="-128"/>
                <a:cs typeface="Tahoma" pitchFamily="34" charset="0"/>
              </a:rPr>
              <a:t>Point1</a:t>
            </a:r>
          </a:p>
        </p:txBody>
      </p:sp>
      <p:sp>
        <p:nvSpPr>
          <p:cNvPr id="79" name="角丸四角形 78"/>
          <p:cNvSpPr/>
          <p:nvPr/>
        </p:nvSpPr>
        <p:spPr>
          <a:xfrm>
            <a:off x="825912" y="1859623"/>
            <a:ext cx="4870350" cy="1492302"/>
          </a:xfrm>
          <a:prstGeom prst="roundRect">
            <a:avLst/>
          </a:prstGeom>
          <a:solidFill>
            <a:srgbClr val="EAEAEA"/>
          </a:solidFill>
          <a:ln w="22225">
            <a:solidFill>
              <a:srgbClr val="3399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ts val="200"/>
              </a:lnSpc>
            </a:pPr>
            <a:endParaRPr lang="en-US" altLang="ja-JP" sz="1800" u="sng" dirty="0" smtClean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dist">
              <a:lnSpc>
                <a:spcPts val="2600"/>
              </a:lnSpc>
            </a:pPr>
            <a:r>
              <a:rPr lang="ja-JP" altLang="en-US" sz="1800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800" u="sng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</a:t>
            </a:r>
            <a:endParaRPr lang="en-US" altLang="ja-JP" sz="1800" u="sng" dirty="0" smtClean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ts val="800"/>
              </a:lnSpc>
            </a:pPr>
            <a:endParaRPr lang="en-US" altLang="ja-JP" sz="18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ts val="800"/>
              </a:lnSpc>
            </a:pPr>
            <a:endParaRPr lang="en-US" altLang="ja-JP" sz="18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ts val="800"/>
              </a:lnSpc>
            </a:pPr>
            <a:endParaRPr lang="en-US" altLang="ja-JP" sz="1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ts val="800"/>
              </a:lnSpc>
            </a:pPr>
            <a:endParaRPr lang="en-US" altLang="ja-JP" sz="1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ts val="2600"/>
              </a:lnSpc>
            </a:pPr>
            <a:r>
              <a:rPr lang="ja-JP" altLang="en-US" sz="1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　　　　　　　　　　　　　　　　　　　　　　　　　～</a:t>
            </a:r>
            <a:endParaRPr lang="en-US" altLang="ja-JP" sz="18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ts val="2600"/>
              </a:lnSpc>
            </a:pPr>
            <a:endParaRPr lang="ja-JP" altLang="en-US" sz="1800" u="sng" dirty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7206639" y="1853002"/>
            <a:ext cx="5086843" cy="2949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奈良県のオリジナルメソッドを開発。「科学」と「実践」の融合。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1" name="角丸四角形 110"/>
          <p:cNvSpPr/>
          <p:nvPr/>
        </p:nvSpPr>
        <p:spPr bwMode="auto">
          <a:xfrm>
            <a:off x="6240297" y="2368624"/>
            <a:ext cx="787245" cy="360000"/>
          </a:xfrm>
          <a:prstGeom prst="roundRect">
            <a:avLst/>
          </a:prstGeom>
          <a:solidFill>
            <a:srgbClr val="EAEAEA"/>
          </a:solidFill>
          <a:ln w="22225">
            <a:solidFill>
              <a:srgbClr val="3399FF"/>
            </a:solidFill>
            <a:prstDash val="solid"/>
            <a:miter lim="800000"/>
            <a:headEnd/>
            <a:tailEnd/>
          </a:ln>
          <a:extLst/>
        </p:spPr>
        <p:txBody>
          <a:bodyPr wrap="square" lIns="36000" tIns="36000" rIns="36000" bIns="36000" rtlCol="0" anchor="ctr">
            <a:noAutofit/>
          </a:bodyPr>
          <a:lstStyle/>
          <a:p>
            <a:pPr algn="ctr" eaLnBrk="1" hangingPunct="1">
              <a:buClr>
                <a:srgbClr val="0070C0"/>
              </a:buClr>
            </a:pPr>
            <a:r>
              <a:rPr lang="en-US" altLang="ja-JP" sz="1400" dirty="0">
                <a:latin typeface="Tahoma" pitchFamily="34" charset="0"/>
                <a:ea typeface="Meiryo UI" pitchFamily="50" charset="-128"/>
                <a:cs typeface="Tahoma" pitchFamily="34" charset="0"/>
              </a:rPr>
              <a:t>Point</a:t>
            </a:r>
            <a:r>
              <a:rPr lang="ja-JP" altLang="en-US" sz="1400" dirty="0">
                <a:latin typeface="Tahoma" pitchFamily="34" charset="0"/>
                <a:ea typeface="Meiryo UI" pitchFamily="50" charset="-128"/>
                <a:cs typeface="Tahoma" pitchFamily="34" charset="0"/>
              </a:rPr>
              <a:t>２</a:t>
            </a:r>
            <a:endParaRPr lang="en-US" altLang="ja-JP" sz="1400" dirty="0">
              <a:latin typeface="Tahoma" pitchFamily="34" charset="0"/>
              <a:ea typeface="Meiryo UI" pitchFamily="50" charset="-128"/>
              <a:cs typeface="Tahoma" pitchFamily="34" charset="0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7198867" y="2469056"/>
            <a:ext cx="4729775" cy="2949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スポーツを通じた人間形成。奈良発のアスリートを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育成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6" name="角丸四角形 115"/>
          <p:cNvSpPr/>
          <p:nvPr/>
        </p:nvSpPr>
        <p:spPr bwMode="auto">
          <a:xfrm>
            <a:off x="6240297" y="2953273"/>
            <a:ext cx="787245" cy="360000"/>
          </a:xfrm>
          <a:prstGeom prst="roundRect">
            <a:avLst/>
          </a:prstGeom>
          <a:solidFill>
            <a:srgbClr val="EAEAEA"/>
          </a:solidFill>
          <a:ln w="22225">
            <a:solidFill>
              <a:srgbClr val="3399FF"/>
            </a:solidFill>
            <a:prstDash val="solid"/>
            <a:miter lim="800000"/>
            <a:headEnd/>
            <a:tailEnd/>
          </a:ln>
          <a:extLst/>
        </p:spPr>
        <p:txBody>
          <a:bodyPr wrap="square" lIns="36000" tIns="36000" rIns="36000" bIns="36000" rtlCol="0" anchor="ctr">
            <a:noAutofit/>
          </a:bodyPr>
          <a:lstStyle/>
          <a:p>
            <a:pPr algn="ctr" eaLnBrk="1" hangingPunct="1">
              <a:buClr>
                <a:srgbClr val="0070C0"/>
              </a:buClr>
            </a:pPr>
            <a:r>
              <a:rPr lang="en-US" altLang="ja-JP" sz="1400" dirty="0">
                <a:latin typeface="Tahoma" pitchFamily="34" charset="0"/>
                <a:ea typeface="Meiryo UI" pitchFamily="50" charset="-128"/>
                <a:cs typeface="Tahoma" pitchFamily="34" charset="0"/>
              </a:rPr>
              <a:t>Point3</a:t>
            </a: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7206639" y="2988658"/>
            <a:ext cx="4247923" cy="2949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県民の健康維持増進。地域の活力を創出。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9" name="正方形/長方形 118"/>
          <p:cNvSpPr/>
          <p:nvPr/>
        </p:nvSpPr>
        <p:spPr>
          <a:xfrm>
            <a:off x="6641543" y="4234503"/>
            <a:ext cx="5751491" cy="4882728"/>
          </a:xfrm>
          <a:prstGeom prst="rect">
            <a:avLst/>
          </a:prstGeom>
          <a:noFill/>
          <a:ln w="12700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1" tIns="108000" rIns="72001" bIns="7200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1"/>
              </a:spcAft>
            </a:pP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7" name="Line 9"/>
          <p:cNvSpPr>
            <a:spLocks noChangeShapeType="1"/>
          </p:cNvSpPr>
          <p:nvPr/>
        </p:nvSpPr>
        <p:spPr bwMode="auto">
          <a:xfrm flipV="1">
            <a:off x="6869741" y="4761990"/>
            <a:ext cx="4993878" cy="0"/>
          </a:xfrm>
          <a:prstGeom prst="line">
            <a:avLst/>
          </a:prstGeom>
          <a:noFill/>
          <a:ln w="190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00"/>
          </a:p>
        </p:txBody>
      </p:sp>
      <p:sp>
        <p:nvSpPr>
          <p:cNvPr id="128" name="Rectangle 5"/>
          <p:cNvSpPr>
            <a:spLocks noChangeArrowheads="1"/>
          </p:cNvSpPr>
          <p:nvPr/>
        </p:nvSpPr>
        <p:spPr bwMode="auto">
          <a:xfrm>
            <a:off x="6869741" y="4459152"/>
            <a:ext cx="576064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buClr>
                <a:srgbClr val="5F5F5F"/>
              </a:buClr>
              <a:defRPr kumimoji="1" sz="20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algn="l">
              <a:buClr>
                <a:srgbClr val="5F5F5F"/>
              </a:buClr>
              <a:defRPr kumimoji="1" sz="20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algn="l">
              <a:buClr>
                <a:srgbClr val="5F5F5F"/>
              </a:buClr>
              <a:defRPr kumimoji="1" sz="20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algn="l">
              <a:buClr>
                <a:srgbClr val="5F5F5F"/>
              </a:buClr>
              <a:defRPr kumimoji="1" sz="20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algn="l">
              <a:buClr>
                <a:srgbClr val="5F5F5F"/>
              </a:buClr>
              <a:defRPr kumimoji="1" sz="20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buClr>
                <a:srgbClr val="5F5F5F"/>
              </a:buClr>
              <a:defRPr kumimoji="1" sz="20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buClr>
                <a:srgbClr val="5F5F5F"/>
              </a:buClr>
              <a:defRPr kumimoji="1" sz="20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buClr>
                <a:srgbClr val="5F5F5F"/>
              </a:buClr>
              <a:defRPr kumimoji="1" sz="20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buClr>
                <a:srgbClr val="5F5F5F"/>
              </a:buClr>
              <a:defRPr kumimoji="1" sz="20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>
              <a:buFontTx/>
              <a:buNone/>
            </a:pPr>
            <a:r>
              <a:rPr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（１</a:t>
            </a:r>
            <a:r>
              <a:rPr lang="ja-JP" altLang="en-US" sz="16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r>
              <a:rPr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独自性</a:t>
            </a:r>
          </a:p>
        </p:txBody>
      </p:sp>
      <p:sp>
        <p:nvSpPr>
          <p:cNvPr id="129" name="Text Box 20"/>
          <p:cNvSpPr txBox="1">
            <a:spLocks noChangeArrowheads="1"/>
          </p:cNvSpPr>
          <p:nvPr/>
        </p:nvSpPr>
        <p:spPr bwMode="auto">
          <a:xfrm>
            <a:off x="6869741" y="4850114"/>
            <a:ext cx="5267571" cy="97937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1" rIns="72001" bIns="46801">
            <a:spAutoFit/>
          </a:bodyPr>
          <a:lstStyle>
            <a:lvl1pPr marL="185738" indent="-185738" algn="l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algn="l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l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l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l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285755" indent="-285755">
              <a:lnSpc>
                <a:spcPts val="2200"/>
              </a:lnSpc>
              <a:buFont typeface="Wingdings" panose="05000000000000000000" pitchFamily="2" charset="2"/>
              <a:buChar char="n"/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「奈良メソッド」を奈良県独自の方法論として確立。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5" indent="-285755">
              <a:lnSpc>
                <a:spcPts val="300"/>
              </a:lnSpc>
              <a:buFont typeface="Wingdings" panose="05000000000000000000" pitchFamily="2" charset="2"/>
              <a:buChar char="n"/>
            </a:pP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5" indent="-285755">
              <a:lnSpc>
                <a:spcPts val="2200"/>
              </a:lnSpc>
              <a:buFont typeface="Wingdings" panose="05000000000000000000" pitchFamily="2" charset="2"/>
              <a:buChar char="n"/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奈良県にしかないオリジナルメソッドは、魅力的な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プログラム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の源泉になるとともに、国内外から人を呼ぶ集客力を生み出す。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0" name="Line 9"/>
          <p:cNvSpPr>
            <a:spLocks noChangeShapeType="1"/>
          </p:cNvSpPr>
          <p:nvPr/>
        </p:nvSpPr>
        <p:spPr bwMode="auto">
          <a:xfrm flipV="1">
            <a:off x="6869741" y="6269556"/>
            <a:ext cx="4993878" cy="0"/>
          </a:xfrm>
          <a:prstGeom prst="line">
            <a:avLst/>
          </a:prstGeom>
          <a:noFill/>
          <a:ln w="190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00"/>
          </a:p>
        </p:txBody>
      </p:sp>
      <p:sp>
        <p:nvSpPr>
          <p:cNvPr id="131" name="Rectangle 5"/>
          <p:cNvSpPr>
            <a:spLocks noChangeArrowheads="1"/>
          </p:cNvSpPr>
          <p:nvPr/>
        </p:nvSpPr>
        <p:spPr bwMode="auto">
          <a:xfrm>
            <a:off x="6869741" y="5966719"/>
            <a:ext cx="576064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buClr>
                <a:srgbClr val="5F5F5F"/>
              </a:buClr>
              <a:defRPr kumimoji="1" sz="20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algn="l">
              <a:buClr>
                <a:srgbClr val="5F5F5F"/>
              </a:buClr>
              <a:defRPr kumimoji="1" sz="20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algn="l">
              <a:buClr>
                <a:srgbClr val="5F5F5F"/>
              </a:buClr>
              <a:defRPr kumimoji="1" sz="20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algn="l">
              <a:buClr>
                <a:srgbClr val="5F5F5F"/>
              </a:buClr>
              <a:defRPr kumimoji="1" sz="20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algn="l">
              <a:buClr>
                <a:srgbClr val="5F5F5F"/>
              </a:buClr>
              <a:defRPr kumimoji="1" sz="20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buClr>
                <a:srgbClr val="5F5F5F"/>
              </a:buClr>
              <a:defRPr kumimoji="1" sz="20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buClr>
                <a:srgbClr val="5F5F5F"/>
              </a:buClr>
              <a:defRPr kumimoji="1" sz="20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buClr>
                <a:srgbClr val="5F5F5F"/>
              </a:buClr>
              <a:defRPr kumimoji="1" sz="20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buClr>
                <a:srgbClr val="5F5F5F"/>
              </a:buClr>
              <a:defRPr kumimoji="1" sz="20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>
              <a:buFontTx/>
              <a:buNone/>
            </a:pPr>
            <a:r>
              <a:rPr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（２</a:t>
            </a:r>
            <a:r>
              <a:rPr lang="ja-JP" altLang="en-US" sz="16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）先進性</a:t>
            </a:r>
            <a:endParaRPr lang="ja-JP" altLang="en-US" sz="16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2" name="Text Box 20"/>
          <p:cNvSpPr txBox="1">
            <a:spLocks noChangeArrowheads="1"/>
          </p:cNvSpPr>
          <p:nvPr/>
        </p:nvSpPr>
        <p:spPr bwMode="auto">
          <a:xfrm>
            <a:off x="6869742" y="6332926"/>
            <a:ext cx="5222966" cy="94090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1" rIns="72001" bIns="46801">
            <a:spAutoFit/>
          </a:bodyPr>
          <a:lstStyle>
            <a:lvl1pPr marL="185738" indent="-185738" algn="l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algn="l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l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l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l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285755" indent="-285755">
              <a:lnSpc>
                <a:spcPts val="2200"/>
              </a:lnSpc>
              <a:buFont typeface="Wingdings" panose="05000000000000000000" pitchFamily="2" charset="2"/>
              <a:buChar char="n"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国内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外の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先進事例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を参考にしながらも、多様な事例の特徴を融合し、発展させることで他の先進事例を超えるアカデミーを整備。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3" name="Line 9"/>
          <p:cNvSpPr>
            <a:spLocks noChangeShapeType="1"/>
          </p:cNvSpPr>
          <p:nvPr/>
        </p:nvSpPr>
        <p:spPr bwMode="auto">
          <a:xfrm flipV="1">
            <a:off x="6869741" y="7729319"/>
            <a:ext cx="4993878" cy="0"/>
          </a:xfrm>
          <a:prstGeom prst="line">
            <a:avLst/>
          </a:prstGeom>
          <a:noFill/>
          <a:ln w="190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00"/>
          </a:p>
        </p:txBody>
      </p:sp>
      <p:sp>
        <p:nvSpPr>
          <p:cNvPr id="134" name="Rectangle 5"/>
          <p:cNvSpPr>
            <a:spLocks noChangeArrowheads="1"/>
          </p:cNvSpPr>
          <p:nvPr/>
        </p:nvSpPr>
        <p:spPr bwMode="auto">
          <a:xfrm>
            <a:off x="6869741" y="7436268"/>
            <a:ext cx="576064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buClr>
                <a:srgbClr val="5F5F5F"/>
              </a:buClr>
              <a:defRPr kumimoji="1" sz="20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algn="l">
              <a:buClr>
                <a:srgbClr val="5F5F5F"/>
              </a:buClr>
              <a:defRPr kumimoji="1" sz="20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algn="l">
              <a:buClr>
                <a:srgbClr val="5F5F5F"/>
              </a:buClr>
              <a:defRPr kumimoji="1" sz="20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algn="l">
              <a:buClr>
                <a:srgbClr val="5F5F5F"/>
              </a:buClr>
              <a:defRPr kumimoji="1" sz="20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algn="l">
              <a:buClr>
                <a:srgbClr val="5F5F5F"/>
              </a:buClr>
              <a:defRPr kumimoji="1" sz="20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buClr>
                <a:srgbClr val="5F5F5F"/>
              </a:buClr>
              <a:defRPr kumimoji="1" sz="20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buClr>
                <a:srgbClr val="5F5F5F"/>
              </a:buClr>
              <a:defRPr kumimoji="1" sz="20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buClr>
                <a:srgbClr val="5F5F5F"/>
              </a:buClr>
              <a:defRPr kumimoji="1" sz="20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buClr>
                <a:srgbClr val="5F5F5F"/>
              </a:buClr>
              <a:defRPr kumimoji="1" sz="20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>
              <a:buFontTx/>
              <a:buNone/>
            </a:pPr>
            <a:r>
              <a:rPr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（３</a:t>
            </a:r>
            <a:r>
              <a:rPr lang="ja-JP" altLang="en-US" sz="16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r>
              <a:rPr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実効性</a:t>
            </a:r>
          </a:p>
        </p:txBody>
      </p:sp>
      <p:sp>
        <p:nvSpPr>
          <p:cNvPr id="135" name="Text Box 20"/>
          <p:cNvSpPr txBox="1">
            <a:spLocks noChangeArrowheads="1"/>
          </p:cNvSpPr>
          <p:nvPr/>
        </p:nvSpPr>
        <p:spPr bwMode="auto">
          <a:xfrm>
            <a:off x="6869741" y="7824772"/>
            <a:ext cx="5267571" cy="126150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1" rIns="72001" bIns="46801">
            <a:spAutoFit/>
          </a:bodyPr>
          <a:lstStyle>
            <a:lvl1pPr marL="185738" indent="-185738" algn="l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algn="l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l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l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l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285755" indent="-285755">
              <a:lnSpc>
                <a:spcPts val="2200"/>
              </a:lnSpc>
              <a:buFont typeface="Wingdings" panose="05000000000000000000" pitchFamily="2" charset="2"/>
              <a:buChar char="n"/>
            </a:pPr>
            <a:r>
              <a:rPr lang="ja-JP" altLang="en-US" sz="1600" dirty="0">
                <a:uFill>
                  <a:solidFill>
                    <a:srgbClr val="FF0000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民間</a:t>
            </a:r>
            <a:r>
              <a:rPr lang="ja-JP" altLang="en-US" sz="1600" dirty="0" smtClean="0">
                <a:uFill>
                  <a:solidFill>
                    <a:srgbClr val="FF0000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の参入意欲を高め、</a:t>
            </a:r>
            <a:r>
              <a:rPr lang="ja-JP" altLang="en-US" sz="1600" dirty="0">
                <a:uFill>
                  <a:solidFill>
                    <a:srgbClr val="FF0000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民間</a:t>
            </a:r>
            <a:r>
              <a:rPr lang="ja-JP" altLang="en-US" sz="1600" dirty="0" smtClean="0">
                <a:uFill>
                  <a:solidFill>
                    <a:srgbClr val="FF0000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1600" dirty="0">
                <a:uFill>
                  <a:solidFill>
                    <a:srgbClr val="FF0000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ノウハウ</a:t>
            </a:r>
            <a:r>
              <a:rPr lang="ja-JP" altLang="en-US" sz="1600" dirty="0" smtClean="0">
                <a:uFill>
                  <a:solidFill>
                    <a:srgbClr val="FF0000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や創意工夫を最大限に活用。</a:t>
            </a:r>
            <a:endParaRPr lang="en-US" altLang="ja-JP" sz="1600" dirty="0" smtClean="0">
              <a:uFill>
                <a:solidFill>
                  <a:srgbClr val="FF0000"/>
                </a:solidFill>
              </a:u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5" indent="-285755">
              <a:lnSpc>
                <a:spcPts val="300"/>
              </a:lnSpc>
              <a:buFont typeface="Wingdings" panose="05000000000000000000" pitchFamily="2" charset="2"/>
              <a:buChar char="n"/>
            </a:pPr>
            <a:endParaRPr lang="en-US" altLang="ja-JP" sz="1600" dirty="0" smtClean="0">
              <a:uFill>
                <a:solidFill>
                  <a:srgbClr val="FF0000"/>
                </a:solidFill>
              </a:u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5" indent="-285755">
              <a:lnSpc>
                <a:spcPts val="2200"/>
              </a:lnSpc>
              <a:buFont typeface="Wingdings" panose="05000000000000000000" pitchFamily="2" charset="2"/>
              <a:buChar char="n"/>
            </a:pPr>
            <a:r>
              <a:rPr lang="ja-JP" altLang="en-US" sz="1600" dirty="0">
                <a:uFill>
                  <a:solidFill>
                    <a:srgbClr val="FF0000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交流人口</a:t>
            </a:r>
            <a:r>
              <a:rPr lang="ja-JP" altLang="en-US" sz="1600" dirty="0" smtClean="0">
                <a:uFill>
                  <a:solidFill>
                    <a:srgbClr val="FF0000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の増加を皮切りに、産業や雇用の創出につなげることで、奈良県の活性化に貢献。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正方形/長方形 3"/>
          <p:cNvSpPr>
            <a:spLocks noChangeArrowheads="1"/>
          </p:cNvSpPr>
          <p:nvPr/>
        </p:nvSpPr>
        <p:spPr bwMode="auto">
          <a:xfrm>
            <a:off x="0" y="2"/>
            <a:ext cx="12801600" cy="396000"/>
          </a:xfrm>
          <a:prstGeom prst="rect">
            <a:avLst/>
          </a:prstGeom>
          <a:solidFill>
            <a:srgbClr val="FF9933"/>
          </a:solidFill>
          <a:ln w="25400" algn="ctr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ja-JP" altLang="en-US" sz="1800" b="1" dirty="0"/>
              <a:t>　 </a:t>
            </a:r>
            <a:r>
              <a:rPr lang="ja-JP" altLang="en-US" sz="1800" b="1" dirty="0" smtClean="0"/>
              <a:t>　　　　　　　　　　　　　　　　　　　　　　</a:t>
            </a: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奈良県</a:t>
            </a:r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スポーツアカデミー基本方針（案）</a:t>
            </a: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     　　　　　　　　</a:t>
            </a:r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</a:t>
            </a: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200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Ｐ</a:t>
            </a:r>
            <a:r>
              <a:rPr lang="ja-JP" altLang="en-US" sz="2001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．１</a:t>
            </a:r>
            <a:r>
              <a:rPr lang="ja-JP" altLang="en-US" sz="1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</a:p>
        </p:txBody>
      </p:sp>
      <p:sp>
        <p:nvSpPr>
          <p:cNvPr id="118" name="正方形/長方形 117"/>
          <p:cNvSpPr/>
          <p:nvPr/>
        </p:nvSpPr>
        <p:spPr>
          <a:xfrm>
            <a:off x="6633921" y="3910755"/>
            <a:ext cx="5759113" cy="323747"/>
          </a:xfrm>
          <a:prstGeom prst="rect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1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</a:t>
            </a:r>
            <a:r>
              <a:rPr lang="ja-JP" altLang="en-US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</a:t>
            </a:r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奈良県スポーツアカデミー</a:t>
            </a:r>
            <a:r>
              <a:rPr lang="ja-JP" altLang="en-US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の主な狙い</a:t>
            </a:r>
            <a:endParaRPr lang="en-US" altLang="ja-JP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1820419" y="468006"/>
            <a:ext cx="9104197" cy="37215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コンセプト・事業概要・主な狙い</a:t>
            </a:r>
            <a:endParaRPr lang="ja-JP" altLang="en-US" sz="1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465597" y="3910756"/>
            <a:ext cx="5643630" cy="323747"/>
          </a:xfrm>
          <a:prstGeom prst="rect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1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</a:t>
            </a:r>
            <a:r>
              <a:rPr lang="ja-JP" altLang="en-US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</a:t>
            </a:r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</a:t>
            </a:r>
            <a:r>
              <a:rPr lang="ja-JP" altLang="en-US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概要</a:t>
            </a:r>
            <a:endParaRPr lang="en-US" altLang="ja-JP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>
            <a:off x="7198867" y="2198106"/>
            <a:ext cx="4839558" cy="38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00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7198867" y="2769605"/>
            <a:ext cx="4839010" cy="39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00"/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 flipV="1">
            <a:off x="7198867" y="3334799"/>
            <a:ext cx="4851710" cy="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00"/>
          </a:p>
        </p:txBody>
      </p:sp>
      <p:sp>
        <p:nvSpPr>
          <p:cNvPr id="2" name="正方形/長方形 1"/>
          <p:cNvSpPr/>
          <p:nvPr/>
        </p:nvSpPr>
        <p:spPr>
          <a:xfrm>
            <a:off x="1500284" y="2347593"/>
            <a:ext cx="3534297" cy="914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ts val="2300"/>
              </a:lnSpc>
            </a:pP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スポーツが持つ多様な力に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より、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dist">
              <a:lnSpc>
                <a:spcPts val="2300"/>
              </a:lnSpc>
            </a:pP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次代を担う人材を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育成し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dist">
              <a:lnSpc>
                <a:spcPts val="2300"/>
              </a:lnSpc>
            </a:pP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豊かで活力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に満ちた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奈良県を実現</a:t>
            </a:r>
            <a:endParaRPr kumimoji="1" lang="ja-JP" altLang="en-US" sz="1700" dirty="0"/>
          </a:p>
        </p:txBody>
      </p:sp>
      <p:sp>
        <p:nvSpPr>
          <p:cNvPr id="32" name="正方形/長方形 31"/>
          <p:cNvSpPr/>
          <p:nvPr/>
        </p:nvSpPr>
        <p:spPr>
          <a:xfrm>
            <a:off x="1282700" y="1885149"/>
            <a:ext cx="3925742" cy="458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ts val="2300"/>
              </a:lnSpc>
            </a:pPr>
            <a:r>
              <a:rPr lang="ja-JP" altLang="en-US" sz="2000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スポーツによる新しい奈良の創造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6229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>
            <a:off x="-108520" y="893323"/>
            <a:ext cx="13006764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正方形/長方形 70"/>
          <p:cNvSpPr/>
          <p:nvPr/>
        </p:nvSpPr>
        <p:spPr>
          <a:xfrm>
            <a:off x="6530302" y="1092477"/>
            <a:ext cx="6049221" cy="323747"/>
          </a:xfrm>
          <a:prstGeom prst="rect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</a:t>
            </a:r>
            <a:r>
              <a:rPr lang="ja-JP" altLang="en-US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．ソフト・ハードが一体となった事業展開</a:t>
            </a:r>
            <a:endParaRPr lang="en-US" altLang="ja-JP" sz="16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6530302" y="1121661"/>
            <a:ext cx="6049221" cy="8143435"/>
          </a:xfrm>
          <a:prstGeom prst="rect">
            <a:avLst/>
          </a:prstGeom>
          <a:noFill/>
          <a:ln w="12700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108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endParaRPr kumimoji="1"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9" name="正方形/長方形 118"/>
          <p:cNvSpPr/>
          <p:nvPr/>
        </p:nvSpPr>
        <p:spPr>
          <a:xfrm>
            <a:off x="222626" y="5233650"/>
            <a:ext cx="6049221" cy="4031446"/>
          </a:xfrm>
          <a:prstGeom prst="rect">
            <a:avLst/>
          </a:prstGeom>
          <a:noFill/>
          <a:ln w="12700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108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endParaRPr kumimoji="1"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8" name="正方形/長方形 117"/>
          <p:cNvSpPr/>
          <p:nvPr/>
        </p:nvSpPr>
        <p:spPr>
          <a:xfrm>
            <a:off x="215004" y="5201705"/>
            <a:ext cx="6049221" cy="323747"/>
          </a:xfrm>
          <a:prstGeom prst="rect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</a:t>
            </a:r>
            <a:r>
              <a:rPr lang="ja-JP" altLang="en-US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．奈良県スポーツアカデミー整備のイメージ</a:t>
            </a:r>
            <a:endParaRPr lang="en-US" altLang="ja-JP" sz="16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54579" y="5616417"/>
            <a:ext cx="5704494" cy="3457880"/>
            <a:chOff x="7038048" y="5803649"/>
            <a:chExt cx="5595556" cy="333264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1217"/>
            <a:stretch/>
          </p:blipFill>
          <p:spPr bwMode="auto">
            <a:xfrm>
              <a:off x="7038048" y="5803649"/>
              <a:ext cx="5595556" cy="333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線吹き出し 1 (枠付き) 65"/>
            <p:cNvSpPr>
              <a:spLocks noChangeAspect="1"/>
            </p:cNvSpPr>
            <p:nvPr/>
          </p:nvSpPr>
          <p:spPr bwMode="auto">
            <a:xfrm>
              <a:off x="10991633" y="8581064"/>
              <a:ext cx="1246779" cy="396000"/>
            </a:xfrm>
            <a:prstGeom prst="borderCallout1">
              <a:avLst>
                <a:gd name="adj1" fmla="val 18750"/>
                <a:gd name="adj2" fmla="val -8333"/>
                <a:gd name="adj3" fmla="val -245290"/>
                <a:gd name="adj4" fmla="val -55589"/>
              </a:avLst>
            </a:prstGeom>
            <a:solidFill>
              <a:schemeClr val="bg1">
                <a:alpha val="63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0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スポーツ医科学</a:t>
              </a:r>
              <a:endPara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>
                <a:defRPr/>
              </a:pPr>
              <a:r>
                <a:rPr lang="ja-JP" altLang="en-US" sz="10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センター</a:t>
              </a:r>
            </a:p>
          </p:txBody>
        </p:sp>
        <p:sp>
          <p:nvSpPr>
            <p:cNvPr id="67" name="線吹き出し 1 (枠付き) 66"/>
            <p:cNvSpPr/>
            <p:nvPr/>
          </p:nvSpPr>
          <p:spPr bwMode="auto">
            <a:xfrm>
              <a:off x="10895202" y="6168752"/>
              <a:ext cx="1260000" cy="216000"/>
            </a:xfrm>
            <a:prstGeom prst="borderCallout1">
              <a:avLst>
                <a:gd name="adj1" fmla="val 131198"/>
                <a:gd name="adj2" fmla="val 2807"/>
                <a:gd name="adj3" fmla="val 378220"/>
                <a:gd name="adj4" fmla="val -32663"/>
              </a:avLst>
            </a:prstGeom>
            <a:solidFill>
              <a:schemeClr val="bg1">
                <a:alpha val="63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0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多目的フィールド</a:t>
              </a:r>
              <a:endPara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68" name="線吹き出し 1 (枠付き) 67"/>
            <p:cNvSpPr/>
            <p:nvPr/>
          </p:nvSpPr>
          <p:spPr bwMode="auto">
            <a:xfrm>
              <a:off x="7163406" y="8581064"/>
              <a:ext cx="1260000" cy="396000"/>
            </a:xfrm>
            <a:prstGeom prst="borderCallout1">
              <a:avLst>
                <a:gd name="adj1" fmla="val 39178"/>
                <a:gd name="adj2" fmla="val 103764"/>
                <a:gd name="adj3" fmla="val -222965"/>
                <a:gd name="adj4" fmla="val 164640"/>
              </a:avLst>
            </a:prstGeom>
            <a:solidFill>
              <a:schemeClr val="bg1">
                <a:alpha val="63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0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宿泊施設</a:t>
              </a:r>
              <a:endPara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>
                <a:defRPr/>
              </a:pPr>
              <a:r>
                <a:rPr lang="ja-JP" altLang="en-US" sz="10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レストラン</a:t>
              </a:r>
            </a:p>
          </p:txBody>
        </p:sp>
        <p:sp>
          <p:nvSpPr>
            <p:cNvPr id="69" name="線吹き出し 1 (枠付き) 68"/>
            <p:cNvSpPr/>
            <p:nvPr/>
          </p:nvSpPr>
          <p:spPr bwMode="auto">
            <a:xfrm>
              <a:off x="7163406" y="6168752"/>
              <a:ext cx="1260000" cy="216000"/>
            </a:xfrm>
            <a:prstGeom prst="borderCallout1">
              <a:avLst>
                <a:gd name="adj1" fmla="val 39178"/>
                <a:gd name="adj2" fmla="val 103764"/>
                <a:gd name="adj3" fmla="val 383903"/>
                <a:gd name="adj4" fmla="val 157704"/>
              </a:avLst>
            </a:prstGeom>
            <a:solidFill>
              <a:schemeClr val="bg1">
                <a:alpha val="63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0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屋内テニスコート</a:t>
              </a:r>
            </a:p>
          </p:txBody>
        </p:sp>
        <p:sp>
          <p:nvSpPr>
            <p:cNvPr id="70" name="線吹き出し 1 (枠付き) 69"/>
            <p:cNvSpPr/>
            <p:nvPr/>
          </p:nvSpPr>
          <p:spPr bwMode="auto">
            <a:xfrm>
              <a:off x="7157024" y="7680944"/>
              <a:ext cx="1260000" cy="216000"/>
            </a:xfrm>
            <a:prstGeom prst="borderCallout1">
              <a:avLst>
                <a:gd name="adj1" fmla="val -30312"/>
                <a:gd name="adj2" fmla="val 31183"/>
                <a:gd name="adj3" fmla="val -273823"/>
                <a:gd name="adj4" fmla="val 95009"/>
              </a:avLst>
            </a:prstGeom>
            <a:solidFill>
              <a:schemeClr val="bg1">
                <a:alpha val="63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0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屋外テニスコート</a:t>
              </a: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239009" y="1835211"/>
            <a:ext cx="6320292" cy="2958647"/>
            <a:chOff x="6499771" y="2712368"/>
            <a:chExt cx="6320292" cy="2958647"/>
          </a:xfrm>
        </p:grpSpPr>
        <p:sp>
          <p:nvSpPr>
            <p:cNvPr id="38" name="円/楕円 37"/>
            <p:cNvSpPr/>
            <p:nvPr/>
          </p:nvSpPr>
          <p:spPr>
            <a:xfrm>
              <a:off x="7377161" y="2732876"/>
              <a:ext cx="4402361" cy="2376000"/>
            </a:xfrm>
            <a:prstGeom prst="ellipse">
              <a:avLst/>
            </a:prstGeom>
            <a:noFill/>
            <a:ln w="34925" cap="flat">
              <a:solidFill>
                <a:srgbClr val="FFC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ヒラギノ角ゴ ProN W3"/>
              </a:endParaRPr>
            </a:p>
          </p:txBody>
        </p:sp>
        <p:sp>
          <p:nvSpPr>
            <p:cNvPr id="39" name="円/楕円 38"/>
            <p:cNvSpPr>
              <a:spLocks/>
            </p:cNvSpPr>
            <p:nvPr/>
          </p:nvSpPr>
          <p:spPr>
            <a:xfrm>
              <a:off x="10181360" y="2712368"/>
              <a:ext cx="1260000" cy="48214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県民</a:t>
              </a:r>
              <a:r>
                <a:rPr lang="ja-JP" altLang="en-US" sz="11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の</a:t>
              </a:r>
              <a:endParaRPr lang="en-US" altLang="ja-JP" sz="11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健康長寿</a:t>
              </a:r>
              <a:endParaRPr lang="en-US" altLang="ja-JP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0" name="縦書きテキスト プレースホルダー 4"/>
            <p:cNvSpPr txBox="1">
              <a:spLocks/>
            </p:cNvSpPr>
            <p:nvPr/>
          </p:nvSpPr>
          <p:spPr>
            <a:xfrm>
              <a:off x="6502684" y="4152528"/>
              <a:ext cx="2035527" cy="43964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ja-JP" altLang="en-US" sz="10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・交流人口の増加、国際交流推進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ja-JP" altLang="en-US" sz="10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・地域の活性化</a:t>
              </a:r>
              <a:endPara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11081320" y="3632087"/>
              <a:ext cx="1260000" cy="48214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新た</a:t>
              </a:r>
              <a:r>
                <a:rPr lang="ja-JP" altLang="en-US" sz="11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な</a:t>
              </a:r>
              <a:endParaRPr lang="en-US" altLang="ja-JP" sz="11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人材の育成</a:t>
              </a:r>
              <a:endParaRPr lang="en-US" altLang="ja-JP" sz="11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2" name="円/楕円 41"/>
            <p:cNvSpPr/>
            <p:nvPr/>
          </p:nvSpPr>
          <p:spPr>
            <a:xfrm>
              <a:off x="7661080" y="2712368"/>
              <a:ext cx="1260000" cy="48214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教育の</a:t>
              </a:r>
              <a:r>
                <a:rPr lang="ja-JP" altLang="en-US" sz="11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場・</a:t>
              </a:r>
              <a:endParaRPr lang="en-US" altLang="ja-JP" sz="11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機会の拡充</a:t>
              </a:r>
              <a:endParaRPr lang="en-US" altLang="ja-JP" sz="11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6760840" y="3631337"/>
              <a:ext cx="1260000" cy="48214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新しい人の</a:t>
              </a:r>
              <a:endParaRPr lang="en-US" altLang="ja-JP" sz="11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流れの創出</a:t>
              </a:r>
              <a:endParaRPr lang="en-US" altLang="ja-JP" sz="11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4" name="円/楕円 43"/>
            <p:cNvSpPr/>
            <p:nvPr/>
          </p:nvSpPr>
          <p:spPr>
            <a:xfrm>
              <a:off x="10145496" y="4678492"/>
              <a:ext cx="1260000" cy="48214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安定</a:t>
              </a:r>
              <a:r>
                <a:rPr lang="ja-JP" altLang="en-US" sz="11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した</a:t>
              </a:r>
              <a:endParaRPr lang="en-US" altLang="ja-JP" sz="11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雇用の創出</a:t>
              </a:r>
              <a:endParaRPr lang="en-US" altLang="ja-JP" sz="11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5" name="縦書きテキスト プレースホルダー 4"/>
            <p:cNvSpPr txBox="1">
              <a:spLocks/>
            </p:cNvSpPr>
            <p:nvPr/>
          </p:nvSpPr>
          <p:spPr>
            <a:xfrm>
              <a:off x="10343565" y="5204113"/>
              <a:ext cx="1997755" cy="39314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ja-JP" altLang="en-US" sz="10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・官民連携による雇用機会の創出</a:t>
              </a:r>
              <a:endPara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ja-JP" altLang="en-US" sz="10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・アスリートのセカンドキャリアの創出</a:t>
              </a:r>
              <a:endPara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46" name="縦書きテキスト プレースホルダー 4"/>
            <p:cNvSpPr txBox="1">
              <a:spLocks/>
            </p:cNvSpPr>
            <p:nvPr/>
          </p:nvSpPr>
          <p:spPr>
            <a:xfrm>
              <a:off x="10628663" y="3219898"/>
              <a:ext cx="2191400" cy="47591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ja-JP" altLang="en-US" sz="10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・体力の向上や健康の維持増進</a:t>
              </a:r>
              <a:endPara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47" name="縦書きテキスト プレースホルダー 4"/>
            <p:cNvSpPr txBox="1">
              <a:spLocks/>
            </p:cNvSpPr>
            <p:nvPr/>
          </p:nvSpPr>
          <p:spPr>
            <a:xfrm>
              <a:off x="10966217" y="4181987"/>
              <a:ext cx="1707828" cy="52766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ja-JP" altLang="en-US" sz="10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・地域スポーツリーダーの養成</a:t>
              </a:r>
              <a:endPara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ja-JP" altLang="en-US" sz="10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・コーチ、トレーナー等のキャ</a:t>
              </a:r>
              <a:endPara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lang="en-US" altLang="ja-JP" sz="10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 </a:t>
              </a:r>
              <a:r>
                <a:rPr lang="ja-JP" altLang="en-US" sz="10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リアアップ</a:t>
              </a:r>
              <a:endPara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48" name="縦書きテキスト プレースホルダー 4"/>
            <p:cNvSpPr txBox="1">
              <a:spLocks/>
            </p:cNvSpPr>
            <p:nvPr/>
          </p:nvSpPr>
          <p:spPr>
            <a:xfrm>
              <a:off x="6499771" y="3200870"/>
              <a:ext cx="2289016" cy="42415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defRPr/>
              </a:pPr>
              <a:r>
                <a:rPr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・</a:t>
              </a:r>
              <a:r>
                <a:rPr lang="ja-JP" altLang="en-US" sz="10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社会適応力、いじめ対抗力、規範意</a:t>
              </a:r>
              <a:endPara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0" indent="0">
                <a:buNone/>
                <a:defRPr/>
              </a:pPr>
              <a:r>
                <a:rPr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10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識</a:t>
              </a:r>
              <a:r>
                <a:rPr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の</a:t>
              </a:r>
              <a:r>
                <a:rPr lang="ja-JP" altLang="en-US" sz="10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醸成等スポーツを通じた人間形成</a:t>
              </a:r>
              <a:endPara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49" name="縦書きテキスト プレースホルダー 4"/>
            <p:cNvSpPr txBox="1">
              <a:spLocks/>
            </p:cNvSpPr>
            <p:nvPr/>
          </p:nvSpPr>
          <p:spPr>
            <a:xfrm>
              <a:off x="6628547" y="5234143"/>
              <a:ext cx="2160240" cy="43687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ja-JP" altLang="en-US" sz="1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・他分野（健康、食、観光等）と</a:t>
              </a:r>
              <a:endPara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ja-JP" altLang="en-US" sz="1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</a:t>
              </a:r>
              <a:r>
                <a:rPr lang="ja-JP" altLang="en-US" sz="1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の融合による新たな産業の創出</a:t>
              </a:r>
              <a:endPara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grpSp>
          <p:nvGrpSpPr>
            <p:cNvPr id="50" name="グループ化 49"/>
            <p:cNvGrpSpPr/>
            <p:nvPr/>
          </p:nvGrpSpPr>
          <p:grpSpPr>
            <a:xfrm>
              <a:off x="7661080" y="4656584"/>
              <a:ext cx="1260000" cy="487142"/>
              <a:chOff x="1494805" y="6171044"/>
              <a:chExt cx="1350614" cy="508354"/>
            </a:xfrm>
          </p:grpSpPr>
          <p:sp>
            <p:nvSpPr>
              <p:cNvPr id="60" name="円/楕円 59"/>
              <p:cNvSpPr/>
              <p:nvPr/>
            </p:nvSpPr>
            <p:spPr>
              <a:xfrm>
                <a:off x="1494805" y="6171044"/>
                <a:ext cx="1350614" cy="50314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ja-JP" sz="14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正方形/長方形 60"/>
              <p:cNvSpPr/>
              <p:nvPr/>
            </p:nvSpPr>
            <p:spPr>
              <a:xfrm>
                <a:off x="1572728" y="6219041"/>
                <a:ext cx="1225066" cy="4603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584200" rtl="0" latinLnBrk="1" hangingPunct="0"/>
                <a:r>
                  <a:rPr lang="ja-JP" altLang="en-US" sz="1100" b="1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新たな</a:t>
                </a:r>
                <a:r>
                  <a:rPr lang="ja-JP" altLang="en-US" sz="1100" b="1" dirty="0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スポーツ</a:t>
                </a:r>
                <a:endParaRPr lang="en-US" altLang="ja-JP" sz="11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 defTabSz="584200" rtl="0" latinLnBrk="1" hangingPunct="0"/>
                <a:r>
                  <a:rPr lang="ja-JP" altLang="en-US" sz="1100" b="1" dirty="0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産業</a:t>
                </a:r>
                <a:r>
                  <a:rPr lang="ja-JP" altLang="en-US" sz="1100" b="1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の</a:t>
                </a:r>
                <a:r>
                  <a:rPr lang="ja-JP" altLang="en-US" sz="1100" b="1" dirty="0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創出</a:t>
                </a:r>
                <a:endParaRPr kumimoji="0" lang="ja-JP" altLang="en-US" sz="11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ヒラギノ角ゴ ProN W3"/>
                </a:endParaRPr>
              </a:p>
            </p:txBody>
          </p:sp>
        </p:grpSp>
        <p:grpSp>
          <p:nvGrpSpPr>
            <p:cNvPr id="51" name="グループ化 50"/>
            <p:cNvGrpSpPr/>
            <p:nvPr/>
          </p:nvGrpSpPr>
          <p:grpSpPr>
            <a:xfrm>
              <a:off x="8750068" y="3527202"/>
              <a:ext cx="1776998" cy="769342"/>
              <a:chOff x="1848649" y="4960218"/>
              <a:chExt cx="1204368" cy="612000"/>
            </a:xfrm>
          </p:grpSpPr>
          <p:sp>
            <p:nvSpPr>
              <p:cNvPr id="58" name="円/楕円 57"/>
              <p:cNvSpPr>
                <a:spLocks/>
              </p:cNvSpPr>
              <p:nvPr/>
            </p:nvSpPr>
            <p:spPr>
              <a:xfrm>
                <a:off x="1848649" y="4960218"/>
                <a:ext cx="1160772" cy="612000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GS創英角ｺﾞｼｯｸUB" panose="020B0900000000000000" pitchFamily="50" charset="-128"/>
                  <a:ea typeface="HGS創英角ｺﾞｼｯｸUB" panose="020B0900000000000000" pitchFamily="50" charset="-128"/>
                  <a:sym typeface="ヒラギノ角ゴ ProN W3"/>
                </a:endParaRPr>
              </a:p>
            </p:txBody>
          </p:sp>
          <p:sp>
            <p:nvSpPr>
              <p:cNvPr id="59" name="正方形/長方形 58"/>
              <p:cNvSpPr/>
              <p:nvPr/>
            </p:nvSpPr>
            <p:spPr>
              <a:xfrm>
                <a:off x="1866523" y="5098682"/>
                <a:ext cx="1186494" cy="4243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584200" rtl="0" latinLnBrk="1" hangingPunct="0"/>
                <a:r>
                  <a:rPr lang="ja-JP" altLang="en-US" sz="1400" b="1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奈良県スポーツ</a:t>
                </a:r>
                <a:endParaRPr lang="en-US" altLang="ja-JP" sz="1400" b="1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 defTabSz="584200" rtl="0" latinLnBrk="1" hangingPunct="0"/>
                <a:r>
                  <a:rPr lang="ja-JP" altLang="en-US" sz="1400" b="1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アカデミー</a:t>
                </a:r>
                <a:endParaRPr lang="en-US" altLang="ja-JP" sz="14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  <p:sp>
          <p:nvSpPr>
            <p:cNvPr id="103" name="ストライプ矢印 102"/>
            <p:cNvSpPr/>
            <p:nvPr/>
          </p:nvSpPr>
          <p:spPr>
            <a:xfrm rot="7645152">
              <a:off x="10010636" y="4232688"/>
              <a:ext cx="414987" cy="561916"/>
            </a:xfrm>
            <a:prstGeom prst="stripedRightArrow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ヒラギノ角ゴ ProN W3"/>
              </a:endParaRPr>
            </a:p>
          </p:txBody>
        </p:sp>
        <p:sp>
          <p:nvSpPr>
            <p:cNvPr id="104" name="ストライプ矢印 103"/>
            <p:cNvSpPr/>
            <p:nvPr/>
          </p:nvSpPr>
          <p:spPr>
            <a:xfrm rot="7645152">
              <a:off x="8774777" y="4223649"/>
              <a:ext cx="414987" cy="561916"/>
            </a:xfrm>
            <a:prstGeom prst="stripedRightArrow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ヒラギノ角ゴ ProN W3"/>
              </a:endParaRPr>
            </a:p>
          </p:txBody>
        </p:sp>
        <p:sp>
          <p:nvSpPr>
            <p:cNvPr id="105" name="ストライプ矢印 104"/>
            <p:cNvSpPr/>
            <p:nvPr/>
          </p:nvSpPr>
          <p:spPr>
            <a:xfrm rot="18578058">
              <a:off x="10007379" y="3058459"/>
              <a:ext cx="414987" cy="561916"/>
            </a:xfrm>
            <a:prstGeom prst="stripedRightArrow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ヒラギノ角ゴ ProN W3"/>
              </a:endParaRPr>
            </a:p>
          </p:txBody>
        </p:sp>
        <p:sp>
          <p:nvSpPr>
            <p:cNvPr id="106" name="ストライプ矢印 105"/>
            <p:cNvSpPr/>
            <p:nvPr/>
          </p:nvSpPr>
          <p:spPr>
            <a:xfrm>
              <a:off x="10571496" y="3628198"/>
              <a:ext cx="414987" cy="561916"/>
            </a:xfrm>
            <a:prstGeom prst="stripedRightArrow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ヒラギノ角ゴ ProN W3"/>
              </a:endParaRPr>
            </a:p>
          </p:txBody>
        </p:sp>
        <p:sp>
          <p:nvSpPr>
            <p:cNvPr id="107" name="ストライプ矢印 106"/>
            <p:cNvSpPr/>
            <p:nvPr/>
          </p:nvSpPr>
          <p:spPr>
            <a:xfrm rot="10800000">
              <a:off x="8201001" y="3621843"/>
              <a:ext cx="414987" cy="561916"/>
            </a:xfrm>
            <a:prstGeom prst="stripedRightArrow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ヒラギノ角ゴ ProN W3"/>
              </a:endParaRPr>
            </a:p>
          </p:txBody>
        </p:sp>
        <p:sp>
          <p:nvSpPr>
            <p:cNvPr id="109" name="ストライプ矢印 108"/>
            <p:cNvSpPr/>
            <p:nvPr/>
          </p:nvSpPr>
          <p:spPr>
            <a:xfrm rot="18238804">
              <a:off x="8796332" y="3046306"/>
              <a:ext cx="414987" cy="561916"/>
            </a:xfrm>
            <a:prstGeom prst="stripedRightArrow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cene3d>
              <a:camera prst="orthographicFront">
                <a:rot lat="10800000" lon="10800000" rev="5400000"/>
              </a:camera>
              <a:lightRig rig="threePt" dir="t"/>
            </a:scene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ヒラギノ角ゴ ProN W3"/>
              </a:endParaRPr>
            </a:p>
          </p:txBody>
        </p:sp>
      </p:grpSp>
      <p:graphicFrame>
        <p:nvGraphicFramePr>
          <p:cNvPr id="53" name="表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748236"/>
              </p:ext>
            </p:extLst>
          </p:nvPr>
        </p:nvGraphicFramePr>
        <p:xfrm>
          <a:off x="6582660" y="1522866"/>
          <a:ext cx="5938820" cy="752969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48795"/>
                <a:gridCol w="3990025"/>
              </a:tblGrid>
              <a:tr h="29637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整備を予定する施設</a:t>
                      </a:r>
                      <a:endParaRPr kumimoji="1" lang="ja-JP" altLang="en-US" sz="13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9977" marR="89977" marT="45740" marB="4574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内　　　 容</a:t>
                      </a:r>
                      <a:endParaRPr kumimoji="1" lang="ja-JP" altLang="en-US" sz="13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9977" marR="89977" marT="45740" marB="45740" anchor="ctr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93"/>
                    </a:solidFill>
                  </a:tcPr>
                </a:tc>
              </a:tr>
              <a:tr h="530315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スポーツ医科学センター</a:t>
                      </a:r>
                      <a:endParaRPr kumimoji="1" lang="ja-JP" altLang="en-US" sz="1400" b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9977" marR="89977" marT="45740" marB="4574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研究室、セミナー室、計測室、多目的トレーニングルーム、屋外多目的芝生ｺｰﾄ、リカバリー・リハビリ設備など</a:t>
                      </a:r>
                      <a:endParaRPr kumimoji="1" lang="ja-JP" altLang="en-US" sz="1400" b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9977" marR="89977" marT="45740" marB="45740" anchor="ctr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622057">
                <a:tc>
                  <a:txBody>
                    <a:bodyPr/>
                    <a:lstStyle/>
                    <a:p>
                      <a:pPr marL="0" marR="0" indent="0" algn="l" defTabSz="575028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○ 研究事業</a:t>
                      </a:r>
                    </a:p>
                    <a:p>
                      <a:pPr algn="l"/>
                      <a:endParaRPr kumimoji="1" lang="ja-JP" altLang="en-US" sz="1400" b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9977" marR="89977" marT="45740" marB="4574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・年齢、発育発達段階に応じた、栄養をはじめフィッ</a:t>
                      </a:r>
                      <a:endParaRPr kumimoji="1" lang="en-US" altLang="ja-JP" sz="14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トネス、メンタル等に関する科学的な研究を推進し、</a:t>
                      </a:r>
                      <a:endParaRPr kumimoji="1" lang="en-US" altLang="ja-JP" sz="14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400" spc="-1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エビデンス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に基づき「奈良メソッド」を確立。</a:t>
                      </a:r>
                      <a:endParaRPr kumimoji="1" lang="en-US" altLang="ja-JP" sz="14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・体力測定等の科学的な計測、評価を行い、結果を</a:t>
                      </a:r>
                      <a:endParaRPr kumimoji="1" lang="en-US" altLang="ja-JP" sz="14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適切なトレーニング方法等へフィードバック。</a:t>
                      </a:r>
                      <a:endParaRPr kumimoji="1" lang="en-US" altLang="ja-JP" sz="14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・民間企業と連携した、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ICT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の活用や競技用具の高</a:t>
                      </a:r>
                      <a:endParaRPr kumimoji="1" lang="en-US" altLang="ja-JP" sz="14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度化等の取組。</a:t>
                      </a:r>
                    </a:p>
                  </a:txBody>
                  <a:tcPr marL="89977" marR="89977" marT="45740" marB="45740" anchor="ctr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530315">
                <a:tc>
                  <a:txBody>
                    <a:bodyPr/>
                    <a:lstStyle/>
                    <a:p>
                      <a:pPr marL="0" marR="0" indent="0" algn="l" defTabSz="12216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○ 人材育成事業</a:t>
                      </a:r>
                    </a:p>
                  </a:txBody>
                  <a:tcPr marL="89977" marR="89977" marT="45740" marB="4574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・地域スポーツリーダーや健康づくり指導者の養成研修</a:t>
                      </a:r>
                      <a:endParaRPr kumimoji="1" lang="en-US" altLang="ja-JP" sz="14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などを行い、指導者のスキルを向上。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9977" marR="89977" marT="45740" marB="45740" anchor="ctr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530315">
                <a:tc>
                  <a:txBody>
                    <a:bodyPr/>
                    <a:lstStyle/>
                    <a:p>
                      <a:pPr marL="0" marR="0" indent="0" algn="l" defTabSz="575028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○ 情報発信事業</a:t>
                      </a:r>
                    </a:p>
                  </a:txBody>
                  <a:tcPr marL="89977" marR="89977" marT="45740" marB="4574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・プログラムを幼稚園や小学校、総合型地域スポーツ</a:t>
                      </a:r>
                      <a:endParaRPr kumimoji="1" lang="en-US" altLang="ja-JP" sz="14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クラブ等へ提供。全県的に取組を展開。</a:t>
                      </a:r>
                      <a:endParaRPr kumimoji="1" lang="en-US" altLang="ja-JP" sz="14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9977" marR="89977" marT="45740" marB="45740" anchor="ctr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624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テニスコート</a:t>
                      </a:r>
                      <a:endParaRPr kumimoji="1" lang="ja-JP" altLang="en-US" sz="1400" b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9977" marR="89977" marT="45740" marB="4574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屋内・屋外ハードコート　など</a:t>
                      </a:r>
                      <a:endParaRPr kumimoji="1" lang="en-US" altLang="ja-JP" sz="1400" b="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9977" marR="89977" marT="45740" marB="45740" anchor="ctr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0315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多目的フィールド</a:t>
                      </a:r>
                      <a:endParaRPr kumimoji="1" lang="ja-JP" altLang="en-US" sz="1400" b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9977" marR="89977" marT="45740" marB="4574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４００ｍトラック、人工芝インフィールド、</a:t>
                      </a:r>
                      <a:endParaRPr kumimoji="1" lang="en-US" altLang="ja-JP" sz="14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ウッドチップロード、サンドプール　など</a:t>
                      </a:r>
                      <a:endParaRPr kumimoji="1" lang="en-US" altLang="ja-JP" sz="1400" b="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9977" marR="89977" marT="45740" marB="45740" anchor="ctr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3709">
                <a:tc>
                  <a:txBody>
                    <a:bodyPr/>
                    <a:lstStyle/>
                    <a:p>
                      <a:pPr marL="0" marR="0" indent="0" algn="l" defTabSz="575028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○ アカデミー事業</a:t>
                      </a:r>
                    </a:p>
                  </a:txBody>
                  <a:tcPr marL="89977" marR="89977" marT="45740" marB="4574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国内にとどまらず、アジアを中心とした世界から有望な</a:t>
                      </a:r>
                      <a:endParaRPr lang="en-US" altLang="ja-JP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l"/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ジュニア選手を受入。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教育・生活を含めた育成を実</a:t>
                      </a:r>
                      <a:endParaRPr kumimoji="1" lang="en-US" altLang="ja-JP" sz="14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施。</a:t>
                      </a:r>
                      <a:endParaRPr kumimoji="1" lang="en-US" altLang="ja-JP" sz="14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・「奈良メソッド」に基づき、就学前幼児、児童生徒、</a:t>
                      </a:r>
                      <a:endParaRPr kumimoji="1" lang="en-US" altLang="ja-JP" sz="14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高齢者、障害者、女性アスリートなど、幅広い層に</a:t>
                      </a:r>
                      <a:endParaRPr kumimoji="1" lang="en-US" altLang="ja-JP" sz="14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効果的なプログラムを提供。</a:t>
                      </a:r>
                    </a:p>
                  </a:txBody>
                  <a:tcPr marL="89977" marR="89977" marT="45740" marB="45740" anchor="ctr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185360">
                <a:tc>
                  <a:txBody>
                    <a:bodyPr/>
                    <a:lstStyle/>
                    <a:p>
                      <a:pPr marL="0" marR="0" indent="0" algn="l" defTabSz="575028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○ 施設提供事業</a:t>
                      </a:r>
                    </a:p>
                  </a:txBody>
                  <a:tcPr marL="89977" marR="89977" marT="45740" marB="4574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・国内外よりスポーツ合宿を受入。テニスや陸上のほか</a:t>
                      </a:r>
                      <a:endParaRPr kumimoji="1" lang="en-US" altLang="ja-JP" sz="14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水泳やサッカー、ラグビーなどの合宿が可能。</a:t>
                      </a:r>
                      <a:endParaRPr kumimoji="1" lang="en-US" altLang="ja-JP" sz="14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4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・県内の競技強化拠点として活用。</a:t>
                      </a:r>
                      <a:endParaRPr kumimoji="1" lang="en-US" altLang="ja-JP" sz="1400" b="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4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・学校や近隣住民等へスポーツ施設の貸出。</a:t>
                      </a:r>
                      <a:endParaRPr kumimoji="1" lang="en-US" altLang="ja-JP" sz="1400" b="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4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・施設を活用した、各種スポーツイベント等の実施。</a:t>
                      </a:r>
                      <a:endParaRPr kumimoji="1" lang="en-US" altLang="ja-JP" sz="1400" b="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9977" marR="89977" marT="45740" marB="45740" anchor="ctr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0315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宿泊・飲食施設</a:t>
                      </a:r>
                      <a:endParaRPr kumimoji="1" lang="ja-JP" altLang="en-US" sz="1400" b="1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9977" marR="89977" marT="45740" marB="4574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宿泊室、アカデミー寄宿舎 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〔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車椅子対応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〕</a:t>
                      </a:r>
                    </a:p>
                    <a:p>
                      <a:pPr algn="l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レストラン 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〔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健康・栄養食対応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〕</a:t>
                      </a:r>
                      <a:endParaRPr kumimoji="1" lang="en-US" altLang="ja-JP" sz="1400" b="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9977" marR="89977" marT="45740" marB="45740" anchor="ctr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4" name="正方形/長方形 53"/>
          <p:cNvSpPr/>
          <p:nvPr/>
        </p:nvSpPr>
        <p:spPr>
          <a:xfrm>
            <a:off x="215734" y="1107686"/>
            <a:ext cx="6049221" cy="3908376"/>
          </a:xfrm>
          <a:prstGeom prst="rect">
            <a:avLst/>
          </a:prstGeom>
          <a:noFill/>
          <a:ln w="12700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108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endParaRPr kumimoji="1"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222626" y="1107686"/>
            <a:ext cx="6049221" cy="323747"/>
          </a:xfrm>
          <a:prstGeom prst="rect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１．奈良県スポーツアカデミーの事業効果</a:t>
            </a:r>
            <a:endParaRPr lang="en-US" altLang="ja-JP" sz="16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1880729" y="454109"/>
            <a:ext cx="9104197" cy="37215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整 備 の 事 業 効 果</a:t>
            </a:r>
            <a:endParaRPr lang="ja-JP" altLang="en-US" sz="1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6" name="正方形/長方形 3"/>
          <p:cNvSpPr>
            <a:spLocks noChangeArrowheads="1"/>
          </p:cNvSpPr>
          <p:nvPr/>
        </p:nvSpPr>
        <p:spPr bwMode="auto">
          <a:xfrm>
            <a:off x="0" y="2"/>
            <a:ext cx="12801600" cy="396000"/>
          </a:xfrm>
          <a:prstGeom prst="rect">
            <a:avLst/>
          </a:prstGeom>
          <a:solidFill>
            <a:srgbClr val="FF9933"/>
          </a:solidFill>
          <a:ln w="25400" algn="ctr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ja-JP" altLang="en-US" sz="1800" b="1" dirty="0"/>
              <a:t>　 </a:t>
            </a:r>
            <a:r>
              <a:rPr lang="ja-JP" altLang="en-US" sz="1800" b="1" dirty="0" smtClean="0"/>
              <a:t>　　　　　　　　　　　　　　　　　　　　　　</a:t>
            </a: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奈良県</a:t>
            </a:r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スポーツアカデミー基本方針（案）</a:t>
            </a: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     　　　　　　　　</a:t>
            </a:r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</a:t>
            </a: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200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Ｐ</a:t>
            </a:r>
            <a:r>
              <a:rPr lang="ja-JP" altLang="en-US" sz="2001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．２</a:t>
            </a:r>
            <a:r>
              <a:rPr lang="ja-JP" altLang="en-US" sz="1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226285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>
            <a:off x="51972" y="928940"/>
            <a:ext cx="1269710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680206"/>
              </p:ext>
            </p:extLst>
          </p:nvPr>
        </p:nvGraphicFramePr>
        <p:xfrm>
          <a:off x="299575" y="1069094"/>
          <a:ext cx="12169353" cy="8418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0909"/>
                <a:gridCol w="2278742"/>
                <a:gridCol w="1374016"/>
                <a:gridCol w="6735686"/>
              </a:tblGrid>
              <a:tr h="11704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奈良県スポーツアカデミーの事業メニュー</a:t>
                      </a:r>
                      <a:endParaRPr lang="ja-JP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主　体</a:t>
                      </a:r>
                      <a:endParaRPr lang="ja-JP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内　　　　　容</a:t>
                      </a:r>
                      <a:endParaRPr lang="ja-JP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</a:tr>
              <a:tr h="23687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（１）研究事業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①スポーツ医科学研究</a:t>
                      </a:r>
                      <a:endParaRPr lang="en-US" altLang="ja-JP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スポーツ医科学</a:t>
                      </a:r>
                      <a:endParaRPr lang="en-US" altLang="ja-JP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 fontAlgn="ctr"/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センター</a:t>
                      </a:r>
                      <a:endParaRPr lang="en-US" altLang="ja-JP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en-US" altLang="ja-JP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indent="0" algn="ctr" defTabSz="1280160" rtl="0" eaLnBrk="1" fontAlgn="ctr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〔</a:t>
                      </a:r>
                      <a:r>
                        <a:rPr lang="ja-JP" alt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県 </a:t>
                      </a:r>
                      <a:r>
                        <a:rPr lang="en-US" altLang="ja-JP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〕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 algn="l" fontAlgn="ctr">
                        <a:lnSpc>
                          <a:spcPts val="17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ja-JP" alt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　スポーツ医科学センターにおいて、</a:t>
                      </a:r>
                      <a:r>
                        <a:rPr lang="ja-JP" altLang="en-US" sz="13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栄養</a:t>
                      </a:r>
                      <a:r>
                        <a:rPr lang="ja-JP" altLang="en-US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をはじめ</a:t>
                      </a:r>
                      <a:r>
                        <a:rPr lang="ja-JP" altLang="en-US" sz="13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フィットネス</a:t>
                      </a:r>
                      <a:r>
                        <a:rPr lang="ja-JP" altLang="en-US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、</a:t>
                      </a:r>
                      <a:r>
                        <a:rPr lang="ja-JP" altLang="en-US" sz="13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パフォーマンス</a:t>
                      </a:r>
                      <a:r>
                        <a:rPr lang="ja-JP" altLang="en-US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、</a:t>
                      </a:r>
                      <a:r>
                        <a:rPr lang="ja-JP" altLang="en-US" sz="13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メンタル等</a:t>
                      </a:r>
                      <a:r>
                        <a:rPr lang="ja-JP" altLang="en-US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に関する</a:t>
                      </a:r>
                      <a:r>
                        <a:rPr lang="ja-JP" altLang="en-US" sz="13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科学的な研究</a:t>
                      </a:r>
                      <a:r>
                        <a:rPr lang="ja-JP" alt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を行い、エビデンスに基づき</a:t>
                      </a:r>
                      <a:r>
                        <a:rPr lang="ja-JP" altLang="en-US" sz="13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「奈良メソッド」を確立</a:t>
                      </a:r>
                      <a:r>
                        <a:rPr lang="ja-JP" alt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する。</a:t>
                      </a:r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6875"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②測定・評価</a:t>
                      </a:r>
                      <a:endParaRPr lang="en-US" altLang="ja-JP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altLang="ja-JP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 algn="l" fontAlgn="ctr">
                        <a:lnSpc>
                          <a:spcPts val="17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ja-JP" alt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　体力測定等、科学的な測定により</a:t>
                      </a:r>
                      <a:r>
                        <a:rPr lang="ja-JP" altLang="en-US" sz="13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データを蓄積</a:t>
                      </a:r>
                      <a:r>
                        <a:rPr lang="ja-JP" alt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し、様々な</a:t>
                      </a:r>
                      <a:r>
                        <a:rPr lang="ja-JP" altLang="en-US" sz="13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研究に活用</a:t>
                      </a:r>
                      <a:r>
                        <a:rPr lang="ja-JP" alt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するとともに、測定結果を分析し、</a:t>
                      </a:r>
                      <a:r>
                        <a:rPr lang="ja-JP" altLang="en-US" sz="13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適切なトレーニング方法等をフィードバック</a:t>
                      </a:r>
                      <a:r>
                        <a:rPr lang="ja-JP" alt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する。</a:t>
                      </a:r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8437"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③プロジェクト研究開発</a:t>
                      </a:r>
                      <a:endParaRPr lang="en-US" altLang="ja-JP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altLang="ja-JP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 algn="l" fontAlgn="ctr">
                        <a:lnSpc>
                          <a:spcPts val="17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ja-JP" alt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　</a:t>
                      </a:r>
                      <a:r>
                        <a:rPr lang="ja-JP" altLang="en-US" sz="13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民間企業等と連携</a:t>
                      </a:r>
                      <a:r>
                        <a:rPr lang="ja-JP" alt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し、ＩＣＴ、ロボット、競技用具の高度化など、プロジェクト型の研究開発を行う。</a:t>
                      </a:r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31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（２）プログラム開発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①プログラム開発</a:t>
                      </a:r>
                      <a:endParaRPr lang="en-US" altLang="ja-JP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県と民間の協働</a:t>
                      </a:r>
                      <a:endParaRPr lang="en-US" altLang="ja-JP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 algn="l" fontAlgn="ctr">
                        <a:lnSpc>
                          <a:spcPts val="17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ja-JP" alt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・奈良メソッドに基づき、</a:t>
                      </a:r>
                      <a:r>
                        <a:rPr lang="ja-JP" altLang="en-US" sz="13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アカデミー事業で展開するプログラムを開発</a:t>
                      </a:r>
                      <a:r>
                        <a:rPr lang="ja-JP" alt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する。スポーツ医科学センター及び民間（ＰＦＩ事業者）が協働で実施。</a:t>
                      </a:r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312">
                <a:tc rowSpan="6"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（３）アカデミー事業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①スポーツアカデミー</a:t>
                      </a:r>
                    </a:p>
                    <a:p>
                      <a:pPr algn="l" fontAlgn="ctr"/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（テニス、水泳、陸上等）</a:t>
                      </a:r>
                      <a:endParaRPr lang="en-US" altLang="ja-JP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民　間</a:t>
                      </a:r>
                      <a:endParaRPr lang="en-US" altLang="ja-JP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 fontAlgn="ctr">
                        <a:lnSpc>
                          <a:spcPts val="700"/>
                        </a:lnSpc>
                      </a:pPr>
                      <a:endParaRPr lang="ja-JP" alt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 fontAlgn="ctr"/>
                      <a:r>
                        <a:rPr lang="en-US" altLang="ja-JP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〔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ＰＦＩ事業者</a:t>
                      </a:r>
                      <a:r>
                        <a:rPr lang="en-US" altLang="ja-JP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〕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 algn="l" fontAlgn="ctr">
                        <a:lnSpc>
                          <a:spcPts val="17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ja-JP" alt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　国内だけでなく、</a:t>
                      </a:r>
                      <a:r>
                        <a:rPr lang="ja-JP" altLang="en-US" sz="13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アジアを中心とした世界から有望なジュニア選手</a:t>
                      </a:r>
                      <a:r>
                        <a:rPr lang="ja-JP" alt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を受け入れ</a:t>
                      </a:r>
                      <a:r>
                        <a:rPr lang="ja-JP" alt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、長期間にわたって育成する居住型の育成システムを構築する。（スポーツ留学）</a:t>
                      </a:r>
                      <a:endParaRPr lang="en-US" altLang="ja-JP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88900" indent="-88900" algn="l" fontAlgn="ctr">
                        <a:lnSpc>
                          <a:spcPts val="17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ja-JP" alt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　海外からの留学生には、</a:t>
                      </a:r>
                      <a:r>
                        <a:rPr lang="ja-JP" altLang="en-US" sz="13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生活支援、教育支援</a:t>
                      </a:r>
                      <a:r>
                        <a:rPr lang="ja-JP" altLang="en-US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も実施</a:t>
                      </a:r>
                      <a:r>
                        <a:rPr lang="ja-JP" alt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する。</a:t>
                      </a:r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5240">
                <a:tc vMerge="1"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51429" marR="51429" marT="25714" marB="25714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②就学前プログラム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kumimoji="1" lang="ja-JP" altLang="en-US" sz="14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-82550">
                        <a:lnSpc>
                          <a:spcPts val="1700"/>
                        </a:lnSpc>
                      </a:pPr>
                      <a:r>
                        <a:rPr kumimoji="1" lang="ja-JP" altLang="en-US" sz="130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　就学前の幼児を対象に、</a:t>
                      </a:r>
                      <a:r>
                        <a:rPr kumimoji="1" lang="ja-JP" altLang="en-US" sz="1300" u="none" baseline="0" dirty="0" smtClean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生活習慣（栄養・睡眠）の改善</a:t>
                      </a:r>
                      <a:r>
                        <a:rPr kumimoji="1" lang="ja-JP" altLang="en-US" sz="1300" u="none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、</a:t>
                      </a:r>
                      <a:r>
                        <a:rPr kumimoji="1" lang="ja-JP" altLang="en-US" sz="1300" u="none" baseline="0" dirty="0" smtClean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コミュニケーションスキル向上</a:t>
                      </a:r>
                      <a:r>
                        <a:rPr kumimoji="1" lang="ja-JP" altLang="en-US" sz="1300" u="none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、</a:t>
                      </a:r>
                      <a:r>
                        <a:rPr kumimoji="1" lang="ja-JP" altLang="en-US" sz="1300" u="none" baseline="0" dirty="0" smtClean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スポーツの習慣化</a:t>
                      </a:r>
                      <a:r>
                        <a:rPr kumimoji="1" lang="ja-JP" altLang="en-US" sz="1300" u="none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などのプログラム</a:t>
                      </a:r>
                      <a:r>
                        <a:rPr kumimoji="1" lang="ja-JP" altLang="en-US" sz="130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を</a:t>
                      </a:r>
                      <a:r>
                        <a:rPr kumimoji="1" lang="ja-JP" altLang="en-US" sz="1300" u="non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提供</a:t>
                      </a:r>
                      <a:r>
                        <a:rPr kumimoji="1" lang="ja-JP" altLang="en-US" sz="130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する</a:t>
                      </a:r>
                      <a:r>
                        <a:rPr kumimoji="1" lang="ja-JP" altLang="en-US" sz="1300" u="non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。</a:t>
                      </a:r>
                      <a:endParaRPr kumimoji="1" lang="en-US" altLang="ja-JP" sz="1300" u="none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5240">
                <a:tc vMerge="1"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51429" marR="51429" marT="25714" marB="25714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③児童・生徒プログラム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kumimoji="1" lang="ja-JP" altLang="en-US" sz="14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-82550">
                        <a:lnSpc>
                          <a:spcPts val="1700"/>
                        </a:lnSpc>
                      </a:pPr>
                      <a:r>
                        <a:rPr kumimoji="1" lang="ja-JP" altLang="en-US" sz="13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　児童及び生徒を対象に、</a:t>
                      </a:r>
                      <a:r>
                        <a:rPr kumimoji="1" lang="ja-JP" altLang="en-US" sz="1300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適性競技評価</a:t>
                      </a:r>
                      <a:r>
                        <a:rPr kumimoji="1" lang="ja-JP" altLang="en-US" sz="13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（測定結果等をもとに適した競技を特定）、</a:t>
                      </a:r>
                      <a:r>
                        <a:rPr kumimoji="1" lang="ja-JP" altLang="en-US" sz="1300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ヒューマンスキル向上</a:t>
                      </a:r>
                      <a:r>
                        <a:rPr kumimoji="1" lang="ja-JP" altLang="en-US" sz="13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、</a:t>
                      </a:r>
                      <a:r>
                        <a:rPr kumimoji="1" lang="ja-JP" altLang="en-US" sz="1300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効果的な身体動作の獲得</a:t>
                      </a:r>
                      <a:r>
                        <a:rPr kumimoji="1" lang="ja-JP" altLang="en-US" sz="13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などのプログラムを提供する。</a:t>
                      </a:r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5240">
                <a:tc vMerge="1"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51429" marR="51429" marT="25714" marB="25714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④女性アスリートプログラム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kumimoji="1" lang="ja-JP" altLang="en-US" sz="14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-82550">
                        <a:lnSpc>
                          <a:spcPts val="1700"/>
                        </a:lnSpc>
                      </a:pPr>
                      <a:r>
                        <a:rPr kumimoji="1" lang="ja-JP" altLang="en-US" sz="13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　</a:t>
                      </a:r>
                      <a:r>
                        <a:rPr kumimoji="1" lang="ja-JP" altLang="en-US" sz="1300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女性アスリートを対象</a:t>
                      </a:r>
                      <a:r>
                        <a:rPr kumimoji="1" lang="ja-JP" altLang="en-US" sz="13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に、生理</a:t>
                      </a:r>
                      <a:r>
                        <a:rPr kumimoji="1" lang="ja-JP" altLang="en-US" sz="13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など女性特有の現象への対応</a:t>
                      </a:r>
                      <a:r>
                        <a:rPr kumimoji="1" lang="ja-JP" altLang="en-US" sz="13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や、女性目線での運動強度、栄養・休息、コンディショニング等を改善するためのプログラムを提供する。</a:t>
                      </a:r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5240">
                <a:tc vMerge="1"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51429" marR="51429" marT="25714" marB="25714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⑤障害者プログラム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kumimoji="1" lang="ja-JP" altLang="en-US" sz="14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-82550">
                        <a:lnSpc>
                          <a:spcPts val="1700"/>
                        </a:lnSpc>
                      </a:pPr>
                      <a:r>
                        <a:rPr kumimoji="1" lang="ja-JP" altLang="en-US" sz="13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　</a:t>
                      </a:r>
                      <a:r>
                        <a:rPr kumimoji="1" lang="ja-JP" altLang="en-US" sz="1300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障害者を対象</a:t>
                      </a:r>
                      <a:r>
                        <a:rPr kumimoji="1" lang="ja-JP" altLang="en-US" sz="13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に、発達障害や視覚障害、肢体不自由、知的障害、精神障害等、</a:t>
                      </a:r>
                      <a:r>
                        <a:rPr kumimoji="1" lang="ja-JP" altLang="en-US" sz="1300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障害の種類や程度に応じた適切な運動</a:t>
                      </a:r>
                      <a:r>
                        <a:rPr kumimoji="1" lang="ja-JP" altLang="en-US" sz="13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、スポーツプログラムを提供する。</a:t>
                      </a:r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5240">
                <a:tc vMerge="1"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51429" marR="51429" marT="25714" marB="25714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⑥高齢者健康長寿プログラム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kumimoji="1" lang="ja-JP" altLang="en-US" sz="14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-87313">
                        <a:lnSpc>
                          <a:spcPts val="1700"/>
                        </a:lnSpc>
                      </a:pPr>
                      <a:r>
                        <a:rPr kumimoji="1" lang="ja-JP" altLang="en-US" sz="13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　高齢者を対象に、</a:t>
                      </a:r>
                      <a:r>
                        <a:rPr kumimoji="1" lang="ja-JP" altLang="en-US" sz="1300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転倒や骨折予防に特に効果を発揮し、介護予防にも繋がる</a:t>
                      </a:r>
                      <a:r>
                        <a:rPr kumimoji="1" lang="ja-JP" altLang="en-US" sz="13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効果的な運動プログラムを提供する。</a:t>
                      </a:r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524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（４）人材養成事業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①指導者等養成研修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スポーツ医科学</a:t>
                      </a:r>
                      <a:endParaRPr lang="en-US" altLang="ja-JP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 fontAlgn="ctr"/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センター</a:t>
                      </a:r>
                      <a:endParaRPr lang="en-US" altLang="ja-JP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 fontAlgn="ctr">
                        <a:lnSpc>
                          <a:spcPts val="1000"/>
                        </a:lnSpc>
                      </a:pPr>
                      <a:endParaRPr lang="en-US" altLang="ja-JP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indent="0" algn="ctr" defTabSz="1280160" rtl="0" eaLnBrk="1" fontAlgn="ctr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〔</a:t>
                      </a:r>
                      <a:r>
                        <a:rPr lang="ja-JP" alt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県 </a:t>
                      </a:r>
                      <a:r>
                        <a:rPr lang="en-US" altLang="ja-JP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〕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-87313">
                        <a:lnSpc>
                          <a:spcPts val="1700"/>
                        </a:lnSpc>
                      </a:pPr>
                      <a:r>
                        <a:rPr kumimoji="1" lang="ja-JP" altLang="en-US" sz="13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　地域スポーツリーダーや健康づくり指導者を対象とした指導者養成研修などを行い、県内指導者のスキル向上を図る。</a:t>
                      </a:r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524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（５）情報発信事業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①情報・プログラムの発信、普及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-95250">
                        <a:lnSpc>
                          <a:spcPts val="1700"/>
                        </a:lnSpc>
                      </a:pPr>
                      <a:r>
                        <a:rPr kumimoji="1" lang="ja-JP" altLang="en-US" sz="13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　奈良メソッドに基づくプログラムやノウハウを、県内の保育所・幼稚園や小学校、中学校、高校、総合型地域スポーツクラブ、市町村等、広く</a:t>
                      </a:r>
                      <a:r>
                        <a:rPr kumimoji="1" lang="ja-JP" altLang="en-US" sz="1300" u="none" baseline="0" dirty="0" smtClean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全県的に展開・発信</a:t>
                      </a:r>
                      <a:r>
                        <a:rPr kumimoji="1" lang="ja-JP" altLang="en-US" sz="13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する。</a:t>
                      </a:r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7044">
                <a:tc rowSpan="3"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（６）施設提供事業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①県内の競技拠点形成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民　間</a:t>
                      </a:r>
                      <a:endParaRPr kumimoji="1" lang="en-US" altLang="ja-JP" sz="14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ts val="700"/>
                        </a:lnSpc>
                      </a:pPr>
                      <a:endParaRPr kumimoji="1" lang="ja-JP" altLang="en-US" sz="14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〔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ＰＦＩ事業者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〕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kumimoji="1" lang="ja-JP" altLang="en-US" sz="13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　プロスポーツなどをはじめ、県内の競技強化拠点として活用を促す。</a:t>
                      </a:r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367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②スポーツ合宿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>
                        <a:lnSpc>
                          <a:spcPts val="1700"/>
                        </a:lnSpc>
                      </a:pPr>
                      <a:r>
                        <a:rPr kumimoji="1" lang="ja-JP" altLang="en-US" sz="13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　テニス、水泳、陸上のほか、サッカー、ラグビーなどの屋外スポーツやバスケット、バレー、バドミントン、卓球などの屋内スポーツも</a:t>
                      </a:r>
                      <a:r>
                        <a:rPr kumimoji="1" lang="ja-JP" altLang="en-US" sz="130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含め、</a:t>
                      </a:r>
                      <a:r>
                        <a:rPr kumimoji="1" lang="ja-JP" altLang="en-US" sz="1300" u="none" dirty="0" smtClean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国内外から</a:t>
                      </a:r>
                      <a:r>
                        <a:rPr kumimoji="1" lang="ja-JP" altLang="en-US" sz="1300" u="none" baseline="0" dirty="0" smtClean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スポーツ合宿を受け入れる</a:t>
                      </a:r>
                      <a:r>
                        <a:rPr kumimoji="1" lang="ja-JP" altLang="en-US" sz="13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。</a:t>
                      </a:r>
                      <a:endParaRPr kumimoji="1" lang="en-US" altLang="ja-JP" sz="13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88900" indent="-88900">
                        <a:lnSpc>
                          <a:spcPts val="1700"/>
                        </a:lnSpc>
                      </a:pPr>
                      <a:r>
                        <a:rPr kumimoji="1" lang="ja-JP" altLang="en-US" sz="13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　合宿利用者には、栄養指導等によるサポートも実施する。</a:t>
                      </a:r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704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③スポーツ施設の貸出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kumimoji="1" lang="ja-JP" altLang="en-US" sz="13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　県内の競技団体、クラブ、学校、近隣住民等を中心に、スポーツ施設の貸出を行う。</a:t>
                      </a:r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5240"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（７）その他事業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216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①宿泊・食事提供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12216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民　間</a:t>
                      </a:r>
                      <a:endParaRPr kumimoji="1" lang="en-US" altLang="ja-JP" sz="14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indent="0" algn="ctr" defTabSz="1221692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indent="0" algn="ctr" defTabSz="12216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〔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ＰＦＩ事業者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〕</a:t>
                      </a:r>
                      <a:endParaRPr kumimoji="1" lang="ja-JP" altLang="en-US" sz="14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-95250">
                        <a:lnSpc>
                          <a:spcPts val="1700"/>
                        </a:lnSpc>
                      </a:pPr>
                      <a:r>
                        <a:rPr kumimoji="1" lang="ja-JP" altLang="en-US" sz="13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　アカデミー事業、スポーツ合宿を優先した上で、空き室については、一般の宿泊者も受け入れることにより</a:t>
                      </a:r>
                      <a:r>
                        <a:rPr kumimoji="1" lang="ja-JP" altLang="en-US" sz="1300" u="none" baseline="0" dirty="0" smtClean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収益性を高める</a:t>
                      </a:r>
                      <a:r>
                        <a:rPr kumimoji="1" lang="ja-JP" altLang="en-US" sz="13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。</a:t>
                      </a:r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7044">
                <a:tc vMerge="1">
                  <a:txBody>
                    <a:bodyPr/>
                    <a:lstStyle/>
                    <a:p>
                      <a:pPr algn="l"/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51429" marR="51429" marT="25714" marB="25714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②各種イベントの開催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-95250">
                        <a:lnSpc>
                          <a:spcPts val="1700"/>
                        </a:lnSpc>
                      </a:pPr>
                      <a:r>
                        <a:rPr kumimoji="1" lang="ja-JP" altLang="en-US" sz="13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　</a:t>
                      </a:r>
                      <a:r>
                        <a:rPr kumimoji="1" lang="ja-JP" altLang="en-US" sz="1300" u="none" baseline="0" dirty="0" smtClean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施設を活用し、様々なスポーツイベント等を切れ目なく開催</a:t>
                      </a:r>
                      <a:r>
                        <a:rPr kumimoji="1" lang="ja-JP" altLang="en-US" sz="1300" u="none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する</a:t>
                      </a:r>
                      <a:r>
                        <a:rPr kumimoji="1" lang="ja-JP" altLang="en-US" sz="13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。</a:t>
                      </a:r>
                      <a:endParaRPr kumimoji="1" lang="ja-JP" altLang="en-US" sz="13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" name="角丸四角形 19"/>
          <p:cNvSpPr/>
          <p:nvPr/>
        </p:nvSpPr>
        <p:spPr>
          <a:xfrm>
            <a:off x="1832775" y="480806"/>
            <a:ext cx="9104197" cy="37215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スポーツアカデミー</a:t>
            </a:r>
            <a:r>
              <a:rPr lang="ja-JP" altLang="en-US" sz="1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における事業展開（案）</a:t>
            </a:r>
            <a:endParaRPr lang="ja-JP" altLang="en-US" sz="1800" b="1" dirty="0">
              <a:solidFill>
                <a:schemeClr val="tx1"/>
              </a:solidFill>
            </a:endParaRPr>
          </a:p>
        </p:txBody>
      </p:sp>
      <p:sp>
        <p:nvSpPr>
          <p:cNvPr id="8" name="正方形/長方形 3"/>
          <p:cNvSpPr>
            <a:spLocks noChangeArrowheads="1"/>
          </p:cNvSpPr>
          <p:nvPr/>
        </p:nvSpPr>
        <p:spPr bwMode="auto">
          <a:xfrm>
            <a:off x="0" y="2"/>
            <a:ext cx="12801600" cy="396000"/>
          </a:xfrm>
          <a:prstGeom prst="rect">
            <a:avLst/>
          </a:prstGeom>
          <a:solidFill>
            <a:srgbClr val="FF9933"/>
          </a:solidFill>
          <a:ln w="25400" algn="ctr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ja-JP" altLang="en-US" sz="1800" b="1" dirty="0"/>
              <a:t>　 </a:t>
            </a:r>
            <a:r>
              <a:rPr lang="ja-JP" altLang="en-US" sz="1800" b="1" dirty="0" smtClean="0"/>
              <a:t>　　　　　　　　　　　　　　　　　　　　　　</a:t>
            </a: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奈良県</a:t>
            </a:r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スポーツアカデミー基本方針（案）</a:t>
            </a: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     　　　　　　　　</a:t>
            </a:r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</a:t>
            </a: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200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Ｐ</a:t>
            </a:r>
            <a:r>
              <a:rPr lang="ja-JP" altLang="en-US" sz="2001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．３</a:t>
            </a:r>
            <a:r>
              <a:rPr lang="ja-JP" altLang="en-US" sz="1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194104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グループ化 63"/>
          <p:cNvGrpSpPr/>
          <p:nvPr/>
        </p:nvGrpSpPr>
        <p:grpSpPr>
          <a:xfrm>
            <a:off x="3504466" y="2857500"/>
            <a:ext cx="5677633" cy="4091244"/>
            <a:chOff x="3593366" y="2857500"/>
            <a:chExt cx="5677633" cy="4091244"/>
          </a:xfrm>
        </p:grpSpPr>
        <p:sp>
          <p:nvSpPr>
            <p:cNvPr id="8" name="正方形/長方形 7"/>
            <p:cNvSpPr/>
            <p:nvPr/>
          </p:nvSpPr>
          <p:spPr bwMode="auto">
            <a:xfrm>
              <a:off x="3593366" y="2857500"/>
              <a:ext cx="5677633" cy="40912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>
                <a:buClr>
                  <a:srgbClr val="0070C0"/>
                </a:buClr>
              </a:pPr>
              <a:endPara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4379801" y="6498386"/>
              <a:ext cx="397298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ja-JP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【 </a:t>
              </a:r>
              <a:r>
                <a:rPr lang="ja-JP" altLang="en-US" sz="1600" b="1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スポーツ</a:t>
              </a:r>
              <a:r>
                <a:rPr lang="ja-JP" altLang="en-US" sz="1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医科学</a:t>
              </a:r>
              <a:r>
                <a:rPr lang="ja-JP" altLang="en-US" sz="1600" b="1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センター（県）</a:t>
              </a:r>
              <a:r>
                <a:rPr lang="en-US" altLang="ja-JP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】</a:t>
              </a:r>
              <a:endPara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65" name="グループ化 64"/>
          <p:cNvGrpSpPr/>
          <p:nvPr/>
        </p:nvGrpSpPr>
        <p:grpSpPr>
          <a:xfrm>
            <a:off x="375412" y="3238500"/>
            <a:ext cx="11933179" cy="6114465"/>
            <a:chOff x="375412" y="3238500"/>
            <a:chExt cx="11933179" cy="6114465"/>
          </a:xfrm>
        </p:grpSpPr>
        <p:sp>
          <p:nvSpPr>
            <p:cNvPr id="117" name="正方形/長方形 116"/>
            <p:cNvSpPr/>
            <p:nvPr/>
          </p:nvSpPr>
          <p:spPr bwMode="auto">
            <a:xfrm>
              <a:off x="9717568" y="3238500"/>
              <a:ext cx="2591023" cy="49468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  <a:prstDash val="solid"/>
              <a:miter lim="800000"/>
              <a:headEnd/>
              <a:tailEnd/>
            </a:ln>
            <a:extLst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>
                <a:buClr>
                  <a:srgbClr val="0070C0"/>
                </a:buClr>
              </a:pPr>
              <a:endPara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81" name="正方形/長方形 80"/>
            <p:cNvSpPr/>
            <p:nvPr/>
          </p:nvSpPr>
          <p:spPr bwMode="auto">
            <a:xfrm>
              <a:off x="375412" y="3238500"/>
              <a:ext cx="2591023" cy="51040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  <a:prstDash val="solid"/>
              <a:miter lim="800000"/>
              <a:headEnd/>
              <a:tailEnd/>
            </a:ln>
            <a:extLst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>
                <a:buClr>
                  <a:srgbClr val="0070C0"/>
                </a:buClr>
              </a:pPr>
              <a:endPara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62" name="正方形/長方形 61"/>
            <p:cNvSpPr/>
            <p:nvPr/>
          </p:nvSpPr>
          <p:spPr bwMode="auto">
            <a:xfrm>
              <a:off x="375412" y="8185354"/>
              <a:ext cx="11933179" cy="11676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  <a:prstDash val="solid"/>
              <a:miter lim="800000"/>
              <a:headEnd/>
              <a:tailEnd/>
            </a:ln>
            <a:extLst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>
                <a:buClr>
                  <a:srgbClr val="0070C0"/>
                </a:buClr>
              </a:pPr>
              <a:endPara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cxnSp>
        <p:nvCxnSpPr>
          <p:cNvPr id="4" name="直線コネクタ 3"/>
          <p:cNvCxnSpPr/>
          <p:nvPr/>
        </p:nvCxnSpPr>
        <p:spPr>
          <a:xfrm>
            <a:off x="51972" y="903540"/>
            <a:ext cx="1269710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角丸四角形 5"/>
          <p:cNvSpPr/>
          <p:nvPr/>
        </p:nvSpPr>
        <p:spPr>
          <a:xfrm>
            <a:off x="1832775" y="455406"/>
            <a:ext cx="9104197" cy="37215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各事業の実施主体と関連イメージ</a:t>
            </a:r>
            <a:endParaRPr lang="ja-JP" altLang="en-US" sz="1800" b="1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21198" y="1310122"/>
            <a:ext cx="12467042" cy="8138678"/>
          </a:xfrm>
          <a:prstGeom prst="rect">
            <a:avLst/>
          </a:prstGeom>
          <a:noFill/>
          <a:ln w="12700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00" smtClean="0">
              <a:solidFill>
                <a:schemeClr val="tx1"/>
              </a:solidFill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121198" y="986375"/>
            <a:ext cx="12467042" cy="323747"/>
          </a:xfrm>
          <a:prstGeom prst="rect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1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奈良スポーツアカデミー事業</a:t>
            </a:r>
            <a:r>
              <a:rPr lang="ja-JP" altLang="en-US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全体イメージ</a:t>
            </a:r>
            <a:endParaRPr lang="ja-JP" altLang="en-US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1" name="角丸四角形 70"/>
          <p:cNvSpPr/>
          <p:nvPr/>
        </p:nvSpPr>
        <p:spPr>
          <a:xfrm>
            <a:off x="692867" y="1421130"/>
            <a:ext cx="11299255" cy="1188000"/>
          </a:xfrm>
          <a:prstGeom prst="roundRect">
            <a:avLst/>
          </a:prstGeom>
          <a:solidFill>
            <a:srgbClr val="EAEAEA"/>
          </a:solidFill>
          <a:ln w="22225">
            <a:solidFill>
              <a:srgbClr val="3399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スポーツ医科学センターが担う「研究事業」と、ＰＦＩ事業者が実施する「アカデミー事業」を中核に、「奈良メソッド」に</a:t>
            </a:r>
            <a:endParaRPr lang="en-US" altLang="ja-JP" sz="18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</a:t>
            </a:r>
            <a:r>
              <a:rPr lang="ja-JP" altLang="en-US" sz="1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基づく、各事業を県と民間がそれぞれ展開。</a:t>
            </a:r>
          </a:p>
          <a:p>
            <a:r>
              <a:rPr lang="ja-JP" altLang="en-US" sz="1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　県の「研究」と民間の「実践」を、高次に連動させたＰＤＣＡサイクル</a:t>
            </a:r>
            <a:r>
              <a:rPr lang="en-US" altLang="ja-JP" sz="1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試行・検証・改善</a:t>
            </a:r>
            <a:r>
              <a:rPr lang="en-US" altLang="ja-JP" sz="1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1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を構築</a:t>
            </a:r>
            <a:r>
              <a:rPr lang="ja-JP" altLang="en-US" sz="1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すること</a:t>
            </a:r>
            <a:r>
              <a:rPr lang="ja-JP" altLang="en-US" sz="1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で、「奈良メ</a:t>
            </a:r>
            <a:endParaRPr lang="en-US" altLang="ja-JP" sz="18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ソッド」の確立を図る。</a:t>
            </a:r>
            <a:endParaRPr lang="en-US" altLang="ja-JP" sz="1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4354401" y="8371270"/>
            <a:ext cx="397298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 </a:t>
            </a:r>
            <a:r>
              <a:rPr lang="ja-JP" altLang="en-US" sz="1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民間事</a:t>
            </a:r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業者（ＰＦＩ事業者）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3" name="角丸四角形 72"/>
          <p:cNvSpPr/>
          <p:nvPr/>
        </p:nvSpPr>
        <p:spPr>
          <a:xfrm>
            <a:off x="3289300" y="3600076"/>
            <a:ext cx="6108700" cy="2750064"/>
          </a:xfrm>
          <a:prstGeom prst="roundRect">
            <a:avLst/>
          </a:prstGeom>
          <a:noFill/>
          <a:ln w="22225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角丸四角形 121"/>
          <p:cNvSpPr/>
          <p:nvPr/>
        </p:nvSpPr>
        <p:spPr>
          <a:xfrm>
            <a:off x="254000" y="3378199"/>
            <a:ext cx="12179300" cy="5974765"/>
          </a:xfrm>
          <a:prstGeom prst="roundRect">
            <a:avLst/>
          </a:prstGeom>
          <a:noFill/>
          <a:ln w="22225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20"/>
          <p:cNvSpPr/>
          <p:nvPr/>
        </p:nvSpPr>
        <p:spPr bwMode="auto">
          <a:xfrm>
            <a:off x="4618885" y="2971801"/>
            <a:ext cx="3314795" cy="835875"/>
          </a:xfrm>
          <a:prstGeom prst="roundRect">
            <a:avLst/>
          </a:prstGeom>
          <a:solidFill>
            <a:srgbClr val="FF61FF"/>
          </a:solidFill>
          <a:ln w="9525">
            <a:noFill/>
            <a:prstDash val="dash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lIns="0" tIns="72000" rIns="0" bIns="72000" rtlCol="0" anchor="ctr">
            <a:noAutofit/>
          </a:bodyPr>
          <a:lstStyle/>
          <a:p>
            <a:pPr algn="ctr" eaLnBrk="1" hangingPunct="1">
              <a:buClr>
                <a:srgbClr val="0070C0"/>
              </a:buClr>
            </a:pPr>
            <a:r>
              <a:rPr lang="en-US" altLang="ja-JP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[</a:t>
            </a:r>
            <a:r>
              <a:rPr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奈良メソッド </a:t>
            </a:r>
            <a:r>
              <a:rPr lang="en-US" altLang="ja-JP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]</a:t>
            </a:r>
            <a:endParaRPr lang="ja-JP" altLang="en-US" sz="20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131" name="グループ化 130"/>
          <p:cNvGrpSpPr/>
          <p:nvPr/>
        </p:nvGrpSpPr>
        <p:grpSpPr>
          <a:xfrm>
            <a:off x="5413748" y="4394277"/>
            <a:ext cx="1896909" cy="1766056"/>
            <a:chOff x="5401048" y="4610177"/>
            <a:chExt cx="1896909" cy="1766056"/>
          </a:xfrm>
        </p:grpSpPr>
        <p:sp>
          <p:nvSpPr>
            <p:cNvPr id="132" name="正方形/長方形 131"/>
            <p:cNvSpPr/>
            <p:nvPr/>
          </p:nvSpPr>
          <p:spPr bwMode="auto">
            <a:xfrm>
              <a:off x="5543179" y="4610177"/>
              <a:ext cx="1596277" cy="360000"/>
            </a:xfrm>
            <a:prstGeom prst="rect">
              <a:avLst/>
            </a:prstGeom>
            <a:solidFill>
              <a:srgbClr val="99CCFF"/>
            </a:solidFill>
            <a:ln w="9525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square" lIns="0" tIns="36000" rIns="0" bIns="36000" rtlCol="0" anchor="ctr" anchorCtr="0">
              <a:noAutofit/>
            </a:bodyPr>
            <a:lstStyle/>
            <a:p>
              <a:pPr algn="ctr">
                <a:buClr>
                  <a:srgbClr val="0070C0"/>
                </a:buClr>
              </a:pPr>
              <a:r>
                <a:rPr lang="ja-JP" altLang="en-US" sz="14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（１）研究事業</a:t>
              </a:r>
              <a:endPara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grpSp>
          <p:nvGrpSpPr>
            <p:cNvPr id="133" name="グループ化 132"/>
            <p:cNvGrpSpPr/>
            <p:nvPr/>
          </p:nvGrpSpPr>
          <p:grpSpPr>
            <a:xfrm>
              <a:off x="5401048" y="5048837"/>
              <a:ext cx="1896909" cy="1327396"/>
              <a:chOff x="5413747" y="5659064"/>
              <a:chExt cx="1896909" cy="1327396"/>
            </a:xfrm>
          </p:grpSpPr>
          <p:sp>
            <p:nvSpPr>
              <p:cNvPr id="135" name="角丸四角形 134"/>
              <p:cNvSpPr/>
              <p:nvPr/>
            </p:nvSpPr>
            <p:spPr>
              <a:xfrm>
                <a:off x="5474126" y="5659064"/>
                <a:ext cx="1712819" cy="1327396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38000">
                    <a:srgbClr val="CD9BFF"/>
                  </a:gs>
                  <a:gs pos="69000">
                    <a:srgbClr val="CD9BFF"/>
                  </a:gs>
                  <a:gs pos="100000">
                    <a:schemeClr val="bg1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" name="正方形/長方形 135"/>
              <p:cNvSpPr/>
              <p:nvPr/>
            </p:nvSpPr>
            <p:spPr>
              <a:xfrm>
                <a:off x="5413747" y="5795808"/>
                <a:ext cx="1896909" cy="11336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①スポーツ医科学研究</a:t>
                </a:r>
                <a:endParaRPr lang="en-US" altLang="ja-JP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lnSpc>
                    <a:spcPts val="700"/>
                  </a:lnSpc>
                </a:pPr>
                <a:endParaRPr lang="en-US" altLang="ja-JP" sz="14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r>
                  <a:rPr lang="ja-JP" altLang="en-US" sz="1400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②</a:t>
                </a:r>
                <a:r>
                  <a:rPr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測定・</a:t>
                </a:r>
                <a:r>
                  <a:rPr lang="ja-JP" altLang="en-US" sz="1400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評価</a:t>
                </a:r>
                <a:endParaRPr lang="en-US" altLang="ja-JP" sz="14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lnSpc>
                    <a:spcPts val="700"/>
                  </a:lnSpc>
                </a:pPr>
                <a:endParaRPr lang="en-US" altLang="ja-JP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r>
                  <a:rPr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③</a:t>
                </a:r>
                <a:r>
                  <a:rPr lang="ja-JP" altLang="en-US" sz="1400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プロジェクト</a:t>
                </a:r>
                <a:endParaRPr lang="en-US" altLang="ja-JP" sz="14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r>
                  <a:rPr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　 </a:t>
                </a:r>
                <a:r>
                  <a:rPr lang="ja-JP" altLang="en-US" sz="1400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研究開発</a:t>
                </a:r>
                <a:endParaRPr lang="en-US" altLang="ja-JP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</p:grpSp>
      <p:grpSp>
        <p:nvGrpSpPr>
          <p:cNvPr id="149" name="グループ化 148"/>
          <p:cNvGrpSpPr/>
          <p:nvPr/>
        </p:nvGrpSpPr>
        <p:grpSpPr>
          <a:xfrm>
            <a:off x="9969384" y="3714376"/>
            <a:ext cx="1981316" cy="1761208"/>
            <a:chOff x="5413749" y="4610177"/>
            <a:chExt cx="1981316" cy="1761208"/>
          </a:xfrm>
        </p:grpSpPr>
        <p:sp>
          <p:nvSpPr>
            <p:cNvPr id="150" name="正方形/長方形 149"/>
            <p:cNvSpPr/>
            <p:nvPr/>
          </p:nvSpPr>
          <p:spPr bwMode="auto">
            <a:xfrm>
              <a:off x="5517779" y="4610177"/>
              <a:ext cx="1788386" cy="360000"/>
            </a:xfrm>
            <a:prstGeom prst="rect">
              <a:avLst/>
            </a:prstGeom>
            <a:solidFill>
              <a:srgbClr val="99CCFF"/>
            </a:solidFill>
            <a:ln w="9525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square" lIns="0" tIns="36000" rIns="0" bIns="36000" rtlCol="0" anchor="ctr" anchorCtr="0">
              <a:noAutofit/>
            </a:bodyPr>
            <a:lstStyle/>
            <a:p>
              <a:pPr>
                <a:buClr>
                  <a:srgbClr val="0070C0"/>
                </a:buClr>
              </a:pPr>
              <a:r>
                <a:rPr lang="ja-JP" altLang="en-US" sz="14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（</a:t>
              </a:r>
              <a:r>
                <a:rPr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６）施設提供</a:t>
              </a:r>
              <a:r>
                <a:rPr lang="ja-JP" altLang="en-US" sz="14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事業</a:t>
              </a:r>
              <a:endPara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grpSp>
          <p:nvGrpSpPr>
            <p:cNvPr id="151" name="グループ化 150"/>
            <p:cNvGrpSpPr/>
            <p:nvPr/>
          </p:nvGrpSpPr>
          <p:grpSpPr>
            <a:xfrm>
              <a:off x="5413749" y="5048836"/>
              <a:ext cx="1981316" cy="1322549"/>
              <a:chOff x="5426448" y="5659063"/>
              <a:chExt cx="1981316" cy="1322549"/>
            </a:xfrm>
          </p:grpSpPr>
          <p:sp>
            <p:nvSpPr>
              <p:cNvPr id="152" name="角丸四角形 151"/>
              <p:cNvSpPr/>
              <p:nvPr/>
            </p:nvSpPr>
            <p:spPr>
              <a:xfrm>
                <a:off x="5474126" y="5659063"/>
                <a:ext cx="1844738" cy="1322549"/>
              </a:xfrm>
              <a:prstGeom prst="roundRect">
                <a:avLst/>
              </a:prstGeom>
              <a:gradFill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53000">
                    <a:schemeClr val="bg1"/>
                  </a:gs>
                  <a:gs pos="83000">
                    <a:schemeClr val="bg1"/>
                  </a:gs>
                  <a:gs pos="100000">
                    <a:srgbClr val="96AB94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" name="正方形/長方形 152"/>
              <p:cNvSpPr/>
              <p:nvPr/>
            </p:nvSpPr>
            <p:spPr>
              <a:xfrm>
                <a:off x="5426448" y="5846608"/>
                <a:ext cx="1981316" cy="918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①県内の競技拠点形成</a:t>
                </a:r>
                <a:endParaRPr lang="en-US" altLang="ja-JP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lnSpc>
                    <a:spcPts val="700"/>
                  </a:lnSpc>
                </a:pPr>
                <a:endParaRPr lang="en-US" altLang="ja-JP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r>
                  <a:rPr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②スポーツ合宿</a:t>
                </a:r>
                <a:endParaRPr lang="en-US" altLang="ja-JP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lnSpc>
                    <a:spcPts val="700"/>
                  </a:lnSpc>
                </a:pPr>
                <a:endParaRPr lang="en-US" altLang="ja-JP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r>
                  <a:rPr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③スポーツ施設の貸出</a:t>
                </a:r>
              </a:p>
            </p:txBody>
          </p:sp>
        </p:grpSp>
      </p:grpSp>
      <p:grpSp>
        <p:nvGrpSpPr>
          <p:cNvPr id="154" name="グループ化 153"/>
          <p:cNvGrpSpPr/>
          <p:nvPr/>
        </p:nvGrpSpPr>
        <p:grpSpPr>
          <a:xfrm>
            <a:off x="10093334" y="6185732"/>
            <a:ext cx="1831966" cy="1761208"/>
            <a:chOff x="5461427" y="4610177"/>
            <a:chExt cx="1831966" cy="1761208"/>
          </a:xfrm>
        </p:grpSpPr>
        <p:sp>
          <p:nvSpPr>
            <p:cNvPr id="155" name="正方形/長方形 154"/>
            <p:cNvSpPr/>
            <p:nvPr/>
          </p:nvSpPr>
          <p:spPr bwMode="auto">
            <a:xfrm>
              <a:off x="5517779" y="4610177"/>
              <a:ext cx="1775614" cy="360000"/>
            </a:xfrm>
            <a:prstGeom prst="rect">
              <a:avLst/>
            </a:prstGeom>
            <a:solidFill>
              <a:srgbClr val="99CCFF"/>
            </a:solidFill>
            <a:ln w="9525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square" lIns="0" tIns="36000" rIns="0" bIns="36000" rtlCol="0" anchor="ctr" anchorCtr="0">
              <a:noAutofit/>
            </a:bodyPr>
            <a:lstStyle/>
            <a:p>
              <a:pPr algn="ctr">
                <a:buClr>
                  <a:srgbClr val="0070C0"/>
                </a:buClr>
              </a:pPr>
              <a:r>
                <a:rPr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（７）その他事業</a:t>
              </a:r>
            </a:p>
          </p:txBody>
        </p:sp>
        <p:grpSp>
          <p:nvGrpSpPr>
            <p:cNvPr id="156" name="グループ化 155"/>
            <p:cNvGrpSpPr/>
            <p:nvPr/>
          </p:nvGrpSpPr>
          <p:grpSpPr>
            <a:xfrm>
              <a:off x="5461427" y="5048836"/>
              <a:ext cx="1831966" cy="1322549"/>
              <a:chOff x="5474126" y="5659063"/>
              <a:chExt cx="1831966" cy="1322549"/>
            </a:xfrm>
          </p:grpSpPr>
          <p:sp>
            <p:nvSpPr>
              <p:cNvPr id="157" name="角丸四角形 156"/>
              <p:cNvSpPr/>
              <p:nvPr/>
            </p:nvSpPr>
            <p:spPr>
              <a:xfrm>
                <a:off x="5474126" y="5659063"/>
                <a:ext cx="1831966" cy="1322549"/>
              </a:xfrm>
              <a:prstGeom prst="roundRect">
                <a:avLst/>
              </a:prstGeom>
              <a:gradFill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53000">
                    <a:schemeClr val="bg1"/>
                  </a:gs>
                  <a:gs pos="83000">
                    <a:schemeClr val="bg1"/>
                  </a:gs>
                  <a:gs pos="100000">
                    <a:srgbClr val="96AB94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" name="正方形/長方形 157"/>
              <p:cNvSpPr/>
              <p:nvPr/>
            </p:nvSpPr>
            <p:spPr>
              <a:xfrm>
                <a:off x="5477248" y="5986308"/>
                <a:ext cx="1828844" cy="612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①宿泊・食事提供</a:t>
                </a:r>
                <a:endParaRPr lang="en-US" altLang="ja-JP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lnSpc>
                    <a:spcPts val="700"/>
                  </a:lnSpc>
                </a:pPr>
                <a:endParaRPr lang="en-US" altLang="ja-JP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r>
                  <a:rPr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②各種イベントの開催</a:t>
                </a:r>
                <a:endParaRPr lang="en-US" altLang="ja-JP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</p:grpSp>
      <p:grpSp>
        <p:nvGrpSpPr>
          <p:cNvPr id="159" name="グループ化 158"/>
          <p:cNvGrpSpPr/>
          <p:nvPr/>
        </p:nvGrpSpPr>
        <p:grpSpPr>
          <a:xfrm>
            <a:off x="768924" y="3627676"/>
            <a:ext cx="2045110" cy="1761208"/>
            <a:chOff x="5461427" y="4610177"/>
            <a:chExt cx="2045110" cy="1761208"/>
          </a:xfrm>
        </p:grpSpPr>
        <p:sp>
          <p:nvSpPr>
            <p:cNvPr id="160" name="正方形/長方形 159"/>
            <p:cNvSpPr/>
            <p:nvPr/>
          </p:nvSpPr>
          <p:spPr bwMode="auto">
            <a:xfrm>
              <a:off x="5517779" y="4610177"/>
              <a:ext cx="1879824" cy="360000"/>
            </a:xfrm>
            <a:prstGeom prst="rect">
              <a:avLst/>
            </a:prstGeom>
            <a:solidFill>
              <a:srgbClr val="99CCFF"/>
            </a:solidFill>
            <a:ln w="9525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square" lIns="0" tIns="36000" rIns="0" bIns="36000" rtlCol="0" anchor="ctr" anchorCtr="0">
              <a:noAutofit/>
            </a:bodyPr>
            <a:lstStyle/>
            <a:p>
              <a:pPr algn="ctr">
                <a:buClr>
                  <a:srgbClr val="0070C0"/>
                </a:buClr>
              </a:pPr>
              <a:r>
                <a:rPr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（</a:t>
              </a:r>
              <a:r>
                <a:rPr lang="en-US" altLang="ja-JP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3</a:t>
              </a:r>
              <a:r>
                <a:rPr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）アカデミー事業 </a:t>
              </a:r>
              <a:r>
                <a:rPr lang="en-US" altLang="ja-JP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Ⅰ</a:t>
              </a:r>
              <a:endPara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grpSp>
          <p:nvGrpSpPr>
            <p:cNvPr id="161" name="グループ化 160"/>
            <p:cNvGrpSpPr/>
            <p:nvPr/>
          </p:nvGrpSpPr>
          <p:grpSpPr>
            <a:xfrm>
              <a:off x="5461427" y="5048836"/>
              <a:ext cx="2045110" cy="1322549"/>
              <a:chOff x="5474126" y="5659063"/>
              <a:chExt cx="2045110" cy="1322549"/>
            </a:xfrm>
          </p:grpSpPr>
          <p:sp>
            <p:nvSpPr>
              <p:cNvPr id="162" name="角丸四角形 161"/>
              <p:cNvSpPr/>
              <p:nvPr/>
            </p:nvSpPr>
            <p:spPr>
              <a:xfrm>
                <a:off x="5474126" y="5659063"/>
                <a:ext cx="1936176" cy="1322549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38000">
                    <a:srgbClr val="CD9BFF"/>
                  </a:gs>
                  <a:gs pos="68000">
                    <a:srgbClr val="CD9BFF"/>
                  </a:gs>
                  <a:gs pos="100000">
                    <a:schemeClr val="bg1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3" name="正方形/長方形 162"/>
              <p:cNvSpPr/>
              <p:nvPr/>
            </p:nvSpPr>
            <p:spPr>
              <a:xfrm>
                <a:off x="5477247" y="6062508"/>
                <a:ext cx="2041989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1280160" fontAlgn="ctr"/>
                <a:r>
                  <a:rPr lang="ja-JP" altLang="en-US" sz="1400" b="1" dirty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①</a:t>
                </a:r>
                <a:r>
                  <a:rPr lang="ja-JP" altLang="en-US" sz="1400" b="1" dirty="0" smtClea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スポーツアカデミー</a:t>
                </a:r>
                <a:endParaRPr lang="en-US" altLang="ja-JP" sz="1400" b="1" dirty="0" smtClea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lvl="0" defTabSz="1280160" fontAlgn="ctr">
                  <a:lnSpc>
                    <a:spcPts val="600"/>
                  </a:lnSpc>
                </a:pPr>
                <a:endParaRPr lang="ja-JP" altLang="en-US" sz="1400" b="1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lvl="0" defTabSz="1280160" fontAlgn="ctr"/>
                <a:r>
                  <a:rPr lang="ja-JP" altLang="en-US" sz="1400" b="1" dirty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（テニス、水泳、</a:t>
                </a:r>
                <a:r>
                  <a:rPr lang="ja-JP" altLang="en-US" sz="1400" b="1" dirty="0" smtClea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陸上）</a:t>
                </a:r>
                <a:endParaRPr lang="en-US" altLang="ja-JP" sz="1400" b="1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</p:grpSp>
      <p:grpSp>
        <p:nvGrpSpPr>
          <p:cNvPr id="168" name="グループ化 167"/>
          <p:cNvGrpSpPr/>
          <p:nvPr/>
        </p:nvGrpSpPr>
        <p:grpSpPr>
          <a:xfrm>
            <a:off x="705567" y="6170140"/>
            <a:ext cx="2083068" cy="2999092"/>
            <a:chOff x="5461427" y="4610177"/>
            <a:chExt cx="2083068" cy="2999092"/>
          </a:xfrm>
        </p:grpSpPr>
        <p:sp>
          <p:nvSpPr>
            <p:cNvPr id="169" name="正方形/長方形 168"/>
            <p:cNvSpPr/>
            <p:nvPr/>
          </p:nvSpPr>
          <p:spPr bwMode="auto">
            <a:xfrm>
              <a:off x="5517779" y="4610177"/>
              <a:ext cx="1943181" cy="360000"/>
            </a:xfrm>
            <a:prstGeom prst="rect">
              <a:avLst/>
            </a:prstGeom>
            <a:solidFill>
              <a:srgbClr val="99CCFF"/>
            </a:solidFill>
            <a:ln w="9525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square" lIns="0" tIns="36000" rIns="0" bIns="36000" rtlCol="0" anchor="ctr" anchorCtr="0">
              <a:noAutofit/>
            </a:bodyPr>
            <a:lstStyle/>
            <a:p>
              <a:pPr algn="ctr">
                <a:buClr>
                  <a:srgbClr val="0070C0"/>
                </a:buClr>
              </a:pPr>
              <a:r>
                <a:rPr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（</a:t>
              </a:r>
              <a:r>
                <a:rPr lang="en-US" altLang="ja-JP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3</a:t>
              </a:r>
              <a:r>
                <a:rPr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）アカデミー事業 </a:t>
              </a:r>
              <a:r>
                <a:rPr lang="en-US" altLang="ja-JP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Ⅱ</a:t>
              </a:r>
              <a:endPara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grpSp>
          <p:nvGrpSpPr>
            <p:cNvPr id="170" name="グループ化 169"/>
            <p:cNvGrpSpPr/>
            <p:nvPr/>
          </p:nvGrpSpPr>
          <p:grpSpPr>
            <a:xfrm>
              <a:off x="5461427" y="5048837"/>
              <a:ext cx="2083068" cy="2560432"/>
              <a:chOff x="5474126" y="5659064"/>
              <a:chExt cx="2083068" cy="2560432"/>
            </a:xfrm>
          </p:grpSpPr>
          <p:sp>
            <p:nvSpPr>
              <p:cNvPr id="171" name="角丸四角形 170"/>
              <p:cNvSpPr/>
              <p:nvPr/>
            </p:nvSpPr>
            <p:spPr>
              <a:xfrm>
                <a:off x="5474126" y="5659064"/>
                <a:ext cx="1974133" cy="2560432"/>
              </a:xfrm>
              <a:prstGeom prst="roundRect">
                <a:avLst/>
              </a:prstGeom>
              <a:gradFill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53000">
                    <a:schemeClr val="bg1"/>
                  </a:gs>
                  <a:gs pos="83000">
                    <a:schemeClr val="bg1"/>
                  </a:gs>
                  <a:gs pos="100000">
                    <a:srgbClr val="96AB94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2" name="正方形/長方形 171"/>
              <p:cNvSpPr/>
              <p:nvPr/>
            </p:nvSpPr>
            <p:spPr>
              <a:xfrm>
                <a:off x="5477247" y="5999008"/>
                <a:ext cx="2079947" cy="1959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0070C0"/>
                  </a:buClr>
                </a:pPr>
                <a:r>
                  <a:rPr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②就学前プログラム</a:t>
                </a:r>
                <a:endParaRPr lang="en-US" altLang="ja-JP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lnSpc>
                    <a:spcPts val="700"/>
                  </a:lnSpc>
                  <a:buClr>
                    <a:srgbClr val="0070C0"/>
                  </a:buClr>
                </a:pPr>
                <a:endParaRPr lang="en-US" altLang="ja-JP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buClr>
                    <a:srgbClr val="0070C0"/>
                  </a:buClr>
                </a:pPr>
                <a:r>
                  <a:rPr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③児童・生徒プログラム</a:t>
                </a:r>
                <a:endParaRPr lang="en-US" altLang="ja-JP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lnSpc>
                    <a:spcPts val="700"/>
                  </a:lnSpc>
                  <a:buClr>
                    <a:srgbClr val="0070C0"/>
                  </a:buClr>
                </a:pPr>
                <a:endParaRPr lang="en-US" altLang="ja-JP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buClr>
                    <a:srgbClr val="0070C0"/>
                  </a:buClr>
                </a:pPr>
                <a:r>
                  <a:rPr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④女性</a:t>
                </a:r>
                <a:r>
                  <a:rPr lang="ja-JP" altLang="en-US" sz="1400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アスリート</a:t>
                </a:r>
                <a:endParaRPr lang="en-US" altLang="ja-JP" sz="14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buClr>
                    <a:srgbClr val="0070C0"/>
                  </a:buClr>
                </a:pPr>
                <a:r>
                  <a:rPr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　 </a:t>
                </a:r>
                <a:r>
                  <a:rPr lang="ja-JP" altLang="en-US" sz="1400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プログラム</a:t>
                </a:r>
                <a:endParaRPr lang="en-US" altLang="ja-JP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lnSpc>
                    <a:spcPts val="700"/>
                  </a:lnSpc>
                  <a:buClr>
                    <a:srgbClr val="0070C0"/>
                  </a:buClr>
                </a:pPr>
                <a:endParaRPr lang="en-US" altLang="ja-JP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buClr>
                    <a:srgbClr val="0070C0"/>
                  </a:buClr>
                </a:pPr>
                <a:r>
                  <a:rPr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⑤障害者プログラム</a:t>
                </a:r>
                <a:endParaRPr lang="en-US" altLang="ja-JP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lnSpc>
                    <a:spcPts val="700"/>
                  </a:lnSpc>
                  <a:buClr>
                    <a:srgbClr val="0070C0"/>
                  </a:buClr>
                </a:pPr>
                <a:endParaRPr lang="en-US" altLang="ja-JP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buClr>
                    <a:srgbClr val="0070C0"/>
                  </a:buClr>
                </a:pPr>
                <a:r>
                  <a:rPr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⑥高齢者健康</a:t>
                </a:r>
                <a:r>
                  <a:rPr lang="ja-JP" altLang="en-US" sz="1400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長寿</a:t>
                </a:r>
                <a:endParaRPr lang="en-US" altLang="ja-JP" sz="14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buClr>
                    <a:srgbClr val="0070C0"/>
                  </a:buClr>
                </a:pPr>
                <a:r>
                  <a:rPr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　</a:t>
                </a:r>
                <a:r>
                  <a:rPr lang="ja-JP" altLang="en-US" sz="1400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 プログラム</a:t>
                </a:r>
                <a:endParaRPr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</p:grpSp>
      <p:cxnSp>
        <p:nvCxnSpPr>
          <p:cNvPr id="173" name="直線矢印コネクタ 172"/>
          <p:cNvCxnSpPr>
            <a:stCxn id="160" idx="3"/>
            <a:endCxn id="21" idx="1"/>
          </p:cNvCxnSpPr>
          <p:nvPr/>
        </p:nvCxnSpPr>
        <p:spPr>
          <a:xfrm flipV="1">
            <a:off x="2705100" y="3389739"/>
            <a:ext cx="1913785" cy="417937"/>
          </a:xfrm>
          <a:prstGeom prst="straightConnector1">
            <a:avLst/>
          </a:prstGeom>
          <a:ln w="31750">
            <a:solidFill>
              <a:srgbClr val="FF0066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グループ化 186"/>
          <p:cNvGrpSpPr/>
          <p:nvPr/>
        </p:nvGrpSpPr>
        <p:grpSpPr>
          <a:xfrm>
            <a:off x="4833142" y="6946899"/>
            <a:ext cx="2948138" cy="1257301"/>
            <a:chOff x="4833142" y="6730999"/>
            <a:chExt cx="2948138" cy="1257301"/>
          </a:xfrm>
        </p:grpSpPr>
        <p:sp>
          <p:nvSpPr>
            <p:cNvPr id="80" name="上下矢印 79"/>
            <p:cNvSpPr/>
            <p:nvPr/>
          </p:nvSpPr>
          <p:spPr>
            <a:xfrm>
              <a:off x="5511800" y="6730999"/>
              <a:ext cx="1587500" cy="1257301"/>
            </a:xfrm>
            <a:prstGeom prst="upDownArrow">
              <a:avLst>
                <a:gd name="adj1" fmla="val 50000"/>
                <a:gd name="adj2" fmla="val 1883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4833142" y="7042229"/>
              <a:ext cx="2948138" cy="6703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kumimoji="1" lang="ja-JP" altLang="en-US" sz="1800" b="1" u="sng" dirty="0" smtClean="0">
                  <a:solidFill>
                    <a:schemeClr val="tx1"/>
                  </a:solidFill>
                  <a:uFill>
                    <a:solidFill>
                      <a:srgbClr val="FF0000"/>
                    </a:solidFill>
                  </a:u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「研究」と「実践」の融合</a:t>
              </a:r>
              <a:endParaRPr kumimoji="1" lang="en-US" altLang="ja-JP" sz="1800" b="1" u="sng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ja-JP" altLang="en-US" sz="18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（ＰＤＣＡサイクルの構築）</a:t>
              </a:r>
              <a:endParaRPr kumimoji="1" lang="en-US" altLang="ja-JP" sz="1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cxnSp>
        <p:nvCxnSpPr>
          <p:cNvPr id="175" name="直線矢印コネクタ 174"/>
          <p:cNvCxnSpPr>
            <a:stCxn id="169" idx="3"/>
          </p:cNvCxnSpPr>
          <p:nvPr/>
        </p:nvCxnSpPr>
        <p:spPr>
          <a:xfrm flipV="1">
            <a:off x="2705100" y="3807676"/>
            <a:ext cx="1913785" cy="2542464"/>
          </a:xfrm>
          <a:prstGeom prst="straightConnector1">
            <a:avLst/>
          </a:prstGeom>
          <a:ln w="31750">
            <a:solidFill>
              <a:srgbClr val="FF0066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グループ化 76"/>
          <p:cNvGrpSpPr/>
          <p:nvPr/>
        </p:nvGrpSpPr>
        <p:grpSpPr>
          <a:xfrm>
            <a:off x="3689397" y="4394277"/>
            <a:ext cx="1696998" cy="1055908"/>
            <a:chOff x="5515349" y="4610177"/>
            <a:chExt cx="1696998" cy="1055908"/>
          </a:xfrm>
        </p:grpSpPr>
        <p:sp>
          <p:nvSpPr>
            <p:cNvPr id="41" name="正方形/長方形 40"/>
            <p:cNvSpPr/>
            <p:nvPr/>
          </p:nvSpPr>
          <p:spPr bwMode="auto">
            <a:xfrm>
              <a:off x="5517779" y="4610177"/>
              <a:ext cx="1656467" cy="360000"/>
            </a:xfrm>
            <a:prstGeom prst="rect">
              <a:avLst/>
            </a:prstGeom>
            <a:solidFill>
              <a:srgbClr val="99CCFF"/>
            </a:solidFill>
            <a:ln w="9525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square" lIns="0" tIns="36000" rIns="0" bIns="36000" rtlCol="0" anchor="ctr" anchorCtr="0">
              <a:noAutofit/>
            </a:bodyPr>
            <a:lstStyle/>
            <a:p>
              <a:pPr>
                <a:buClr>
                  <a:srgbClr val="0070C0"/>
                </a:buClr>
              </a:pPr>
              <a:r>
                <a:rPr lang="ja-JP" altLang="en-US" sz="14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（４）人材養成事業</a:t>
              </a:r>
              <a:endPara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grpSp>
          <p:nvGrpSpPr>
            <p:cNvPr id="76" name="グループ化 75"/>
            <p:cNvGrpSpPr/>
            <p:nvPr/>
          </p:nvGrpSpPr>
          <p:grpSpPr>
            <a:xfrm>
              <a:off x="5515349" y="5048837"/>
              <a:ext cx="1696998" cy="617248"/>
              <a:chOff x="5528048" y="5659064"/>
              <a:chExt cx="1696998" cy="617248"/>
            </a:xfrm>
          </p:grpSpPr>
          <p:sp>
            <p:nvSpPr>
              <p:cNvPr id="125" name="角丸四角形 124"/>
              <p:cNvSpPr/>
              <p:nvPr/>
            </p:nvSpPr>
            <p:spPr>
              <a:xfrm>
                <a:off x="5530478" y="5659064"/>
                <a:ext cx="1656467" cy="617248"/>
              </a:xfrm>
              <a:prstGeom prst="roundRect">
                <a:avLst/>
              </a:prstGeom>
              <a:gradFill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53000">
                    <a:schemeClr val="bg1"/>
                  </a:gs>
                  <a:gs pos="83000">
                    <a:schemeClr val="bg1"/>
                  </a:gs>
                  <a:gs pos="100000">
                    <a:srgbClr val="96AB94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正方形/長方形 34"/>
              <p:cNvSpPr/>
              <p:nvPr/>
            </p:nvSpPr>
            <p:spPr>
              <a:xfrm>
                <a:off x="5528048" y="5795808"/>
                <a:ext cx="169699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①指導者等の養成</a:t>
                </a:r>
                <a:endParaRPr lang="en-US" altLang="ja-JP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</p:grpSp>
      <p:cxnSp>
        <p:nvCxnSpPr>
          <p:cNvPr id="177" name="直線矢印コネクタ 176"/>
          <p:cNvCxnSpPr>
            <a:stCxn id="155" idx="1"/>
          </p:cNvCxnSpPr>
          <p:nvPr/>
        </p:nvCxnSpPr>
        <p:spPr>
          <a:xfrm flipH="1" flipV="1">
            <a:off x="7933682" y="3807676"/>
            <a:ext cx="2216004" cy="2558056"/>
          </a:xfrm>
          <a:prstGeom prst="straightConnector1">
            <a:avLst/>
          </a:prstGeom>
          <a:ln w="31750">
            <a:solidFill>
              <a:srgbClr val="FF0066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矢印コネクタ 177"/>
          <p:cNvCxnSpPr>
            <a:stCxn id="21" idx="3"/>
            <a:endCxn id="150" idx="1"/>
          </p:cNvCxnSpPr>
          <p:nvPr/>
        </p:nvCxnSpPr>
        <p:spPr>
          <a:xfrm>
            <a:off x="7933680" y="3389739"/>
            <a:ext cx="2139734" cy="504637"/>
          </a:xfrm>
          <a:prstGeom prst="straightConnector1">
            <a:avLst/>
          </a:prstGeom>
          <a:ln w="31750">
            <a:solidFill>
              <a:srgbClr val="FF0066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グループ化 137"/>
          <p:cNvGrpSpPr/>
          <p:nvPr/>
        </p:nvGrpSpPr>
        <p:grpSpPr>
          <a:xfrm>
            <a:off x="7295527" y="4394277"/>
            <a:ext cx="1886573" cy="1256526"/>
            <a:chOff x="5426448" y="4610177"/>
            <a:chExt cx="1886573" cy="1256526"/>
          </a:xfrm>
        </p:grpSpPr>
        <p:sp>
          <p:nvSpPr>
            <p:cNvPr id="140" name="正方形/長方形 139"/>
            <p:cNvSpPr/>
            <p:nvPr/>
          </p:nvSpPr>
          <p:spPr bwMode="auto">
            <a:xfrm>
              <a:off x="5466979" y="4610177"/>
              <a:ext cx="1656467" cy="360000"/>
            </a:xfrm>
            <a:prstGeom prst="rect">
              <a:avLst/>
            </a:prstGeom>
            <a:solidFill>
              <a:srgbClr val="99CCFF"/>
            </a:solidFill>
            <a:ln w="9525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square" lIns="0" tIns="36000" rIns="0" bIns="36000" rtlCol="0" anchor="ctr" anchorCtr="0">
              <a:noAutofit/>
            </a:bodyPr>
            <a:lstStyle/>
            <a:p>
              <a:pPr>
                <a:buClr>
                  <a:srgbClr val="0070C0"/>
                </a:buClr>
              </a:pPr>
              <a:r>
                <a:rPr lang="ja-JP" altLang="en-US" sz="14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（５）</a:t>
              </a:r>
              <a:r>
                <a:rPr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情報発信事業</a:t>
              </a:r>
            </a:p>
          </p:txBody>
        </p:sp>
        <p:grpSp>
          <p:nvGrpSpPr>
            <p:cNvPr id="146" name="グループ化 145"/>
            <p:cNvGrpSpPr/>
            <p:nvPr/>
          </p:nvGrpSpPr>
          <p:grpSpPr>
            <a:xfrm>
              <a:off x="5426448" y="5048836"/>
              <a:ext cx="1886573" cy="817867"/>
              <a:chOff x="5439147" y="5659063"/>
              <a:chExt cx="1886573" cy="817867"/>
            </a:xfrm>
          </p:grpSpPr>
          <p:sp>
            <p:nvSpPr>
              <p:cNvPr id="147" name="角丸四角形 146"/>
              <p:cNvSpPr/>
              <p:nvPr/>
            </p:nvSpPr>
            <p:spPr>
              <a:xfrm>
                <a:off x="5474126" y="5659063"/>
                <a:ext cx="1712819" cy="817867"/>
              </a:xfrm>
              <a:prstGeom prst="roundRect">
                <a:avLst/>
              </a:prstGeom>
              <a:gradFill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53000">
                    <a:schemeClr val="bg1"/>
                  </a:gs>
                  <a:gs pos="83000">
                    <a:schemeClr val="bg1"/>
                  </a:gs>
                  <a:gs pos="100000">
                    <a:srgbClr val="96AB94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" name="正方形/長方形 147"/>
              <p:cNvSpPr/>
              <p:nvPr/>
            </p:nvSpPr>
            <p:spPr>
              <a:xfrm>
                <a:off x="5439147" y="5795808"/>
                <a:ext cx="188657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① 情報・プログラムの</a:t>
                </a:r>
                <a:endParaRPr lang="en-US" altLang="ja-JP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r>
                  <a:rPr lang="en-US" altLang="ja-JP" sz="1400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    </a:t>
                </a:r>
                <a:r>
                  <a:rPr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発信・普及</a:t>
                </a:r>
                <a:endParaRPr lang="en-US" altLang="ja-JP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</p:grpSp>
      <p:sp>
        <p:nvSpPr>
          <p:cNvPr id="93" name="正方形/長方形 92"/>
          <p:cNvSpPr/>
          <p:nvPr/>
        </p:nvSpPr>
        <p:spPr bwMode="auto">
          <a:xfrm>
            <a:off x="1823322" y="5527804"/>
            <a:ext cx="2570877" cy="515307"/>
          </a:xfrm>
          <a:prstGeom prst="rect">
            <a:avLst/>
          </a:prstGeom>
          <a:solidFill>
            <a:srgbClr val="99CCFF"/>
          </a:solidFill>
          <a:ln w="9525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lIns="0" tIns="36000" rIns="0" bIns="36000" rtlCol="0" anchor="ctr" anchorCtr="0">
            <a:noAutofit/>
          </a:bodyPr>
          <a:lstStyle/>
          <a:p>
            <a:pPr algn="ctr">
              <a:buClr>
                <a:srgbClr val="0070C0"/>
              </a:buClr>
            </a:pP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）プログラム開発</a:t>
            </a:r>
            <a:endParaRPr lang="en-US" altLang="ja-JP" sz="1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ts val="500"/>
              </a:lnSpc>
              <a:buClr>
                <a:srgbClr val="0070C0"/>
              </a:buClr>
            </a:pPr>
            <a:endParaRPr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buClr>
                <a:srgbClr val="0070C0"/>
              </a:buClr>
            </a:pP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 県と民間の協働 ）</a:t>
            </a:r>
            <a:endParaRPr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88" name="直線矢印コネクタ 187"/>
          <p:cNvCxnSpPr/>
          <p:nvPr/>
        </p:nvCxnSpPr>
        <p:spPr>
          <a:xfrm flipV="1">
            <a:off x="4469260" y="3894376"/>
            <a:ext cx="363882" cy="499901"/>
          </a:xfrm>
          <a:prstGeom prst="straightConnector1">
            <a:avLst/>
          </a:prstGeom>
          <a:ln w="31750">
            <a:solidFill>
              <a:srgbClr val="FF0066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線矢印コネクタ 191"/>
          <p:cNvCxnSpPr/>
          <p:nvPr/>
        </p:nvCxnSpPr>
        <p:spPr>
          <a:xfrm flipH="1" flipV="1">
            <a:off x="6354017" y="3844185"/>
            <a:ext cx="1" cy="540000"/>
          </a:xfrm>
          <a:prstGeom prst="straightConnector1">
            <a:avLst/>
          </a:prstGeom>
          <a:ln w="31750">
            <a:solidFill>
              <a:srgbClr val="FF0066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線矢印コネクタ 207"/>
          <p:cNvCxnSpPr>
            <a:stCxn id="140" idx="0"/>
          </p:cNvCxnSpPr>
          <p:nvPr/>
        </p:nvCxnSpPr>
        <p:spPr>
          <a:xfrm flipH="1" flipV="1">
            <a:off x="7701530" y="3864235"/>
            <a:ext cx="462762" cy="530042"/>
          </a:xfrm>
          <a:prstGeom prst="straightConnector1">
            <a:avLst/>
          </a:prstGeom>
          <a:ln w="31750">
            <a:solidFill>
              <a:srgbClr val="FF0066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正方形/長方形 3"/>
          <p:cNvSpPr>
            <a:spLocks noChangeArrowheads="1"/>
          </p:cNvSpPr>
          <p:nvPr/>
        </p:nvSpPr>
        <p:spPr bwMode="auto">
          <a:xfrm>
            <a:off x="0" y="2"/>
            <a:ext cx="12801600" cy="396000"/>
          </a:xfrm>
          <a:prstGeom prst="rect">
            <a:avLst/>
          </a:prstGeom>
          <a:solidFill>
            <a:srgbClr val="FF9933"/>
          </a:solidFill>
          <a:ln w="25400" algn="ctr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ja-JP" altLang="en-US" sz="1800" b="1" dirty="0"/>
              <a:t>　 </a:t>
            </a:r>
            <a:r>
              <a:rPr lang="ja-JP" altLang="en-US" sz="1800" b="1" dirty="0" smtClean="0"/>
              <a:t>　　　　　　　　　　　　　　　　　　　　　　</a:t>
            </a: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奈良県</a:t>
            </a:r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スポーツアカデミー基本方針（案）</a:t>
            </a: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     　　　　　　　　</a:t>
            </a:r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</a:t>
            </a: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200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Ｐ</a:t>
            </a:r>
            <a:r>
              <a:rPr lang="ja-JP" altLang="en-US" sz="2001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．４</a:t>
            </a:r>
            <a:r>
              <a:rPr lang="ja-JP" altLang="en-US" sz="1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296140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>
            <a:off x="51972" y="846166"/>
            <a:ext cx="12749628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グループ化 21"/>
          <p:cNvGrpSpPr/>
          <p:nvPr/>
        </p:nvGrpSpPr>
        <p:grpSpPr>
          <a:xfrm>
            <a:off x="207563" y="916354"/>
            <a:ext cx="6049221" cy="3061977"/>
            <a:chOff x="207563" y="894706"/>
            <a:chExt cx="6049221" cy="2191927"/>
          </a:xfrm>
        </p:grpSpPr>
        <p:sp>
          <p:nvSpPr>
            <p:cNvPr id="9" name="正方形/長方形 8"/>
            <p:cNvSpPr/>
            <p:nvPr/>
          </p:nvSpPr>
          <p:spPr>
            <a:xfrm>
              <a:off x="207563" y="894706"/>
              <a:ext cx="6049221" cy="242439"/>
            </a:xfrm>
            <a:prstGeom prst="rect">
              <a:avLst/>
            </a:prstGeom>
            <a:solidFill>
              <a:srgbClr val="3399FF"/>
            </a:solidFill>
            <a:ln>
              <a:solidFill>
                <a:srgbClr val="3399FF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１</a:t>
              </a:r>
              <a:r>
                <a:rPr lang="ja-JP" altLang="en-US" sz="16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．</a:t>
              </a:r>
              <a:r>
                <a:rPr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スポーツ医科学センターのコンセプト</a:t>
              </a: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207563" y="1128058"/>
              <a:ext cx="6049221" cy="1958575"/>
            </a:xfrm>
            <a:prstGeom prst="rect">
              <a:avLst/>
            </a:prstGeom>
            <a:noFill/>
            <a:ln w="12700"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108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endPara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4" name="角丸四角形 13"/>
            <p:cNvSpPr/>
            <p:nvPr/>
          </p:nvSpPr>
          <p:spPr bwMode="auto">
            <a:xfrm>
              <a:off x="496144" y="1396462"/>
              <a:ext cx="576064" cy="369332"/>
            </a:xfrm>
            <a:prstGeom prst="roundRect">
              <a:avLst/>
            </a:prstGeom>
            <a:solidFill>
              <a:srgbClr val="EAEAEA"/>
            </a:solidFill>
            <a:ln w="22225">
              <a:solidFill>
                <a:srgbClr val="3399FF"/>
              </a:solidFill>
              <a:prstDash val="solid"/>
              <a:miter lim="800000"/>
              <a:headEnd/>
              <a:tailEnd/>
            </a:ln>
            <a:extLst/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 eaLnBrk="1" hangingPunct="1">
                <a:buClr>
                  <a:srgbClr val="0070C0"/>
                </a:buClr>
              </a:pPr>
              <a:r>
                <a:rPr lang="en-US" altLang="ja-JP" sz="1100" dirty="0" smtClean="0">
                  <a:latin typeface="Tahoma" pitchFamily="34" charset="0"/>
                  <a:ea typeface="Meiryo UI" pitchFamily="50" charset="-128"/>
                  <a:cs typeface="Tahoma" pitchFamily="34" charset="0"/>
                </a:rPr>
                <a:t>Point1</a:t>
              </a:r>
              <a:endParaRPr kumimoji="1" lang="en-US" altLang="ja-JP" sz="1100" dirty="0" smtClean="0">
                <a:latin typeface="Tahoma" pitchFamily="34" charset="0"/>
                <a:ea typeface="Meiryo UI" pitchFamily="50" charset="-128"/>
                <a:cs typeface="Tahoma" pitchFamily="34" charset="0"/>
              </a:endParaRPr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1216224" y="1291985"/>
              <a:ext cx="5040560" cy="5783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ja-JP" altLang="en-US" sz="1500" dirty="0">
                  <a:latin typeface="+mn-ea"/>
                  <a:cs typeface="Meiryo UI" panose="020B0604030504040204" pitchFamily="50" charset="-128"/>
                </a:rPr>
                <a:t>スポーツ医科学研究に</a:t>
              </a:r>
              <a:r>
                <a:rPr lang="ja-JP" altLang="en-US" sz="1500" dirty="0" smtClean="0">
                  <a:latin typeface="+mn-ea"/>
                  <a:cs typeface="Meiryo UI" panose="020B0604030504040204" pitchFamily="50" charset="-128"/>
                </a:rPr>
                <a:t>基づいた、奈良県</a:t>
              </a:r>
              <a:r>
                <a:rPr lang="ja-JP" altLang="en-US" sz="1500" dirty="0">
                  <a:latin typeface="+mn-ea"/>
                  <a:cs typeface="Meiryo UI" panose="020B0604030504040204" pitchFamily="50" charset="-128"/>
                </a:rPr>
                <a:t>オリジナルの</a:t>
              </a:r>
              <a:r>
                <a:rPr lang="ja-JP" altLang="en-US" sz="1500" dirty="0" smtClean="0">
                  <a:latin typeface="+mn-ea"/>
                  <a:cs typeface="Meiryo UI" panose="020B0604030504040204" pitchFamily="50" charset="-128"/>
                </a:rPr>
                <a:t>トレーニング方法</a:t>
              </a:r>
              <a:r>
                <a:rPr lang="ja-JP" altLang="en-US" sz="1500" dirty="0">
                  <a:latin typeface="+mn-ea"/>
                  <a:cs typeface="Meiryo UI" panose="020B0604030504040204" pitchFamily="50" charset="-128"/>
                </a:rPr>
                <a:t>・</a:t>
              </a:r>
              <a:r>
                <a:rPr lang="ja-JP" altLang="en-US" sz="1500" dirty="0" smtClean="0">
                  <a:latin typeface="+mn-ea"/>
                  <a:cs typeface="Meiryo UI" panose="020B0604030504040204" pitchFamily="50" charset="-128"/>
                </a:rPr>
                <a:t>理論である</a:t>
              </a:r>
              <a:r>
                <a:rPr lang="ja-JP" altLang="en-US" sz="1500" u="sng" dirty="0" smtClean="0">
                  <a:uFill>
                    <a:solidFill>
                      <a:srgbClr val="FF0000"/>
                    </a:solidFill>
                  </a:uFill>
                  <a:latin typeface="+mn-ea"/>
                  <a:cs typeface="Meiryo UI" panose="020B0604030504040204" pitchFamily="50" charset="-128"/>
                </a:rPr>
                <a:t>「</a:t>
              </a:r>
              <a:r>
                <a:rPr lang="ja-JP" altLang="en-US" sz="1500" u="sng" dirty="0">
                  <a:uFill>
                    <a:solidFill>
                      <a:srgbClr val="FF0000"/>
                    </a:solidFill>
                  </a:uFill>
                  <a:latin typeface="+mn-ea"/>
                  <a:cs typeface="Meiryo UI" panose="020B0604030504040204" pitchFamily="50" charset="-128"/>
                </a:rPr>
                <a:t>奈良メソッド」</a:t>
              </a:r>
              <a:r>
                <a:rPr lang="ja-JP" altLang="en-US" sz="1500" u="sng" dirty="0" smtClean="0">
                  <a:uFill>
                    <a:solidFill>
                      <a:srgbClr val="FF0000"/>
                    </a:solidFill>
                  </a:uFill>
                  <a:latin typeface="+mn-ea"/>
                  <a:cs typeface="Meiryo UI" panose="020B0604030504040204" pitchFamily="50" charset="-128"/>
                </a:rPr>
                <a:t>を確立</a:t>
              </a:r>
              <a:endParaRPr lang="en-US" altLang="ja-JP" sz="1500" u="sng" dirty="0" smtClean="0">
                <a:uFill>
                  <a:solidFill>
                    <a:srgbClr val="FF0000"/>
                  </a:solidFill>
                </a:uFill>
                <a:latin typeface="+mn-ea"/>
                <a:cs typeface="Meiryo UI" panose="020B0604030504040204" pitchFamily="50" charset="-128"/>
              </a:endParaRPr>
            </a:p>
            <a:p>
              <a:pPr>
                <a:lnSpc>
                  <a:spcPts val="2100"/>
                </a:lnSpc>
              </a:pPr>
              <a:r>
                <a:rPr lang="ja-JP" altLang="en-US" sz="1500" dirty="0" smtClean="0">
                  <a:latin typeface="+mn-ea"/>
                  <a:cs typeface="Meiryo UI" panose="020B0604030504040204" pitchFamily="50" charset="-128"/>
                </a:rPr>
                <a:t>（</a:t>
              </a:r>
              <a:r>
                <a:rPr lang="ja-JP" altLang="en-US" sz="1500" dirty="0">
                  <a:latin typeface="+mn-ea"/>
                  <a:cs typeface="Meiryo UI" panose="020B0604030504040204" pitchFamily="50" charset="-128"/>
                </a:rPr>
                <a:t>「研究」と「実践」</a:t>
              </a:r>
              <a:r>
                <a:rPr lang="ja-JP" altLang="en-US" sz="1500" dirty="0" smtClean="0">
                  <a:latin typeface="+mn-ea"/>
                  <a:cs typeface="Meiryo UI" panose="020B0604030504040204" pitchFamily="50" charset="-128"/>
                </a:rPr>
                <a:t>の融合 ： ＰＤＣＡサイクルの構築）</a:t>
              </a:r>
              <a:endParaRPr lang="en-US" altLang="ja-JP" sz="1500" dirty="0"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16" name="角丸四角形 15"/>
            <p:cNvSpPr/>
            <p:nvPr/>
          </p:nvSpPr>
          <p:spPr bwMode="auto">
            <a:xfrm>
              <a:off x="496144" y="1998235"/>
              <a:ext cx="576064" cy="369332"/>
            </a:xfrm>
            <a:prstGeom prst="roundRect">
              <a:avLst/>
            </a:prstGeom>
            <a:solidFill>
              <a:srgbClr val="EAEAEA"/>
            </a:solidFill>
            <a:ln w="22225">
              <a:solidFill>
                <a:srgbClr val="3399FF"/>
              </a:solidFill>
              <a:prstDash val="solid"/>
              <a:miter lim="800000"/>
              <a:headEnd/>
              <a:tailEnd/>
            </a:ln>
            <a:extLst/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 eaLnBrk="1" hangingPunct="1">
                <a:buClr>
                  <a:srgbClr val="0070C0"/>
                </a:buClr>
              </a:pPr>
              <a:r>
                <a:rPr lang="en-US" altLang="ja-JP" sz="1100" dirty="0" smtClean="0">
                  <a:latin typeface="Tahoma" pitchFamily="34" charset="0"/>
                  <a:ea typeface="Meiryo UI" pitchFamily="50" charset="-128"/>
                  <a:cs typeface="Tahoma" pitchFamily="34" charset="0"/>
                </a:rPr>
                <a:t>Point2</a:t>
              </a:r>
              <a:endParaRPr kumimoji="1" lang="en-US" altLang="ja-JP" sz="1100" dirty="0" smtClean="0">
                <a:latin typeface="Tahoma" pitchFamily="34" charset="0"/>
                <a:ea typeface="Meiryo UI" pitchFamily="50" charset="-128"/>
                <a:cs typeface="Tahoma" pitchFamily="34" charset="0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216224" y="2005580"/>
              <a:ext cx="4896544" cy="3855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ja-JP" altLang="en-US" sz="1500" dirty="0" smtClean="0">
                  <a:latin typeface="+mn-ea"/>
                  <a:cs typeface="Meiryo UI" panose="020B0604030504040204" pitchFamily="50" charset="-128"/>
                </a:rPr>
                <a:t>「奈良メソッド」に基づ</a:t>
              </a:r>
              <a:r>
                <a:rPr lang="ja-JP" altLang="en-US" sz="1500" dirty="0">
                  <a:latin typeface="+mn-ea"/>
                  <a:cs typeface="Meiryo UI" panose="020B0604030504040204" pitchFamily="50" charset="-128"/>
                </a:rPr>
                <a:t>き</a:t>
              </a:r>
              <a:r>
                <a:rPr lang="ja-JP" altLang="en-US" sz="1500" dirty="0" smtClean="0">
                  <a:latin typeface="+mn-ea"/>
                  <a:cs typeface="Meiryo UI" panose="020B0604030504040204" pitchFamily="50" charset="-128"/>
                </a:rPr>
                <a:t>、</a:t>
              </a:r>
              <a:r>
                <a:rPr lang="ja-JP" altLang="en-US" sz="1500" u="sng" dirty="0" smtClean="0">
                  <a:uFill>
                    <a:solidFill>
                      <a:srgbClr val="FF0000"/>
                    </a:solidFill>
                  </a:uFill>
                  <a:latin typeface="+mn-ea"/>
                  <a:cs typeface="Meiryo UI" panose="020B0604030504040204" pitchFamily="50" charset="-128"/>
                </a:rPr>
                <a:t>「心・技・体」を充実させる、奈良県独自のプログラムを、県と民間が協働して開発</a:t>
              </a:r>
              <a:endParaRPr lang="en-US" altLang="ja-JP" sz="1500" dirty="0" smtClean="0"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18" name="角丸四角形 17"/>
            <p:cNvSpPr/>
            <p:nvPr/>
          </p:nvSpPr>
          <p:spPr bwMode="auto">
            <a:xfrm>
              <a:off x="496144" y="2551452"/>
              <a:ext cx="576064" cy="369332"/>
            </a:xfrm>
            <a:prstGeom prst="roundRect">
              <a:avLst/>
            </a:prstGeom>
            <a:solidFill>
              <a:srgbClr val="EAEAEA"/>
            </a:solidFill>
            <a:ln w="22225">
              <a:solidFill>
                <a:srgbClr val="3399FF"/>
              </a:solidFill>
              <a:prstDash val="solid"/>
              <a:miter lim="800000"/>
              <a:headEnd/>
              <a:tailEnd/>
            </a:ln>
            <a:extLst/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 eaLnBrk="1" hangingPunct="1">
                <a:buClr>
                  <a:srgbClr val="0070C0"/>
                </a:buClr>
              </a:pPr>
              <a:r>
                <a:rPr lang="en-US" altLang="ja-JP" sz="1100" dirty="0" smtClean="0">
                  <a:latin typeface="Tahoma" pitchFamily="34" charset="0"/>
                  <a:ea typeface="Meiryo UI" pitchFamily="50" charset="-128"/>
                  <a:cs typeface="Tahoma" pitchFamily="34" charset="0"/>
                </a:rPr>
                <a:t>Point3</a:t>
              </a:r>
              <a:endParaRPr kumimoji="1" lang="en-US" altLang="ja-JP" sz="1100" dirty="0" smtClean="0">
                <a:latin typeface="Tahoma" pitchFamily="34" charset="0"/>
                <a:ea typeface="Meiryo UI" pitchFamily="50" charset="-128"/>
                <a:cs typeface="Tahoma" pitchFamily="34" charset="0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1216224" y="2573851"/>
              <a:ext cx="5040560" cy="3304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ja-JP" altLang="en-US" sz="1500" dirty="0">
                  <a:latin typeface="+mn-ea"/>
                  <a:cs typeface="Meiryo UI" panose="020B0604030504040204" pitchFamily="50" charset="-128"/>
                </a:rPr>
                <a:t>外部の</a:t>
              </a:r>
              <a:r>
                <a:rPr lang="ja-JP" altLang="en-US" sz="1500" dirty="0" smtClean="0">
                  <a:latin typeface="+mn-ea"/>
                  <a:cs typeface="Meiryo UI" panose="020B0604030504040204" pitchFamily="50" charset="-128"/>
                </a:rPr>
                <a:t>専門家、研究機関と連携した</a:t>
              </a:r>
              <a:r>
                <a:rPr lang="ja-JP" altLang="en-US" sz="1500" u="sng" dirty="0" smtClean="0">
                  <a:uFill>
                    <a:solidFill>
                      <a:srgbClr val="FF0000"/>
                    </a:solidFill>
                  </a:uFill>
                  <a:latin typeface="+mn-ea"/>
                  <a:cs typeface="Meiryo UI" panose="020B0604030504040204" pitchFamily="50" charset="-128"/>
                </a:rPr>
                <a:t>マネジメント型の研究スタイル</a:t>
              </a:r>
              <a:endParaRPr lang="en-US" altLang="ja-JP" sz="1500" u="sng" dirty="0" smtClean="0">
                <a:uFill>
                  <a:solidFill>
                    <a:srgbClr val="FF0000"/>
                  </a:solidFill>
                </a:uFill>
                <a:latin typeface="+mn-ea"/>
                <a:cs typeface="Meiryo UI" panose="020B0604030504040204" pitchFamily="50" charset="-128"/>
              </a:endParaRPr>
            </a:p>
          </p:txBody>
        </p:sp>
      </p:grpSp>
      <p:sp>
        <p:nvSpPr>
          <p:cNvPr id="66" name="角丸四角形 65"/>
          <p:cNvSpPr/>
          <p:nvPr/>
        </p:nvSpPr>
        <p:spPr>
          <a:xfrm>
            <a:off x="1875109" y="427282"/>
            <a:ext cx="9104197" cy="37215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スポーツ医科学センターの概要</a:t>
            </a:r>
            <a:endParaRPr lang="ja-JP" altLang="en-US" sz="1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207563" y="4175260"/>
            <a:ext cx="6203147" cy="5263221"/>
            <a:chOff x="6558425" y="3317381"/>
            <a:chExt cx="6203147" cy="7812027"/>
          </a:xfrm>
        </p:grpSpPr>
        <p:sp>
          <p:nvSpPr>
            <p:cNvPr id="26" name="正方形/長方形 25"/>
            <p:cNvSpPr/>
            <p:nvPr/>
          </p:nvSpPr>
          <p:spPr>
            <a:xfrm>
              <a:off x="6558425" y="3317381"/>
              <a:ext cx="6049221" cy="58468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２</a:t>
              </a:r>
              <a:r>
                <a:rPr lang="ja-JP" altLang="en-US" sz="16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．研究内容の考え方</a:t>
              </a:r>
              <a:endParaRPr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84" name="正方形/長方形 83"/>
            <p:cNvSpPr/>
            <p:nvPr/>
          </p:nvSpPr>
          <p:spPr>
            <a:xfrm>
              <a:off x="6558425" y="3886796"/>
              <a:ext cx="6049221" cy="7242612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108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endParaRPr kumimoji="1"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grpSp>
          <p:nvGrpSpPr>
            <p:cNvPr id="106" name="Group 86"/>
            <p:cNvGrpSpPr>
              <a:grpSpLocks/>
            </p:cNvGrpSpPr>
            <p:nvPr/>
          </p:nvGrpSpPr>
          <p:grpSpPr bwMode="auto">
            <a:xfrm>
              <a:off x="7280032" y="6840723"/>
              <a:ext cx="3975478" cy="3995928"/>
              <a:chOff x="262" y="2285"/>
              <a:chExt cx="2132" cy="2354"/>
            </a:xfrm>
          </p:grpSpPr>
          <p:grpSp>
            <p:nvGrpSpPr>
              <p:cNvPr id="107" name="Group 85"/>
              <p:cNvGrpSpPr>
                <a:grpSpLocks/>
              </p:cNvGrpSpPr>
              <p:nvPr/>
            </p:nvGrpSpPr>
            <p:grpSpPr bwMode="auto">
              <a:xfrm>
                <a:off x="879" y="2285"/>
                <a:ext cx="907" cy="907"/>
                <a:chOff x="879" y="2285"/>
                <a:chExt cx="907" cy="907"/>
              </a:xfrm>
            </p:grpSpPr>
            <p:sp>
              <p:nvSpPr>
                <p:cNvPr id="110" name="AutoShape 50"/>
                <p:cNvSpPr>
                  <a:spLocks noChangeAspect="1" noChangeArrowheads="1"/>
                </p:cNvSpPr>
                <p:nvPr/>
              </p:nvSpPr>
              <p:spPr bwMode="gray">
                <a:xfrm>
                  <a:off x="918" y="2285"/>
                  <a:ext cx="821" cy="90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CC00"/>
                </a:solidFill>
                <a:ln w="19050" algn="ctr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53882" dir="2700000" algn="ctr" rotWithShape="0">
                          <a:srgbClr val="868686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tIns="0" bIns="0" anchor="ctr"/>
                <a:lstStyle/>
                <a:p>
                  <a:endParaRPr lang="ja-JP" altLang="en-US" sz="16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111" name="Rectangle 59"/>
                <p:cNvSpPr>
                  <a:spLocks noChangeAspect="1" noChangeArrowheads="1"/>
                </p:cNvSpPr>
                <p:nvPr/>
              </p:nvSpPr>
              <p:spPr bwMode="gray">
                <a:xfrm>
                  <a:off x="879" y="2652"/>
                  <a:ext cx="907" cy="384"/>
                </a:xfrm>
                <a:prstGeom prst="rect">
                  <a:avLst/>
                </a:prstGeom>
                <a:noFill/>
                <a:ln w="19050" algn="ctr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3E5E84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3882" dir="2700000" algn="ctr" rotWithShape="0">
                          <a:srgbClr val="868686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36000" rIns="0" bIns="0" anchor="ctr"/>
                <a:lstStyle/>
                <a:p>
                  <a:pPr algn="ctr" eaLnBrk="0" fontAlgn="base" hangingPunct="0">
                    <a:buFontTx/>
                    <a:buNone/>
                  </a:pPr>
                  <a:r>
                    <a:rPr kumimoji="0" lang="ja-JP" altLang="en-US" sz="1600" b="1" dirty="0" smtClean="0"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心</a:t>
                  </a:r>
                  <a:endParaRPr kumimoji="0" lang="en-US" altLang="ja-JP" sz="1600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  <a:p>
                  <a:pPr algn="ctr" eaLnBrk="0" fontAlgn="base" hangingPunct="0">
                    <a:buFontTx/>
                    <a:buNone/>
                  </a:pPr>
                  <a:r>
                    <a:rPr kumimoji="0" lang="ja-JP" altLang="en-US" sz="1200" b="1" dirty="0" smtClean="0"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（メンタル）</a:t>
                  </a:r>
                  <a:endParaRPr kumimoji="0" lang="ja-JP" altLang="en-US" sz="1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</p:grpSp>
          <p:sp>
            <p:nvSpPr>
              <p:cNvPr id="108" name="AutoShape 56"/>
              <p:cNvSpPr>
                <a:spLocks noChangeAspect="1" noChangeArrowheads="1"/>
              </p:cNvSpPr>
              <p:nvPr/>
            </p:nvSpPr>
            <p:spPr bwMode="gray">
              <a:xfrm flipV="1">
                <a:off x="588" y="3185"/>
                <a:ext cx="1476" cy="726"/>
              </a:xfrm>
              <a:custGeom>
                <a:avLst/>
                <a:gdLst>
                  <a:gd name="G0" fmla="+- 4806 0 0"/>
                  <a:gd name="G1" fmla="+- 21600 0 4806"/>
                  <a:gd name="G2" fmla="*/ 4806 1 2"/>
                  <a:gd name="G3" fmla="+- 21600 0 G2"/>
                  <a:gd name="G4" fmla="+/ 4806 21600 2"/>
                  <a:gd name="G5" fmla="+/ G1 0 2"/>
                  <a:gd name="G6" fmla="*/ 21600 21600 4806"/>
                  <a:gd name="G7" fmla="*/ G6 1 2"/>
                  <a:gd name="G8" fmla="+- 21600 0 G7"/>
                  <a:gd name="G9" fmla="*/ 21600 1 2"/>
                  <a:gd name="G10" fmla="+- 4806 0 G9"/>
                  <a:gd name="G11" fmla="?: G10 G8 0"/>
                  <a:gd name="G12" fmla="?: G10 G7 21600"/>
                  <a:gd name="T0" fmla="*/ 19197 w 21600"/>
                  <a:gd name="T1" fmla="*/ 10800 h 21600"/>
                  <a:gd name="T2" fmla="*/ 10800 w 21600"/>
                  <a:gd name="T3" fmla="*/ 21600 h 21600"/>
                  <a:gd name="T4" fmla="*/ 2403 w 21600"/>
                  <a:gd name="T5" fmla="*/ 10800 h 21600"/>
                  <a:gd name="T6" fmla="*/ 10800 w 21600"/>
                  <a:gd name="T7" fmla="*/ 0 h 21600"/>
                  <a:gd name="T8" fmla="*/ 4203 w 21600"/>
                  <a:gd name="T9" fmla="*/ 4203 h 21600"/>
                  <a:gd name="T10" fmla="*/ 17397 w 21600"/>
                  <a:gd name="T11" fmla="*/ 1739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4806" y="21600"/>
                    </a:lnTo>
                    <a:lnTo>
                      <a:pt x="1679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6FF66"/>
              </a:solidFill>
              <a:ln w="19050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868686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rot="10800000" wrap="none" lIns="126000" tIns="0" rIns="126000" bIns="0" anchor="ctr"/>
              <a:lstStyle/>
              <a:p>
                <a:pPr algn="ctr" fontAlgn="base">
                  <a:buClr>
                    <a:schemeClr val="accent2"/>
                  </a:buClr>
                </a:pPr>
                <a:r>
                  <a:rPr kumimoji="0" lang="ja-JP" altLang="en-US" sz="1600" b="1" dirty="0" smtClea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技</a:t>
                </a:r>
                <a:endParaRPr kumimoji="0" lang="en-US" altLang="ja-JP" sz="1600" b="1" dirty="0" smtClea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 fontAlgn="base">
                  <a:buClr>
                    <a:schemeClr val="accent2"/>
                  </a:buClr>
                </a:pPr>
                <a:r>
                  <a:rPr kumimoji="0" lang="ja-JP" altLang="en-US" sz="1200" b="1" dirty="0" smtClea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（スキル）</a:t>
                </a:r>
                <a:endParaRPr lang="ja-JP" altLang="en-US" sz="1200" b="1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09" name="AutoShape 55"/>
              <p:cNvSpPr>
                <a:spLocks noChangeAspect="1" noChangeArrowheads="1"/>
              </p:cNvSpPr>
              <p:nvPr/>
            </p:nvSpPr>
            <p:spPr bwMode="gray">
              <a:xfrm flipV="1">
                <a:off x="262" y="3913"/>
                <a:ext cx="2132" cy="726"/>
              </a:xfrm>
              <a:custGeom>
                <a:avLst/>
                <a:gdLst>
                  <a:gd name="G0" fmla="+- 3318 0 0"/>
                  <a:gd name="G1" fmla="+- 21600 0 3318"/>
                  <a:gd name="G2" fmla="*/ 3318 1 2"/>
                  <a:gd name="G3" fmla="+- 21600 0 G2"/>
                  <a:gd name="G4" fmla="+/ 3318 21600 2"/>
                  <a:gd name="G5" fmla="+/ G1 0 2"/>
                  <a:gd name="G6" fmla="*/ 21600 21600 3318"/>
                  <a:gd name="G7" fmla="*/ G6 1 2"/>
                  <a:gd name="G8" fmla="+- 21600 0 G7"/>
                  <a:gd name="G9" fmla="*/ 21600 1 2"/>
                  <a:gd name="G10" fmla="+- 3318 0 G9"/>
                  <a:gd name="G11" fmla="?: G10 G8 0"/>
                  <a:gd name="G12" fmla="?: G10 G7 21600"/>
                  <a:gd name="T0" fmla="*/ 19941 w 21600"/>
                  <a:gd name="T1" fmla="*/ 10800 h 21600"/>
                  <a:gd name="T2" fmla="*/ 10800 w 21600"/>
                  <a:gd name="T3" fmla="*/ 21600 h 21600"/>
                  <a:gd name="T4" fmla="*/ 1659 w 21600"/>
                  <a:gd name="T5" fmla="*/ 10800 h 21600"/>
                  <a:gd name="T6" fmla="*/ 10800 w 21600"/>
                  <a:gd name="T7" fmla="*/ 0 h 21600"/>
                  <a:gd name="T8" fmla="*/ 3459 w 21600"/>
                  <a:gd name="T9" fmla="*/ 3459 h 21600"/>
                  <a:gd name="T10" fmla="*/ 18141 w 21600"/>
                  <a:gd name="T11" fmla="*/ 181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318" y="21600"/>
                    </a:lnTo>
                    <a:lnTo>
                      <a:pt x="1828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33"/>
              </a:solidFill>
              <a:ln w="19050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868686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rot="10800000" tIns="54000" bIns="0" anchor="b"/>
              <a:lstStyle/>
              <a:p>
                <a:pPr algn="ctr" eaLnBrk="0" fontAlgn="base" hangingPunct="0">
                  <a:buFontTx/>
                  <a:buNone/>
                </a:pPr>
                <a:endParaRPr lang="en-US" altLang="ja-JP" sz="1600" b="1" dirty="0" smtClea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 eaLnBrk="0" fontAlgn="base" hangingPunct="0">
                  <a:buFontTx/>
                  <a:buNone/>
                </a:pPr>
                <a:endParaRPr lang="en-US" altLang="ja-JP" sz="1600" b="1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 eaLnBrk="0" fontAlgn="base" hangingPunct="0">
                  <a:buFontTx/>
                  <a:buNone/>
                </a:pPr>
                <a:endParaRPr lang="en-US" altLang="ja-JP" sz="1600" b="1" dirty="0" smtClea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 eaLnBrk="0" fontAlgn="base" hangingPunct="0">
                  <a:buFontTx/>
                  <a:buNone/>
                </a:pPr>
                <a:endParaRPr lang="en-US" altLang="ja-JP" sz="1600" b="1" dirty="0" smtClea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 eaLnBrk="0" fontAlgn="base" hangingPunct="0">
                  <a:buFontTx/>
                  <a:buNone/>
                </a:pPr>
                <a:r>
                  <a:rPr lang="ja-JP" altLang="en-US" sz="1600" b="1" dirty="0" smtClea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体</a:t>
                </a:r>
                <a:endParaRPr lang="en-US" altLang="ja-JP" sz="1600" b="1" dirty="0" smtClea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 eaLnBrk="0" fontAlgn="base" hangingPunct="0">
                  <a:buFontTx/>
                  <a:buNone/>
                </a:pPr>
                <a:r>
                  <a:rPr lang="ja-JP" altLang="en-US" sz="1200" b="1" dirty="0" smtClea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（基礎体力）</a:t>
                </a:r>
                <a:endParaRPr lang="ja-JP" altLang="en-US" sz="1200" b="1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sp>
          <p:nvSpPr>
            <p:cNvPr id="114" name="上矢印 113"/>
            <p:cNvSpPr>
              <a:spLocks noChangeAspect="1"/>
            </p:cNvSpPr>
            <p:nvPr/>
          </p:nvSpPr>
          <p:spPr>
            <a:xfrm>
              <a:off x="6782957" y="6796082"/>
              <a:ext cx="611012" cy="4010806"/>
            </a:xfrm>
            <a:prstGeom prst="upArrow">
              <a:avLst/>
            </a:prstGeom>
            <a:gradFill flip="none" rotWithShape="1">
              <a:gsLst>
                <a:gs pos="79000">
                  <a:srgbClr val="FF0000"/>
                </a:gs>
                <a:gs pos="11000">
                  <a:schemeClr val="bg1"/>
                </a:gs>
                <a:gs pos="41000">
                  <a:srgbClr val="FFCCCC"/>
                </a:gs>
                <a:gs pos="100000">
                  <a:srgbClr val="FF0000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15" name="テキスト ボックス 114"/>
            <p:cNvSpPr txBox="1"/>
            <p:nvPr/>
          </p:nvSpPr>
          <p:spPr>
            <a:xfrm flipH="1">
              <a:off x="7299243" y="6732578"/>
              <a:ext cx="1478465" cy="959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○競技力の向上</a:t>
              </a:r>
            </a:p>
            <a:p>
              <a:pPr algn="ctr"/>
              <a:endParaRPr lang="en-US" altLang="ja-JP" sz="8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ja-JP" altLang="en-US" sz="1400" b="1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○人間力の向上</a:t>
              </a:r>
              <a:endParaRPr lang="en-US" altLang="ja-JP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16" name="Freeform 70"/>
            <p:cNvSpPr>
              <a:spLocks/>
            </p:cNvSpPr>
            <p:nvPr/>
          </p:nvSpPr>
          <p:spPr bwMode="gray">
            <a:xfrm>
              <a:off x="9600848" y="7315214"/>
              <a:ext cx="342900" cy="647000"/>
            </a:xfrm>
            <a:custGeom>
              <a:avLst/>
              <a:gdLst>
                <a:gd name="T0" fmla="*/ 215 w 216"/>
                <a:gd name="T1" fmla="*/ 469 h 469"/>
                <a:gd name="T2" fmla="*/ 216 w 216"/>
                <a:gd name="T3" fmla="*/ 164 h 469"/>
                <a:gd name="T4" fmla="*/ 0 w 216"/>
                <a:gd name="T5" fmla="*/ 0 h 469"/>
                <a:gd name="T6" fmla="*/ 215 w 216"/>
                <a:gd name="T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" h="469">
                  <a:moveTo>
                    <a:pt x="215" y="469"/>
                  </a:moveTo>
                  <a:lnTo>
                    <a:pt x="216" y="164"/>
                  </a:lnTo>
                  <a:lnTo>
                    <a:pt x="0" y="0"/>
                  </a:lnTo>
                  <a:lnTo>
                    <a:pt x="215" y="469"/>
                  </a:lnTo>
                  <a:close/>
                </a:path>
              </a:pathLst>
            </a:custGeom>
            <a:solidFill>
              <a:srgbClr val="CFCFC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ja-JP" altLang="en-US" dirty="0"/>
            </a:p>
          </p:txBody>
        </p:sp>
        <p:sp>
          <p:nvSpPr>
            <p:cNvPr id="117" name="Freeform 70"/>
            <p:cNvSpPr>
              <a:spLocks/>
            </p:cNvSpPr>
            <p:nvPr/>
          </p:nvSpPr>
          <p:spPr bwMode="gray">
            <a:xfrm>
              <a:off x="10242516" y="8574332"/>
              <a:ext cx="342900" cy="646999"/>
            </a:xfrm>
            <a:custGeom>
              <a:avLst/>
              <a:gdLst>
                <a:gd name="T0" fmla="*/ 215 w 216"/>
                <a:gd name="T1" fmla="*/ 469 h 469"/>
                <a:gd name="T2" fmla="*/ 216 w 216"/>
                <a:gd name="T3" fmla="*/ 164 h 469"/>
                <a:gd name="T4" fmla="*/ 0 w 216"/>
                <a:gd name="T5" fmla="*/ 0 h 469"/>
                <a:gd name="T6" fmla="*/ 215 w 216"/>
                <a:gd name="T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" h="469">
                  <a:moveTo>
                    <a:pt x="215" y="469"/>
                  </a:moveTo>
                  <a:lnTo>
                    <a:pt x="216" y="164"/>
                  </a:lnTo>
                  <a:lnTo>
                    <a:pt x="0" y="0"/>
                  </a:lnTo>
                  <a:lnTo>
                    <a:pt x="215" y="469"/>
                  </a:lnTo>
                  <a:close/>
                </a:path>
              </a:pathLst>
            </a:custGeom>
            <a:solidFill>
              <a:srgbClr val="CFCFC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ja-JP" altLang="en-US" dirty="0"/>
            </a:p>
          </p:txBody>
        </p:sp>
        <p:sp>
          <p:nvSpPr>
            <p:cNvPr id="120" name="Freeform 70"/>
            <p:cNvSpPr>
              <a:spLocks/>
            </p:cNvSpPr>
            <p:nvPr/>
          </p:nvSpPr>
          <p:spPr bwMode="gray">
            <a:xfrm>
              <a:off x="10890310" y="9865197"/>
              <a:ext cx="342900" cy="647000"/>
            </a:xfrm>
            <a:custGeom>
              <a:avLst/>
              <a:gdLst>
                <a:gd name="T0" fmla="*/ 215 w 216"/>
                <a:gd name="T1" fmla="*/ 469 h 469"/>
                <a:gd name="T2" fmla="*/ 216 w 216"/>
                <a:gd name="T3" fmla="*/ 164 h 469"/>
                <a:gd name="T4" fmla="*/ 0 w 216"/>
                <a:gd name="T5" fmla="*/ 0 h 469"/>
                <a:gd name="T6" fmla="*/ 215 w 216"/>
                <a:gd name="T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" h="469">
                  <a:moveTo>
                    <a:pt x="215" y="469"/>
                  </a:moveTo>
                  <a:lnTo>
                    <a:pt x="216" y="164"/>
                  </a:lnTo>
                  <a:lnTo>
                    <a:pt x="0" y="0"/>
                  </a:lnTo>
                  <a:lnTo>
                    <a:pt x="215" y="469"/>
                  </a:lnTo>
                  <a:close/>
                </a:path>
              </a:pathLst>
            </a:custGeom>
            <a:solidFill>
              <a:srgbClr val="CFCFC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ja-JP" altLang="en-US" dirty="0"/>
            </a:p>
          </p:txBody>
        </p:sp>
        <p:sp>
          <p:nvSpPr>
            <p:cNvPr id="2" name="角丸四角形 1"/>
            <p:cNvSpPr>
              <a:spLocks noChangeAspect="1"/>
            </p:cNvSpPr>
            <p:nvPr/>
          </p:nvSpPr>
          <p:spPr>
            <a:xfrm>
              <a:off x="7398692" y="9800040"/>
              <a:ext cx="3692949" cy="1051032"/>
            </a:xfrm>
            <a:prstGeom prst="roundRect">
              <a:avLst/>
            </a:prstGeom>
            <a:noFill/>
            <a:ln w="285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13" name="テキスト ボックス 112"/>
            <p:cNvSpPr txBox="1">
              <a:spLocks noChangeAspect="1"/>
            </p:cNvSpPr>
            <p:nvPr/>
          </p:nvSpPr>
          <p:spPr>
            <a:xfrm>
              <a:off x="7899102" y="9615656"/>
              <a:ext cx="2729229" cy="411141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ja-JP" altLang="en-US" sz="12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運動・生活習慣（栄養・睡眠）</a:t>
              </a:r>
              <a:endPara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21" name="Text Box 20"/>
            <p:cNvSpPr txBox="1">
              <a:spLocks noChangeArrowheads="1"/>
            </p:cNvSpPr>
            <p:nvPr/>
          </p:nvSpPr>
          <p:spPr bwMode="auto">
            <a:xfrm>
              <a:off x="6721330" y="4185505"/>
              <a:ext cx="5665180" cy="21198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0000" tIns="46800" rIns="72000" bIns="46800">
              <a:spAutoFit/>
            </a:bodyPr>
            <a:lstStyle>
              <a:lvl1pPr marL="185738" indent="-185738" algn="l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algn="l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algn="l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algn="l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algn="l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285750" indent="-285750">
                <a:lnSpc>
                  <a:spcPts val="1800"/>
                </a:lnSpc>
                <a:buFont typeface="Wingdings" panose="05000000000000000000" pitchFamily="2" charset="2"/>
                <a:buChar char="n"/>
              </a:pPr>
              <a:r>
                <a:rPr lang="ja-JP" altLang="en-US" sz="1400" dirty="0" smtClean="0">
                  <a:uFill>
                    <a:solidFill>
                      <a:srgbClr val="FF0000"/>
                    </a:solidFill>
                  </a:u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アスリートだけでなく、個人が能力を発揮するためには、</a:t>
              </a:r>
              <a:r>
                <a:rPr lang="ja-JP" altLang="en-US" sz="1400" dirty="0" smtClean="0">
                  <a:solidFill>
                    <a:srgbClr val="FF0000"/>
                  </a:solidFill>
                  <a:uFill>
                    <a:solidFill>
                      <a:srgbClr val="FF0000"/>
                    </a:solidFill>
                  </a:u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「心・技・体」</a:t>
              </a:r>
              <a:r>
                <a:rPr lang="ja-JP" altLang="en-US" sz="1400" dirty="0" smtClean="0">
                  <a:uFill>
                    <a:solidFill>
                      <a:srgbClr val="FF0000"/>
                    </a:solidFill>
                  </a:u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が充実していることが必要。</a:t>
              </a:r>
              <a:endParaRPr lang="en-US" altLang="ja-JP" sz="1400" dirty="0" smtClean="0">
                <a:uFill>
                  <a:solidFill>
                    <a:srgbClr val="FF0000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285750" indent="-285750">
                <a:lnSpc>
                  <a:spcPts val="700"/>
                </a:lnSpc>
                <a:buFont typeface="Wingdings" panose="05000000000000000000" pitchFamily="2" charset="2"/>
                <a:buChar char="n"/>
              </a:pPr>
              <a:endParaRPr lang="en-US" altLang="ja-JP" sz="1400" dirty="0" smtClean="0">
                <a:uFill>
                  <a:solidFill>
                    <a:srgbClr val="FF0000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285750" indent="-285750">
                <a:lnSpc>
                  <a:spcPts val="1800"/>
                </a:lnSpc>
                <a:buFont typeface="Wingdings" panose="05000000000000000000" pitchFamily="2" charset="2"/>
                <a:buChar char="n"/>
              </a:pPr>
              <a:r>
                <a:rPr lang="ja-JP" altLang="en-US" sz="1400" dirty="0">
                  <a:uFill>
                    <a:solidFill>
                      <a:srgbClr val="FF0000"/>
                    </a:solidFill>
                  </a:u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特</a:t>
              </a:r>
              <a:r>
                <a:rPr lang="ja-JP" altLang="en-US" sz="1400" dirty="0" smtClean="0">
                  <a:uFill>
                    <a:solidFill>
                      <a:srgbClr val="FF0000"/>
                    </a:solidFill>
                  </a:u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に「体」は、すべての土台となる重要な要素であり、幼児期から一生涯にかけて正しい運動・生活習慣（</a:t>
              </a:r>
              <a:r>
                <a:rPr lang="ja-JP" altLang="en-US" sz="1400" dirty="0" smtClean="0">
                  <a:solidFill>
                    <a:srgbClr val="FF0000"/>
                  </a:solidFill>
                  <a:uFill>
                    <a:solidFill>
                      <a:srgbClr val="FF0000"/>
                    </a:solidFill>
                  </a:u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栄養・睡眠</a:t>
              </a:r>
              <a:r>
                <a:rPr lang="ja-JP" altLang="en-US" sz="1400" dirty="0" smtClean="0">
                  <a:uFill>
                    <a:solidFill>
                      <a:srgbClr val="FF0000"/>
                    </a:solidFill>
                  </a:u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）を身に付けることが必要。</a:t>
              </a:r>
              <a:endParaRPr lang="en-US" altLang="ja-JP" sz="1400" dirty="0" smtClean="0">
                <a:uFill>
                  <a:solidFill>
                    <a:srgbClr val="FF0000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285750" indent="-285750">
                <a:lnSpc>
                  <a:spcPts val="700"/>
                </a:lnSpc>
                <a:buFont typeface="Wingdings" panose="05000000000000000000" pitchFamily="2" charset="2"/>
                <a:buChar char="n"/>
              </a:pPr>
              <a:endParaRPr lang="en-US" altLang="ja-JP" sz="1400" dirty="0" smtClean="0">
                <a:uFill>
                  <a:solidFill>
                    <a:srgbClr val="FF0000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285750" indent="-285750">
                <a:lnSpc>
                  <a:spcPts val="1800"/>
                </a:lnSpc>
                <a:buFont typeface="Wingdings" panose="05000000000000000000" pitchFamily="2" charset="2"/>
                <a:buChar char="n"/>
              </a:pPr>
              <a:r>
                <a:rPr lang="ja-JP" altLang="en-US" sz="1400" dirty="0" smtClean="0">
                  <a:uFill>
                    <a:solidFill>
                      <a:srgbClr val="FF0000"/>
                    </a:solidFill>
                  </a:u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スポーツを通じて</a:t>
              </a:r>
              <a:r>
                <a:rPr lang="ja-JP" altLang="en-US" sz="1400" dirty="0">
                  <a:uFill>
                    <a:solidFill>
                      <a:srgbClr val="FF0000"/>
                    </a:solidFill>
                  </a:u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、</a:t>
              </a:r>
              <a:r>
                <a:rPr lang="ja-JP" altLang="en-US" sz="1400" dirty="0">
                  <a:solidFill>
                    <a:srgbClr val="FF0000"/>
                  </a:solidFill>
                  <a:uFill>
                    <a:solidFill>
                      <a:srgbClr val="FF0000"/>
                    </a:solidFill>
                  </a:u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「心・技・体</a:t>
              </a:r>
              <a:r>
                <a:rPr lang="ja-JP" altLang="en-US" sz="1400" dirty="0" smtClean="0">
                  <a:solidFill>
                    <a:srgbClr val="FF0000"/>
                  </a:solidFill>
                  <a:uFill>
                    <a:solidFill>
                      <a:srgbClr val="FF0000"/>
                    </a:solidFill>
                  </a:u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」</a:t>
              </a:r>
              <a:r>
                <a:rPr lang="ja-JP" altLang="en-US" sz="1400" dirty="0" smtClean="0">
                  <a:uFill>
                    <a:solidFill>
                      <a:srgbClr val="FF0000"/>
                    </a:solidFill>
                  </a:u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をバランスよく育てることを目標とする。</a:t>
              </a:r>
              <a:endParaRPr lang="en-US" altLang="ja-JP" sz="1400" dirty="0" smtClean="0">
                <a:uFill>
                  <a:solidFill>
                    <a:srgbClr val="FF0000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11164425" y="9766831"/>
              <a:ext cx="1597147" cy="959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92075" indent="-92075"/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・筋力、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柔軟性</a:t>
              </a:r>
              <a:endPara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92075" indent="-92075"/>
              <a:r>
                <a:rPr lang="ja-JP" altLang="en-US" sz="12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・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持久力、瞬発力</a:t>
              </a:r>
              <a:endPara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92075" indent="-92075"/>
              <a:r>
                <a:rPr lang="ja-JP" altLang="en-US" sz="12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・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コンディショニング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など</a:t>
              </a:r>
              <a:endPara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22" name="テキスト ボックス 121"/>
            <p:cNvSpPr txBox="1"/>
            <p:nvPr/>
          </p:nvSpPr>
          <p:spPr>
            <a:xfrm>
              <a:off x="10639089" y="8571450"/>
              <a:ext cx="2089245" cy="6852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92075" indent="-92075"/>
              <a:r>
                <a:rPr kumimoji="1"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・技術、テクニック、戦術</a:t>
              </a:r>
              <a:endPara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92075" indent="-92075"/>
              <a:r>
                <a:rPr lang="ja-JP" altLang="en-US" sz="12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・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戦略、身体制御能力　など</a:t>
              </a:r>
              <a:endPara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23" name="テキスト ボックス 122"/>
            <p:cNvSpPr txBox="1"/>
            <p:nvPr/>
          </p:nvSpPr>
          <p:spPr>
            <a:xfrm>
              <a:off x="10027504" y="7164304"/>
              <a:ext cx="2198090" cy="9364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92075" indent="-92075">
                <a:lnSpc>
                  <a:spcPts val="1400"/>
                </a:lnSpc>
              </a:pPr>
              <a:r>
                <a:rPr kumimoji="1"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・精神力、集中力、向上心</a:t>
              </a:r>
              <a:endPara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92075" indent="-92075">
                <a:lnSpc>
                  <a:spcPts val="1400"/>
                </a:lnSpc>
              </a:pPr>
              <a:r>
                <a:rPr lang="ja-JP" altLang="en-US" sz="12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・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ｾﾙﾌｺﾝﾄﾛｰﾙ、ｺﾐｭﾆｹｰｼｮﾝ力</a:t>
              </a:r>
              <a:endPara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92075" indent="-92075">
                <a:lnSpc>
                  <a:spcPts val="1400"/>
                </a:lnSpc>
              </a:pPr>
              <a:r>
                <a:rPr lang="ja-JP" altLang="en-US" sz="12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・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プラス思考　　　など</a:t>
              </a:r>
              <a:endPara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6544913" y="5693699"/>
            <a:ext cx="6049221" cy="3744782"/>
            <a:chOff x="6558425" y="917549"/>
            <a:chExt cx="6049221" cy="3744782"/>
          </a:xfrm>
        </p:grpSpPr>
        <p:sp>
          <p:nvSpPr>
            <p:cNvPr id="71" name="正方形/長方形 70"/>
            <p:cNvSpPr/>
            <p:nvPr/>
          </p:nvSpPr>
          <p:spPr>
            <a:xfrm>
              <a:off x="6558425" y="917549"/>
              <a:ext cx="6049221" cy="324783"/>
            </a:xfrm>
            <a:prstGeom prst="rect">
              <a:avLst/>
            </a:prstGeom>
            <a:solidFill>
              <a:srgbClr val="3399FF"/>
            </a:solidFill>
            <a:ln>
              <a:solidFill>
                <a:srgbClr val="3399FF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４</a:t>
              </a:r>
              <a:r>
                <a:rPr lang="ja-JP" altLang="en-US" sz="16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．</a:t>
              </a:r>
              <a:r>
                <a:rPr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スポーツ医科学</a:t>
              </a:r>
              <a:r>
                <a:rPr lang="ja-JP" altLang="en-US" sz="16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センターの組織体制（案）</a:t>
              </a:r>
              <a:endParaRPr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6558425" y="1242331"/>
              <a:ext cx="6049221" cy="3420000"/>
            </a:xfrm>
            <a:prstGeom prst="rect">
              <a:avLst/>
            </a:prstGeom>
            <a:noFill/>
            <a:ln w="12700"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108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endParaRPr kumimoji="1"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grpSp>
          <p:nvGrpSpPr>
            <p:cNvPr id="10" name="グループ化 9"/>
            <p:cNvGrpSpPr/>
            <p:nvPr/>
          </p:nvGrpSpPr>
          <p:grpSpPr>
            <a:xfrm>
              <a:off x="7191132" y="1451698"/>
              <a:ext cx="4800760" cy="3117917"/>
              <a:chOff x="7280032" y="1362798"/>
              <a:chExt cx="4800760" cy="3117917"/>
            </a:xfrm>
          </p:grpSpPr>
          <p:cxnSp>
            <p:nvCxnSpPr>
              <p:cNvPr id="101" name="直線コネクタ 100"/>
              <p:cNvCxnSpPr/>
              <p:nvPr/>
            </p:nvCxnSpPr>
            <p:spPr>
              <a:xfrm>
                <a:off x="9650898" y="1790748"/>
                <a:ext cx="3803" cy="1136843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角丸四角形 85"/>
              <p:cNvSpPr/>
              <p:nvPr/>
            </p:nvSpPr>
            <p:spPr bwMode="auto">
              <a:xfrm>
                <a:off x="7280032" y="2038343"/>
                <a:ext cx="4800760" cy="1465312"/>
              </a:xfrm>
              <a:prstGeom prst="roundRect">
                <a:avLst/>
              </a:prstGeom>
              <a:noFill/>
              <a:ln w="25400" cmpd="sng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wrap="square" lIns="36000" tIns="36000" rIns="36000" bIns="36000" rtlCol="0" anchor="ctr" anchorCtr="0">
                <a:noAutofit/>
              </a:bodyPr>
              <a:lstStyle/>
              <a:p>
                <a:pPr algn="ctr">
                  <a:buClr>
                    <a:srgbClr val="0070C0"/>
                  </a:buClr>
                </a:pPr>
                <a:endParaRPr kumimoji="1" lang="ja-JP" altLang="en-US" sz="1200" dirty="0" smtClean="0">
                  <a:latin typeface="Tahoma" pitchFamily="34" charset="0"/>
                  <a:ea typeface="Meiryo UI" pitchFamily="50" charset="-128"/>
                  <a:cs typeface="Tahoma" pitchFamily="34" charset="0"/>
                </a:endParaRPr>
              </a:p>
            </p:txBody>
          </p:sp>
          <p:sp>
            <p:nvSpPr>
              <p:cNvPr id="87" name="角丸四角形 86"/>
              <p:cNvSpPr>
                <a:spLocks noChangeAspect="1"/>
              </p:cNvSpPr>
              <p:nvPr/>
            </p:nvSpPr>
            <p:spPr bwMode="auto">
              <a:xfrm>
                <a:off x="8968230" y="2172743"/>
                <a:ext cx="1407352" cy="412665"/>
              </a:xfrm>
              <a:prstGeom prst="roundRect">
                <a:avLst/>
              </a:prstGeom>
              <a:solidFill>
                <a:srgbClr val="FF66FF"/>
              </a:solidFill>
              <a:ln>
                <a:headEnd/>
                <a:tailEnd/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>
                  <a:spcAft>
                    <a:spcPts val="600"/>
                  </a:spcAft>
                </a:pPr>
                <a:r>
                  <a:rPr lang="ja-JP" altLang="en-US" sz="1200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副センター長（</a:t>
                </a:r>
                <a:r>
                  <a:rPr lang="en-US" altLang="ja-JP" sz="1200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</a:t>
                </a:r>
                <a:r>
                  <a:rPr lang="ja-JP" altLang="en-US" sz="1200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名）</a:t>
                </a:r>
                <a:endParaRPr kumimoji="1" lang="en-US" altLang="ja-JP" sz="12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88" name="角丸四角形 87"/>
              <p:cNvSpPr>
                <a:spLocks noChangeAspect="1"/>
              </p:cNvSpPr>
              <p:nvPr/>
            </p:nvSpPr>
            <p:spPr bwMode="auto">
              <a:xfrm>
                <a:off x="7528877" y="2927591"/>
                <a:ext cx="1367471" cy="412665"/>
              </a:xfrm>
              <a:prstGeom prst="roundRect">
                <a:avLst/>
              </a:prstGeom>
              <a:solidFill>
                <a:srgbClr val="FF66FF"/>
              </a:solidFill>
              <a:ln>
                <a:headEnd/>
                <a:tailEnd/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/>
                <a:r>
                  <a:rPr kumimoji="1" lang="ja-JP" altLang="en-US" sz="1200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アスレティック</a:t>
                </a:r>
                <a:endParaRPr kumimoji="1" lang="en-US" altLang="ja-JP" sz="12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/>
                <a:r>
                  <a:rPr kumimoji="1" lang="ja-JP" altLang="en-US" sz="1200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トレーナー（</a:t>
                </a:r>
                <a:r>
                  <a:rPr kumimoji="1" lang="en-US" altLang="ja-JP" sz="1200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3</a:t>
                </a:r>
                <a:r>
                  <a:rPr kumimoji="1" lang="ja-JP" altLang="en-US" sz="1200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名）</a:t>
                </a:r>
                <a:endParaRPr kumimoji="1" lang="en-US" altLang="ja-JP" sz="12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cxnSp>
            <p:nvCxnSpPr>
              <p:cNvPr id="91" name="カギ線コネクタ 90"/>
              <p:cNvCxnSpPr/>
              <p:nvPr/>
            </p:nvCxnSpPr>
            <p:spPr>
              <a:xfrm rot="5400000" flipH="1" flipV="1">
                <a:off x="9038455" y="2315547"/>
                <a:ext cx="342183" cy="881906"/>
              </a:xfrm>
              <a:prstGeom prst="bentConnector3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カギ線コネクタ 92"/>
              <p:cNvCxnSpPr/>
              <p:nvPr/>
            </p:nvCxnSpPr>
            <p:spPr>
              <a:xfrm rot="16200000" flipH="1">
                <a:off x="9938555" y="2297352"/>
                <a:ext cx="342183" cy="918294"/>
              </a:xfrm>
              <a:prstGeom prst="bentConnector3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テキスト ボックス 93"/>
              <p:cNvSpPr txBox="1"/>
              <p:nvPr/>
            </p:nvSpPr>
            <p:spPr>
              <a:xfrm>
                <a:off x="7458372" y="2138911"/>
                <a:ext cx="92333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kumimoji="1" lang="ja-JP" altLang="en-US" sz="1200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常駐</a:t>
                </a:r>
                <a:r>
                  <a:rPr lang="ja-JP" altLang="en-US" sz="1200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（常勤）</a:t>
                </a:r>
                <a:endParaRPr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95" name="角丸四角形 94"/>
              <p:cNvSpPr/>
              <p:nvPr/>
            </p:nvSpPr>
            <p:spPr bwMode="auto">
              <a:xfrm>
                <a:off x="7280032" y="3791687"/>
                <a:ext cx="4800760" cy="612000"/>
              </a:xfrm>
              <a:prstGeom prst="roundRect">
                <a:avLst/>
              </a:prstGeom>
              <a:noFill/>
              <a:ln w="25400" cmpd="sng">
                <a:solidFill>
                  <a:schemeClr val="bg1">
                    <a:lumMod val="50000"/>
                  </a:schemeClr>
                </a:solidFill>
                <a:prstDash val="dash"/>
                <a:miter lim="800000"/>
                <a:headEnd/>
                <a:tailEnd/>
              </a:ln>
              <a:extLst/>
            </p:spPr>
            <p:txBody>
              <a:bodyPr wrap="square" lIns="36000" tIns="36000" rIns="36000" bIns="36000" rtlCol="0" anchor="ctr" anchorCtr="0">
                <a:noAutofit/>
              </a:bodyPr>
              <a:lstStyle/>
              <a:p>
                <a:pPr algn="ctr">
                  <a:buClr>
                    <a:srgbClr val="0070C0"/>
                  </a:buClr>
                </a:pPr>
                <a:endParaRPr kumimoji="1" lang="ja-JP" altLang="en-US" sz="1200" dirty="0" smtClean="0">
                  <a:latin typeface="Tahoma" pitchFamily="34" charset="0"/>
                  <a:ea typeface="Meiryo UI" pitchFamily="50" charset="-128"/>
                  <a:cs typeface="Tahoma" pitchFamily="34" charset="0"/>
                </a:endParaRPr>
              </a:p>
            </p:txBody>
          </p:sp>
          <p:cxnSp>
            <p:nvCxnSpPr>
              <p:cNvPr id="96" name="直線コネクタ 95"/>
              <p:cNvCxnSpPr>
                <a:stCxn id="86" idx="2"/>
                <a:endCxn id="95" idx="0"/>
              </p:cNvCxnSpPr>
              <p:nvPr/>
            </p:nvCxnSpPr>
            <p:spPr>
              <a:xfrm>
                <a:off x="9680412" y="3503655"/>
                <a:ext cx="0" cy="288032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テキスト ボックス 96"/>
              <p:cNvSpPr txBox="1"/>
              <p:nvPr/>
            </p:nvSpPr>
            <p:spPr>
              <a:xfrm>
                <a:off x="7470973" y="3848445"/>
                <a:ext cx="461665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ja-JP" altLang="en-US" sz="1200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非常勤</a:t>
                </a:r>
                <a:endParaRPr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98" name="円/楕円 97"/>
              <p:cNvSpPr>
                <a:spLocks noChangeAspect="1"/>
              </p:cNvSpPr>
              <p:nvPr/>
            </p:nvSpPr>
            <p:spPr bwMode="auto">
              <a:xfrm>
                <a:off x="7353084" y="3791687"/>
                <a:ext cx="4613927" cy="689028"/>
              </a:xfrm>
              <a:prstGeom prst="ellipse">
                <a:avLst/>
              </a:prstGeom>
              <a:solidFill>
                <a:srgbClr val="A9E9A9"/>
              </a:solidFill>
              <a:ln w="31750">
                <a:noFill/>
                <a:round/>
                <a:headEnd/>
                <a:tailEnd/>
              </a:ln>
              <a:effectLst>
                <a:softEdge rad="127000"/>
              </a:effectLst>
              <a:extLst/>
            </p:spPr>
            <p:txBody>
              <a:bodyPr wrap="square" lIns="36000" tIns="36000" rIns="36000" bIns="36000" rtlCol="0" anchor="ctr"/>
              <a:lstStyle/>
              <a:p>
                <a:pPr algn="ctr"/>
                <a:endPara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99" name="テキスト ボックス 98"/>
              <p:cNvSpPr txBox="1"/>
              <p:nvPr/>
            </p:nvSpPr>
            <p:spPr>
              <a:xfrm>
                <a:off x="7504151" y="4059055"/>
                <a:ext cx="4462860" cy="2436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ts val="1900"/>
                  </a:lnSpc>
                </a:pPr>
                <a:r>
                  <a:rPr kumimoji="1" lang="ja-JP" altLang="en-US" sz="1300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・ 整形外科医　・保健師、看護師　・個別分野の研究者　</a:t>
                </a:r>
                <a:r>
                  <a:rPr lang="ja-JP" altLang="en-US" sz="1300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など</a:t>
                </a:r>
                <a:endParaRPr kumimoji="1" lang="ja-JP" altLang="en-US" sz="13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00" name="角丸四角形 99"/>
              <p:cNvSpPr>
                <a:spLocks noChangeAspect="1"/>
              </p:cNvSpPr>
              <p:nvPr/>
            </p:nvSpPr>
            <p:spPr bwMode="auto">
              <a:xfrm>
                <a:off x="8968230" y="1362798"/>
                <a:ext cx="1407352" cy="412665"/>
              </a:xfrm>
              <a:prstGeom prst="roundRect">
                <a:avLst/>
              </a:prstGeom>
              <a:solidFill>
                <a:srgbClr val="FF66FF"/>
              </a:solidFill>
              <a:ln>
                <a:headEnd/>
                <a:tailEnd/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>
                  <a:spcAft>
                    <a:spcPts val="600"/>
                  </a:spcAft>
                </a:pPr>
                <a:r>
                  <a:rPr lang="ja-JP" altLang="en-US" sz="1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センター</a:t>
                </a:r>
                <a:r>
                  <a:rPr lang="ja-JP" altLang="en-US" sz="1200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長（</a:t>
                </a:r>
                <a:r>
                  <a:rPr lang="en-US" altLang="ja-JP" sz="1200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</a:t>
                </a:r>
                <a:r>
                  <a:rPr lang="ja-JP" altLang="en-US" sz="1200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名）</a:t>
                </a:r>
                <a:endParaRPr kumimoji="1" lang="en-US" altLang="ja-JP" sz="12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02" name="テキスト ボックス 101"/>
              <p:cNvSpPr txBox="1"/>
              <p:nvPr/>
            </p:nvSpPr>
            <p:spPr>
              <a:xfrm>
                <a:off x="7877398" y="1406131"/>
                <a:ext cx="107721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kumimoji="1" lang="ja-JP" altLang="en-US" sz="1200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非常勤顧問</a:t>
                </a:r>
                <a:endParaRPr kumimoji="1"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/>
                <a:r>
                  <a:rPr lang="ja-JP" altLang="en-US" sz="1200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（県特別参与）</a:t>
                </a:r>
                <a:endParaRPr kumimoji="1"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04" name="角丸四角形 103"/>
              <p:cNvSpPr>
                <a:spLocks noChangeAspect="1"/>
              </p:cNvSpPr>
              <p:nvPr/>
            </p:nvSpPr>
            <p:spPr bwMode="auto">
              <a:xfrm>
                <a:off x="8984251" y="2927591"/>
                <a:ext cx="1341698" cy="412665"/>
              </a:xfrm>
              <a:prstGeom prst="roundRect">
                <a:avLst/>
              </a:prstGeom>
              <a:solidFill>
                <a:srgbClr val="FF66FF"/>
              </a:solidFill>
              <a:ln>
                <a:headEnd/>
                <a:tailEnd/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/>
                <a:r>
                  <a:rPr kumimoji="1" lang="ja-JP" altLang="en-US" sz="1200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管理栄養士（</a:t>
                </a:r>
                <a:r>
                  <a:rPr kumimoji="1" lang="en-US" altLang="ja-JP" sz="1200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</a:t>
                </a:r>
                <a:r>
                  <a:rPr kumimoji="1" lang="ja-JP" altLang="en-US" sz="1200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名）</a:t>
                </a:r>
                <a:endParaRPr kumimoji="1" lang="en-US" altLang="ja-JP" sz="12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78" name="角丸四角形 77"/>
              <p:cNvSpPr>
                <a:spLocks noChangeAspect="1"/>
              </p:cNvSpPr>
              <p:nvPr/>
            </p:nvSpPr>
            <p:spPr bwMode="auto">
              <a:xfrm>
                <a:off x="10485563" y="2927591"/>
                <a:ext cx="1341698" cy="412665"/>
              </a:xfrm>
              <a:prstGeom prst="roundRect">
                <a:avLst/>
              </a:prstGeom>
              <a:solidFill>
                <a:srgbClr val="FF66FF"/>
              </a:solidFill>
              <a:ln>
                <a:headEnd/>
                <a:tailEnd/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/>
                <a:r>
                  <a:rPr lang="ja-JP" altLang="en-US" sz="1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事務員</a:t>
                </a:r>
                <a:r>
                  <a:rPr kumimoji="1" lang="ja-JP" altLang="en-US" sz="1200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（</a:t>
                </a:r>
                <a:r>
                  <a:rPr lang="en-US" altLang="ja-JP" sz="1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2</a:t>
                </a:r>
                <a:r>
                  <a:rPr kumimoji="1" lang="ja-JP" altLang="en-US" sz="1200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名）</a:t>
                </a:r>
                <a:endParaRPr kumimoji="1" lang="en-US" altLang="ja-JP" sz="12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12" name="グループ化 11"/>
            <p:cNvGrpSpPr/>
            <p:nvPr/>
          </p:nvGrpSpPr>
          <p:grpSpPr>
            <a:xfrm>
              <a:off x="10712759" y="1433478"/>
              <a:ext cx="1884829" cy="615553"/>
              <a:chOff x="10712759" y="1484278"/>
              <a:chExt cx="1884829" cy="615553"/>
            </a:xfrm>
          </p:grpSpPr>
          <p:sp>
            <p:nvSpPr>
              <p:cNvPr id="124" name="テキスト ボックス 123"/>
              <p:cNvSpPr txBox="1"/>
              <p:nvPr/>
            </p:nvSpPr>
            <p:spPr>
              <a:xfrm>
                <a:off x="10764650" y="1484278"/>
                <a:ext cx="1832938" cy="6155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ja-JP" altLang="en-US" sz="1200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  人　数：計</a:t>
                </a:r>
                <a:r>
                  <a:rPr lang="en-US" altLang="ja-JP" sz="1200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8</a:t>
                </a:r>
                <a:r>
                  <a:rPr lang="ja-JP" altLang="en-US" sz="1200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名</a:t>
                </a:r>
                <a:endPara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lnSpc>
                    <a:spcPts val="1600"/>
                  </a:lnSpc>
                </a:pPr>
                <a:r>
                  <a:rPr lang="ja-JP" altLang="en-US" sz="1200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  うち正職員：</a:t>
                </a:r>
                <a:r>
                  <a:rPr lang="en-US" altLang="ja-JP" sz="1200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2</a:t>
                </a:r>
                <a:r>
                  <a:rPr lang="ja-JP" altLang="en-US" sz="1200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名</a:t>
                </a:r>
                <a:endParaRPr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lnSpc>
                    <a:spcPts val="1600"/>
                  </a:lnSpc>
                </a:pPr>
                <a:r>
                  <a:rPr lang="ja-JP" altLang="en-US" sz="1200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（副センター長、</a:t>
                </a:r>
                <a:r>
                  <a:rPr lang="en-US" altLang="ja-JP" sz="1200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AT</a:t>
                </a:r>
                <a:r>
                  <a:rPr lang="ja-JP" altLang="en-US" sz="1200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リーダー）</a:t>
                </a:r>
                <a:endParaRPr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1" name="大かっこ 10"/>
              <p:cNvSpPr/>
              <p:nvPr/>
            </p:nvSpPr>
            <p:spPr>
              <a:xfrm>
                <a:off x="10712759" y="1690455"/>
                <a:ext cx="1830181" cy="402715"/>
              </a:xfrm>
              <a:prstGeom prst="bracketPair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21" name="グループ化 20"/>
          <p:cNvGrpSpPr/>
          <p:nvPr/>
        </p:nvGrpSpPr>
        <p:grpSpPr>
          <a:xfrm>
            <a:off x="6551596" y="917021"/>
            <a:ext cx="6049221" cy="4582560"/>
            <a:chOff x="207562" y="4780886"/>
            <a:chExt cx="6049221" cy="4582560"/>
          </a:xfrm>
        </p:grpSpPr>
        <p:grpSp>
          <p:nvGrpSpPr>
            <p:cNvPr id="15" name="グループ化 14"/>
            <p:cNvGrpSpPr/>
            <p:nvPr/>
          </p:nvGrpSpPr>
          <p:grpSpPr>
            <a:xfrm>
              <a:off x="207562" y="4780886"/>
              <a:ext cx="6049221" cy="4582560"/>
              <a:chOff x="4042916" y="4868292"/>
              <a:chExt cx="6049221" cy="4582560"/>
            </a:xfrm>
          </p:grpSpPr>
          <p:sp>
            <p:nvSpPr>
              <p:cNvPr id="85" name="円/楕円 84"/>
              <p:cNvSpPr>
                <a:spLocks noChangeAspect="1"/>
              </p:cNvSpPr>
              <p:nvPr/>
            </p:nvSpPr>
            <p:spPr bwMode="auto">
              <a:xfrm>
                <a:off x="5772323" y="5227510"/>
                <a:ext cx="2636986" cy="2448272"/>
              </a:xfrm>
              <a:prstGeom prst="ellipse">
                <a:avLst/>
              </a:prstGeom>
              <a:solidFill>
                <a:srgbClr val="CCECFF"/>
              </a:solidFill>
              <a:ln w="31750">
                <a:noFill/>
                <a:round/>
                <a:headEnd/>
                <a:tailEnd/>
              </a:ln>
              <a:effectLst>
                <a:softEdge rad="127000"/>
              </a:effectLst>
              <a:extLst/>
            </p:spPr>
            <p:txBody>
              <a:bodyPr wrap="square" lIns="36000" tIns="36000" rIns="36000" bIns="36000" rtlCol="0" anchor="ctr"/>
              <a:lstStyle/>
              <a:p>
                <a:pPr algn="ctr"/>
                <a:endPara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89" name="円/楕円 88"/>
              <p:cNvSpPr>
                <a:spLocks noChangeAspect="1"/>
              </p:cNvSpPr>
              <p:nvPr/>
            </p:nvSpPr>
            <p:spPr bwMode="auto">
              <a:xfrm>
                <a:off x="6834288" y="6997174"/>
                <a:ext cx="2636986" cy="2448272"/>
              </a:xfrm>
              <a:prstGeom prst="ellipse">
                <a:avLst/>
              </a:prstGeom>
              <a:solidFill>
                <a:srgbClr val="CCECFF"/>
              </a:solidFill>
              <a:ln w="31750">
                <a:noFill/>
                <a:round/>
                <a:headEnd/>
                <a:tailEnd/>
              </a:ln>
              <a:effectLst>
                <a:softEdge rad="127000"/>
              </a:effectLst>
              <a:extLst/>
            </p:spPr>
            <p:txBody>
              <a:bodyPr wrap="square" lIns="36000" tIns="36000" rIns="36000" bIns="36000" rtlCol="0" anchor="ctr"/>
              <a:lstStyle/>
              <a:p>
                <a:pPr algn="ctr"/>
                <a:endPara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90" name="円/楕円 89"/>
              <p:cNvSpPr>
                <a:spLocks noChangeAspect="1"/>
              </p:cNvSpPr>
              <p:nvPr/>
            </p:nvSpPr>
            <p:spPr bwMode="auto">
              <a:xfrm>
                <a:off x="4718298" y="6911826"/>
                <a:ext cx="2636986" cy="2492970"/>
              </a:xfrm>
              <a:prstGeom prst="ellipse">
                <a:avLst/>
              </a:prstGeom>
              <a:solidFill>
                <a:srgbClr val="CCECFF"/>
              </a:solidFill>
              <a:ln w="31750">
                <a:noFill/>
                <a:round/>
                <a:headEnd/>
                <a:tailEnd/>
              </a:ln>
              <a:effectLst>
                <a:softEdge rad="127000"/>
              </a:effectLst>
              <a:extLst/>
            </p:spPr>
            <p:txBody>
              <a:bodyPr wrap="square" lIns="36000" tIns="36000" rIns="36000" bIns="36000" rtlCol="0" anchor="ctr"/>
              <a:lstStyle/>
              <a:p>
                <a:pPr algn="ctr"/>
                <a:endPara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92" name="正方形/長方形 91"/>
              <p:cNvSpPr/>
              <p:nvPr/>
            </p:nvSpPr>
            <p:spPr>
              <a:xfrm>
                <a:off x="4042916" y="4868292"/>
                <a:ext cx="6049221" cy="323747"/>
              </a:xfrm>
              <a:prstGeom prst="rect">
                <a:avLst/>
              </a:prstGeom>
              <a:solidFill>
                <a:srgbClr val="3399FF"/>
              </a:solidFill>
              <a:ln>
                <a:solidFill>
                  <a:srgbClr val="3399FF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7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ja-JP" altLang="en-US" sz="1600" b="1" dirty="0" smtClean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３．関係機関等との連携の考え方</a:t>
                </a:r>
                <a:endParaRPr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03" name="正方形/長方形 102"/>
              <p:cNvSpPr/>
              <p:nvPr/>
            </p:nvSpPr>
            <p:spPr>
              <a:xfrm>
                <a:off x="4042916" y="5192039"/>
                <a:ext cx="6049221" cy="4258813"/>
              </a:xfrm>
              <a:prstGeom prst="rect">
                <a:avLst/>
              </a:prstGeom>
              <a:noFill/>
              <a:ln w="12700">
                <a:solidFill>
                  <a:srgbClr val="33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108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600"/>
                  </a:spcAft>
                </a:pPr>
                <a:endParaRPr kumimoji="1" lang="en-US" altLang="ja-JP" sz="14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05" name="角丸四角形 104"/>
              <p:cNvSpPr>
                <a:spLocks noChangeAspect="1"/>
              </p:cNvSpPr>
              <p:nvPr/>
            </p:nvSpPr>
            <p:spPr bwMode="auto">
              <a:xfrm>
                <a:off x="6344466" y="7061712"/>
                <a:ext cx="1550297" cy="764777"/>
              </a:xfrm>
              <a:prstGeom prst="roundRect">
                <a:avLst/>
              </a:prstGeom>
              <a:solidFill>
                <a:srgbClr val="FF66FF"/>
              </a:solidFill>
              <a:ln>
                <a:headEnd/>
                <a:tailEnd/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/>
                <a:r>
                  <a:rPr lang="ja-JP" altLang="en-US" sz="1200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スポーツ</a:t>
                </a:r>
                <a:endParaRPr lang="en-US" altLang="ja-JP" sz="12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/>
                <a:r>
                  <a:rPr kumimoji="1" lang="ja-JP" altLang="en-US" sz="1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医科学</a:t>
                </a:r>
                <a:r>
                  <a:rPr kumimoji="1" lang="ja-JP" altLang="en-US" sz="1200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センター</a:t>
                </a:r>
                <a:endParaRPr kumimoji="1" lang="en-US" altLang="ja-JP" sz="12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/>
                <a:r>
                  <a:rPr lang="ja-JP" altLang="en-US" sz="1000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（データの集約・マネジメント）</a:t>
                </a:r>
                <a:endParaRPr kumimoji="1" lang="en-US" altLang="ja-JP" sz="10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12" name="角丸四角形 111"/>
              <p:cNvSpPr>
                <a:spLocks noChangeAspect="1"/>
              </p:cNvSpPr>
              <p:nvPr/>
            </p:nvSpPr>
            <p:spPr bwMode="auto">
              <a:xfrm>
                <a:off x="6530011" y="8484759"/>
                <a:ext cx="1196826" cy="62868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5875">
                <a:solidFill>
                  <a:srgbClr val="FF99CC"/>
                </a:solidFill>
                <a:headEnd/>
                <a:tailEnd/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>
                  <a:spcAft>
                    <a:spcPts val="600"/>
                  </a:spcAft>
                </a:pPr>
                <a:r>
                  <a:rPr lang="ja-JP" altLang="en-US" sz="1200" b="1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早稲田大学</a:t>
                </a:r>
                <a:endParaRPr lang="en-US" altLang="ja-JP" sz="12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25" name="角丸四角形 124"/>
              <p:cNvSpPr>
                <a:spLocks noChangeAspect="1"/>
              </p:cNvSpPr>
              <p:nvPr/>
            </p:nvSpPr>
            <p:spPr bwMode="auto">
              <a:xfrm>
                <a:off x="4620540" y="7999529"/>
                <a:ext cx="1196826" cy="62868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5875">
                <a:solidFill>
                  <a:srgbClr val="FF99CC"/>
                </a:solidFill>
                <a:headEnd/>
                <a:tailEnd/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/>
                <a:r>
                  <a:rPr lang="ja-JP" altLang="en-US" sz="1200" b="1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県立医科大学等</a:t>
                </a:r>
                <a:endParaRPr lang="en-US" altLang="ja-JP" sz="12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cxnSp>
            <p:nvCxnSpPr>
              <p:cNvPr id="126" name="直線矢印コネクタ 125"/>
              <p:cNvCxnSpPr>
                <a:stCxn id="105" idx="1"/>
              </p:cNvCxnSpPr>
              <p:nvPr/>
            </p:nvCxnSpPr>
            <p:spPr>
              <a:xfrm flipH="1">
                <a:off x="5327354" y="7444101"/>
                <a:ext cx="1017112" cy="514778"/>
              </a:xfrm>
              <a:prstGeom prst="straightConnector1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線矢印コネクタ 126"/>
              <p:cNvCxnSpPr>
                <a:stCxn id="112" idx="0"/>
                <a:endCxn id="105" idx="2"/>
              </p:cNvCxnSpPr>
              <p:nvPr/>
            </p:nvCxnSpPr>
            <p:spPr>
              <a:xfrm flipH="1" flipV="1">
                <a:off x="7119615" y="7826489"/>
                <a:ext cx="8809" cy="658270"/>
              </a:xfrm>
              <a:prstGeom prst="straightConnector1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テキスト ボックス 127"/>
              <p:cNvSpPr txBox="1"/>
              <p:nvPr/>
            </p:nvSpPr>
            <p:spPr>
              <a:xfrm>
                <a:off x="4641504" y="7568881"/>
                <a:ext cx="138499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kumimoji="1" lang="ja-JP" altLang="en-US" sz="1200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メディカルチェック</a:t>
                </a:r>
                <a:endParaRPr kumimoji="1"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/>
                <a:r>
                  <a:rPr lang="ja-JP" altLang="en-US" sz="1200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診療、リハビリテーション</a:t>
                </a:r>
                <a:endParaRPr kumimoji="1"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29" name="テキスト ボックス 128"/>
              <p:cNvSpPr txBox="1"/>
              <p:nvPr/>
            </p:nvSpPr>
            <p:spPr>
              <a:xfrm>
                <a:off x="6598785" y="8066449"/>
                <a:ext cx="1048364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kumimoji="1" lang="ja-JP" altLang="en-US" sz="1200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連携体制の構築</a:t>
                </a:r>
              </a:p>
            </p:txBody>
          </p:sp>
          <p:sp>
            <p:nvSpPr>
              <p:cNvPr id="130" name="テキスト ボックス 129"/>
              <p:cNvSpPr txBox="1"/>
              <p:nvPr/>
            </p:nvSpPr>
            <p:spPr>
              <a:xfrm>
                <a:off x="5576762" y="7286367"/>
                <a:ext cx="410370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kumimoji="1" lang="ja-JP" altLang="en-US" sz="1600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医療</a:t>
                </a:r>
              </a:p>
            </p:txBody>
          </p:sp>
          <p:sp>
            <p:nvSpPr>
              <p:cNvPr id="131" name="テキスト ボックス 130"/>
              <p:cNvSpPr txBox="1"/>
              <p:nvPr/>
            </p:nvSpPr>
            <p:spPr>
              <a:xfrm>
                <a:off x="8169051" y="7219416"/>
                <a:ext cx="684080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ja-JP" altLang="en-US" sz="16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研究</a:t>
                </a:r>
                <a:endParaRPr kumimoji="1" lang="ja-JP" altLang="en-US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32" name="角丸四角形 131"/>
              <p:cNvSpPr>
                <a:spLocks noChangeAspect="1"/>
              </p:cNvSpPr>
              <p:nvPr/>
            </p:nvSpPr>
            <p:spPr bwMode="auto">
              <a:xfrm>
                <a:off x="6518498" y="5681588"/>
                <a:ext cx="1196826" cy="62868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5875">
                <a:solidFill>
                  <a:srgbClr val="FF99CC"/>
                </a:solidFill>
                <a:headEnd/>
                <a:tailEnd/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/>
                <a:r>
                  <a:rPr lang="ja-JP" altLang="en-US" sz="1200" b="1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アカデミー</a:t>
                </a:r>
                <a:endParaRPr lang="en-US" altLang="ja-JP" sz="12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/>
                <a:r>
                  <a:rPr lang="ja-JP" altLang="en-US" sz="1200" b="1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事</a:t>
                </a:r>
                <a:r>
                  <a:rPr lang="ja-JP" altLang="en-US" sz="1200" b="1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業者</a:t>
                </a:r>
                <a:endParaRPr lang="en-US" altLang="ja-JP" sz="12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33" name="テキスト ボックス 132"/>
              <p:cNvSpPr txBox="1"/>
              <p:nvPr/>
            </p:nvSpPr>
            <p:spPr>
              <a:xfrm>
                <a:off x="6318908" y="5342151"/>
                <a:ext cx="1619033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kumimoji="1" lang="ja-JP" altLang="en-US" sz="1600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奈良メソッドの確立</a:t>
                </a:r>
              </a:p>
            </p:txBody>
          </p:sp>
          <p:sp>
            <p:nvSpPr>
              <p:cNvPr id="134" name="角丸四角形 133"/>
              <p:cNvSpPr>
                <a:spLocks noChangeAspect="1"/>
              </p:cNvSpPr>
              <p:nvPr/>
            </p:nvSpPr>
            <p:spPr bwMode="auto">
              <a:xfrm>
                <a:off x="8467957" y="7963393"/>
                <a:ext cx="1196826" cy="674321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5875">
                <a:solidFill>
                  <a:srgbClr val="FF99CC"/>
                </a:solidFill>
                <a:headEnd/>
                <a:tailEnd/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>
                  <a:spcAft>
                    <a:spcPts val="600"/>
                  </a:spcAft>
                </a:pPr>
                <a:r>
                  <a:rPr lang="ja-JP" altLang="en-US" sz="1200" b="1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民間企業</a:t>
                </a:r>
                <a:endParaRPr lang="en-US" altLang="ja-JP" sz="12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35" name="テキスト ボックス 134"/>
              <p:cNvSpPr txBox="1"/>
              <p:nvPr/>
            </p:nvSpPr>
            <p:spPr>
              <a:xfrm>
                <a:off x="8500407" y="7634759"/>
                <a:ext cx="968214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kumimoji="1" lang="ja-JP" altLang="en-US" sz="1200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プロジェクト研究</a:t>
                </a:r>
              </a:p>
            </p:txBody>
          </p:sp>
          <p:cxnSp>
            <p:nvCxnSpPr>
              <p:cNvPr id="136" name="直線矢印コネクタ 135"/>
              <p:cNvCxnSpPr>
                <a:stCxn id="105" idx="0"/>
                <a:endCxn id="132" idx="2"/>
              </p:cNvCxnSpPr>
              <p:nvPr/>
            </p:nvCxnSpPr>
            <p:spPr>
              <a:xfrm flipH="1" flipV="1">
                <a:off x="7116911" y="6310277"/>
                <a:ext cx="2704" cy="751435"/>
              </a:xfrm>
              <a:prstGeom prst="straightConnector1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テキスト ボックス 136"/>
              <p:cNvSpPr txBox="1"/>
              <p:nvPr/>
            </p:nvSpPr>
            <p:spPr>
              <a:xfrm>
                <a:off x="6404351" y="6517734"/>
                <a:ext cx="138499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ja-JP" altLang="en-US" sz="12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奈良メソッドの開発</a:t>
                </a:r>
                <a:endPara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/>
                <a:r>
                  <a:rPr kumimoji="1" lang="ja-JP" altLang="en-US" sz="1200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試行・効果検証・改善</a:t>
                </a:r>
                <a:endParaRPr kumimoji="1"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38" name="テキスト ボックス 137"/>
              <p:cNvSpPr txBox="1"/>
              <p:nvPr/>
            </p:nvSpPr>
            <p:spPr>
              <a:xfrm>
                <a:off x="4206171" y="8756724"/>
                <a:ext cx="1346522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kumimoji="1" lang="en-US" altLang="ja-JP" sz="1200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※</a:t>
                </a:r>
                <a:r>
                  <a:rPr kumimoji="1" lang="ja-JP" altLang="en-US" sz="1200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　医大を中心に</a:t>
                </a:r>
              </a:p>
              <a:p>
                <a:pPr algn="ctr"/>
                <a:r>
                  <a:rPr kumimoji="1" lang="ja-JP" altLang="en-US" sz="1200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　　　県内医療資源を</a:t>
                </a:r>
              </a:p>
              <a:p>
                <a:pPr algn="ctr"/>
                <a:r>
                  <a:rPr kumimoji="1" lang="ja-JP" altLang="en-US" sz="1200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　 総合的に活用</a:t>
                </a:r>
                <a:endParaRPr kumimoji="1"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39" name="テキスト ボックス 138"/>
              <p:cNvSpPr txBox="1"/>
              <p:nvPr/>
            </p:nvSpPr>
            <p:spPr>
              <a:xfrm>
                <a:off x="5881990" y="9178780"/>
                <a:ext cx="2590453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kumimoji="1" lang="ja-JP" altLang="en-US" sz="1200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スポーツ医科学に関して、個別協定を締結</a:t>
                </a:r>
                <a:endParaRPr kumimoji="1"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40" name="円/楕円 139"/>
              <p:cNvSpPr/>
              <p:nvPr/>
            </p:nvSpPr>
            <p:spPr bwMode="auto">
              <a:xfrm>
                <a:off x="8853131" y="5626554"/>
                <a:ext cx="1103173" cy="712153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wrap="square" lIns="36000" tIns="36000" rIns="36000" bIns="36000" rtlCol="0" anchor="ctr" anchorCtr="0">
                <a:noAutofit/>
              </a:bodyPr>
              <a:lstStyle/>
              <a:p>
                <a:pPr algn="ctr">
                  <a:buClr>
                    <a:srgbClr val="0070C0"/>
                  </a:buClr>
                </a:pPr>
                <a:r>
                  <a:rPr kumimoji="1" lang="ja-JP" altLang="en-US" sz="1200" b="1" dirty="0" smtClean="0">
                    <a:latin typeface="Tahoma" pitchFamily="34" charset="0"/>
                    <a:ea typeface="Meiryo UI" pitchFamily="50" charset="-128"/>
                    <a:cs typeface="Tahoma" pitchFamily="34" charset="0"/>
                  </a:rPr>
                  <a:t>アカデミー等の生徒・参加者</a:t>
                </a:r>
              </a:p>
            </p:txBody>
          </p:sp>
          <p:cxnSp>
            <p:nvCxnSpPr>
              <p:cNvPr id="141" name="直線矢印コネクタ 140"/>
              <p:cNvCxnSpPr>
                <a:endCxn id="140" idx="2"/>
              </p:cNvCxnSpPr>
              <p:nvPr/>
            </p:nvCxnSpPr>
            <p:spPr>
              <a:xfrm>
                <a:off x="7715324" y="5982630"/>
                <a:ext cx="1137807" cy="1"/>
              </a:xfrm>
              <a:prstGeom prst="straightConnector1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テキスト ボックス 141"/>
              <p:cNvSpPr txBox="1"/>
              <p:nvPr/>
            </p:nvSpPr>
            <p:spPr>
              <a:xfrm>
                <a:off x="8029142" y="6029158"/>
                <a:ext cx="66364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kumimoji="1" lang="ja-JP" altLang="en-US" sz="1200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データ測定</a:t>
                </a:r>
              </a:p>
              <a:p>
                <a:pPr algn="ctr"/>
                <a:r>
                  <a:rPr kumimoji="1" lang="ja-JP" altLang="en-US" sz="1200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モニター</a:t>
                </a:r>
              </a:p>
            </p:txBody>
          </p:sp>
        </p:grpSp>
        <p:cxnSp>
          <p:nvCxnSpPr>
            <p:cNvPr id="143" name="直線矢印コネクタ 142"/>
            <p:cNvCxnSpPr>
              <a:stCxn id="105" idx="3"/>
            </p:cNvCxnSpPr>
            <p:nvPr/>
          </p:nvCxnSpPr>
          <p:spPr>
            <a:xfrm>
              <a:off x="4059409" y="7356695"/>
              <a:ext cx="1162157" cy="504517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テキスト ボックス 117"/>
          <p:cNvSpPr txBox="1"/>
          <p:nvPr/>
        </p:nvSpPr>
        <p:spPr>
          <a:xfrm>
            <a:off x="10371910" y="2654111"/>
            <a:ext cx="1659109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 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「研究」と「実践」の融合</a:t>
            </a:r>
            <a:endParaRPr kumimoji="1" lang="ja-JP" altLang="en-US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9" name="正方形/長方形 3"/>
          <p:cNvSpPr>
            <a:spLocks noChangeArrowheads="1"/>
          </p:cNvSpPr>
          <p:nvPr/>
        </p:nvSpPr>
        <p:spPr bwMode="auto">
          <a:xfrm>
            <a:off x="0" y="2"/>
            <a:ext cx="12801600" cy="396000"/>
          </a:xfrm>
          <a:prstGeom prst="rect">
            <a:avLst/>
          </a:prstGeom>
          <a:solidFill>
            <a:srgbClr val="FF9933"/>
          </a:solidFill>
          <a:ln w="25400" algn="ctr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ja-JP" altLang="en-US" sz="1800" b="1" dirty="0"/>
              <a:t>　 </a:t>
            </a:r>
            <a:r>
              <a:rPr lang="ja-JP" altLang="en-US" sz="1800" b="1" dirty="0" smtClean="0"/>
              <a:t>　　　　　　　　　　　　　　　　　　　　　　</a:t>
            </a: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奈良県</a:t>
            </a:r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スポーツアカデミー基本方針（案）</a:t>
            </a: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     　　　　　　　　</a:t>
            </a:r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</a:t>
            </a: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200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Ｐ</a:t>
            </a:r>
            <a:r>
              <a:rPr lang="ja-JP" altLang="en-US" sz="2001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．５</a:t>
            </a:r>
            <a:r>
              <a:rPr lang="ja-JP" altLang="en-US" sz="1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150942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>
          <a:defRPr kumimoji="1" sz="8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1558</TotalTime>
  <Words>1301</Words>
  <Application>Microsoft Office PowerPoint</Application>
  <PresentationFormat>A3 297x420 mm</PresentationFormat>
  <Paragraphs>320</Paragraphs>
  <Slides>6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Office テーマ</vt:lpstr>
      <vt:lpstr>奈良県スポーツアカデミー基本方針（案）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吉田知加子</dc:creator>
  <cp:lastModifiedBy>MRI</cp:lastModifiedBy>
  <cp:revision>136</cp:revision>
  <cp:lastPrinted>2016-10-06T06:21:43Z</cp:lastPrinted>
  <dcterms:created xsi:type="dcterms:W3CDTF">2016-07-16T15:14:38Z</dcterms:created>
  <dcterms:modified xsi:type="dcterms:W3CDTF">2016-10-08T09:07:10Z</dcterms:modified>
</cp:coreProperties>
</file>