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2" r:id="rId2"/>
  </p:sldIdLst>
  <p:sldSz cx="12801600" cy="9601200" type="A3"/>
  <p:notesSz cx="9939338" cy="14368463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61FF"/>
    <a:srgbClr val="CD9BFF"/>
    <a:srgbClr val="AE5DFF"/>
    <a:srgbClr val="BA75FF"/>
    <a:srgbClr val="FFCCFF"/>
    <a:srgbClr val="66FF66"/>
    <a:srgbClr val="00CC00"/>
    <a:srgbClr val="339933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2" autoAdjust="0"/>
    <p:restoredTop sz="94660"/>
  </p:normalViewPr>
  <p:slideViewPr>
    <p:cSldViewPr snapToGrid="0">
      <p:cViewPr>
        <p:scale>
          <a:sx n="100" d="100"/>
          <a:sy n="100" d="100"/>
        </p:scale>
        <p:origin x="-72" y="295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718309"/>
          </a:xfrm>
          <a:prstGeom prst="rect">
            <a:avLst/>
          </a:prstGeom>
        </p:spPr>
        <p:txBody>
          <a:bodyPr vert="horz" lIns="132725" tIns="66363" rIns="132725" bIns="66363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4" y="0"/>
            <a:ext cx="4306737" cy="718309"/>
          </a:xfrm>
          <a:prstGeom prst="rect">
            <a:avLst/>
          </a:prstGeom>
        </p:spPr>
        <p:txBody>
          <a:bodyPr vert="horz" lIns="132725" tIns="66363" rIns="132725" bIns="66363" rtlCol="0"/>
          <a:lstStyle>
            <a:lvl1pPr algn="r">
              <a:defRPr sz="1700"/>
            </a:lvl1pPr>
          </a:lstStyle>
          <a:p>
            <a:fld id="{0A122EE3-B03E-4BE3-A2B0-C6129891B99E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1077913"/>
            <a:ext cx="7183438" cy="5386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25" tIns="66363" rIns="132725" bIns="6636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6825077"/>
            <a:ext cx="7950543" cy="6464776"/>
          </a:xfrm>
          <a:prstGeom prst="rect">
            <a:avLst/>
          </a:prstGeom>
        </p:spPr>
        <p:txBody>
          <a:bodyPr vert="horz" lIns="132725" tIns="66363" rIns="132725" bIns="6636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13647860"/>
            <a:ext cx="4306737" cy="718308"/>
          </a:xfrm>
          <a:prstGeom prst="rect">
            <a:avLst/>
          </a:prstGeom>
        </p:spPr>
        <p:txBody>
          <a:bodyPr vert="horz" lIns="132725" tIns="66363" rIns="132725" bIns="66363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4" y="13647860"/>
            <a:ext cx="4306737" cy="718308"/>
          </a:xfrm>
          <a:prstGeom prst="rect">
            <a:avLst/>
          </a:prstGeom>
        </p:spPr>
        <p:txBody>
          <a:bodyPr vert="horz" lIns="132725" tIns="66363" rIns="132725" bIns="66363" rtlCol="0" anchor="b"/>
          <a:lstStyle>
            <a:lvl1pPr algn="r">
              <a:defRPr sz="1700"/>
            </a:lvl1pPr>
          </a:lstStyle>
          <a:p>
            <a:fld id="{EA41C8E7-838A-469D-B466-F2037C582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740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7950" y="1077913"/>
            <a:ext cx="7183438" cy="5386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884F1-D850-4AA6-8CF2-7534F1A7E3C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637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92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6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8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58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35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88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54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17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06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0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71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E8D30-738D-4E9F-A9E0-0CAD61BCAB2B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42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51972" y="890454"/>
            <a:ext cx="1269710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254907"/>
              </p:ext>
            </p:extLst>
          </p:nvPr>
        </p:nvGraphicFramePr>
        <p:xfrm>
          <a:off x="51974" y="1298467"/>
          <a:ext cx="12697104" cy="7661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118"/>
                <a:gridCol w="510118"/>
                <a:gridCol w="748717"/>
                <a:gridCol w="1831243"/>
                <a:gridCol w="1831243"/>
                <a:gridCol w="1781483"/>
                <a:gridCol w="1961287"/>
                <a:gridCol w="1529504"/>
                <a:gridCol w="829689"/>
                <a:gridCol w="1163702"/>
              </a:tblGrid>
              <a:tr h="3768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ステージ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プレ・ゴールデンエイジ</a:t>
                      </a:r>
                      <a:endParaRPr kumimoji="1" lang="en-US" altLang="ja-JP" sz="1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歳）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ゴールデン・エイジ</a:t>
                      </a:r>
                      <a:endParaRPr kumimoji="1" lang="en-US" altLang="ja-JP" sz="1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歳）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ポスト・ゴールデンエイジ</a:t>
                      </a:r>
                      <a:endParaRPr kumimoji="1" lang="en-US" altLang="ja-JP" sz="1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</a:t>
                      </a: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歳）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インディペンデント</a:t>
                      </a:r>
                      <a:endParaRPr kumimoji="1" lang="en-US" altLang="ja-JP" sz="1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歳～</a:t>
                      </a:r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歳）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アスリート</a:t>
                      </a:r>
                      <a:endParaRPr kumimoji="1" lang="en-US" altLang="ja-JP" sz="1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歳～）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壮年・中年期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高年期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20737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実施プログラム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8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各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ステージ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の特徴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発達系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脳・神経系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脳・神経系／呼吸器循環器系／筋・骨格系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呼吸器循環器系／筋・骨格系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生殖器系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1200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ポイント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脳・神経系が著しく発達するため、</a:t>
                      </a:r>
                      <a:r>
                        <a:rPr kumimoji="1" lang="ja-JP" altLang="en-US" sz="1000" b="1" u="sng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多種多様なアクティビティを実施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し、神経回路に様々な刺激を与え、</a:t>
                      </a:r>
                      <a:r>
                        <a:rPr kumimoji="1" lang="ja-JP" altLang="en-US" sz="1000" b="1" u="sng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神経系の配線をより多様に形成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することが重要。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脳神経系と、呼吸循環器系、筋・骨格系が同時に発達し、また、脳の可塑性も残っているため、動作を習得するための要素が最も高く、</a:t>
                      </a:r>
                      <a:r>
                        <a:rPr kumimoji="1" lang="ja-JP" altLang="en-US" sz="1000" b="1" u="sng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「即座の習得」が可能な時期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r>
                        <a:rPr kumimoji="1" lang="ja-JP" altLang="en-US" sz="1000" b="1" u="sng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大人になっても残る技能の習得が重要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呼吸循環器系の機能が著しく高まるため、</a:t>
                      </a:r>
                      <a:r>
                        <a:rPr kumimoji="1" lang="ja-JP" altLang="en-US" sz="1000" b="1" u="sng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スピードトレーニングや持久系トレーニングが有効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。また、筋・骨格の急激な成長により、新たな技術を習得するには不利な「クラムジー」な時期。そのため</a:t>
                      </a:r>
                      <a:r>
                        <a:rPr kumimoji="1" lang="ja-JP" altLang="en-US" sz="1000" b="1" u="sng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スポーツ傷害が多い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時期でもある。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生殖器系が発達し、ホルモンによる骨格筋の発達が著しい時期。</a:t>
                      </a:r>
                      <a:r>
                        <a:rPr kumimoji="1" lang="ja-JP" altLang="en-US" sz="1000" b="1" u="sng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パワー、瞬発力をつけるためのトレーニングが有効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アスリートとして、世界で戦う心技体を磨く時期。選手による個人差が大きいため、</a:t>
                      </a:r>
                      <a:r>
                        <a:rPr kumimoji="1" lang="ja-JP" altLang="en-US" sz="1000" b="1" u="sng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個別にカスタマイズされたトレーニングメニュー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が必要。また、極度のプレッシャーにさらされるため、</a:t>
                      </a:r>
                      <a:r>
                        <a:rPr kumimoji="1" lang="ja-JP" altLang="en-US" sz="1000" b="1" u="sng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メンタル面でのサポート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が一層重要。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92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フィットネス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コーディネーショントレーニング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スキルトレーニング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ファンクショナルトレーニング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スピードトレーニング</a:t>
                      </a: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持久系トレーニンング</a:t>
                      </a: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ファンクショナルトレーニング</a:t>
                      </a: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ウエイトトレーニング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プライオメトリックストレーニング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個別にカスタマイズされたトレーニングメニュー</a:t>
                      </a: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43901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パフォーマンス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zh-TW" altLang="en-US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409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生活習慣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（栄養・睡眠）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409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ヒューマンスキル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（メンタル含む）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dirty="0" smtClean="0">
                        <a:latin typeface="Tahoma" pitchFamily="34" charset="0"/>
                        <a:ea typeface="Meiryo UI" pitchFamily="50" charset="-128"/>
                        <a:cs typeface="Tahoma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11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アカデミーの成果を高める特徴的なプログラム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229158"/>
              </p:ext>
            </p:extLst>
          </p:nvPr>
        </p:nvGraphicFramePr>
        <p:xfrm>
          <a:off x="51418" y="967160"/>
          <a:ext cx="12697665" cy="28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790"/>
                <a:gridCol w="864095"/>
                <a:gridCol w="1944216"/>
                <a:gridCol w="3258216"/>
                <a:gridCol w="3469558"/>
                <a:gridCol w="977082"/>
                <a:gridCol w="116370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年齢</a:t>
                      </a:r>
                      <a:endParaRPr kumimoji="1" lang="en-US" altLang="ja-JP" sz="10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</a:t>
                      </a:r>
                      <a:r>
                        <a:rPr kumimoji="1" lang="en-US" altLang="ja-JP" sz="10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0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64</a:t>
                      </a:r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65</a:t>
                      </a:r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歳～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3" name="角丸四角形 2"/>
          <p:cNvSpPr/>
          <p:nvPr/>
        </p:nvSpPr>
        <p:spPr bwMode="auto">
          <a:xfrm>
            <a:off x="1072210" y="8023944"/>
            <a:ext cx="1656183" cy="288032"/>
          </a:xfrm>
          <a:prstGeom prst="roundRect">
            <a:avLst>
              <a:gd name="adj" fmla="val 50000"/>
            </a:avLst>
          </a:prstGeom>
          <a:solidFill>
            <a:srgbClr val="FF99CC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5995" tIns="35995" rIns="35995" bIns="35995" rtlCol="0" anchor="ctr" anchorCtr="0">
            <a:noAutofit/>
          </a:bodyPr>
          <a:lstStyle/>
          <a:p>
            <a:pPr algn="ctr">
              <a:buClr>
                <a:srgbClr val="0070C0"/>
              </a:buClr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発掘</a:t>
            </a:r>
          </a:p>
        </p:txBody>
      </p:sp>
      <p:sp>
        <p:nvSpPr>
          <p:cNvPr id="14" name="角丸四角形 13"/>
          <p:cNvSpPr/>
          <p:nvPr/>
        </p:nvSpPr>
        <p:spPr bwMode="auto">
          <a:xfrm>
            <a:off x="2728393" y="8023944"/>
            <a:ext cx="4499653" cy="288032"/>
          </a:xfrm>
          <a:prstGeom prst="roundRect">
            <a:avLst>
              <a:gd name="adj" fmla="val 50000"/>
            </a:avLst>
          </a:prstGeom>
          <a:solidFill>
            <a:srgbClr val="FF6699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5995" tIns="35995" rIns="35995" bIns="35995" rtlCol="0" anchor="ctr" anchorCtr="0">
            <a:noAutofit/>
          </a:bodyPr>
          <a:lstStyle/>
          <a:p>
            <a:pPr algn="ctr">
              <a:buClr>
                <a:srgbClr val="0070C0"/>
              </a:buClr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育成</a:t>
            </a:r>
          </a:p>
        </p:txBody>
      </p:sp>
      <p:sp>
        <p:nvSpPr>
          <p:cNvPr id="15" name="角丸四角形 14"/>
          <p:cNvSpPr/>
          <p:nvPr/>
        </p:nvSpPr>
        <p:spPr bwMode="auto">
          <a:xfrm>
            <a:off x="7262202" y="8023944"/>
            <a:ext cx="3483462" cy="288032"/>
          </a:xfrm>
          <a:prstGeom prst="roundRect">
            <a:avLst>
              <a:gd name="adj" fmla="val 50000"/>
            </a:avLst>
          </a:prstGeom>
          <a:solidFill>
            <a:srgbClr val="FF6699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5995" tIns="35995" rIns="35995" bIns="35995" rtlCol="0" anchor="ctr" anchorCtr="0">
            <a:noAutofit/>
          </a:bodyPr>
          <a:lstStyle/>
          <a:p>
            <a:pPr algn="ctr">
              <a:buClr>
                <a:srgbClr val="0070C0"/>
              </a:buClr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強化</a:t>
            </a:r>
          </a:p>
        </p:txBody>
      </p:sp>
      <p:sp>
        <p:nvSpPr>
          <p:cNvPr id="17" name="角丸四角形 16"/>
          <p:cNvSpPr/>
          <p:nvPr/>
        </p:nvSpPr>
        <p:spPr bwMode="auto">
          <a:xfrm>
            <a:off x="1072209" y="6279240"/>
            <a:ext cx="4358640" cy="288032"/>
          </a:xfrm>
          <a:prstGeom prst="roundRect">
            <a:avLst>
              <a:gd name="adj" fmla="val 50000"/>
            </a:avLst>
          </a:prstGeom>
          <a:solidFill>
            <a:srgbClr val="FF9933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5995" tIns="35995" rIns="35995" bIns="35995" rtlCol="0" anchor="ctr" anchorCtr="0">
            <a:noAutofit/>
          </a:bodyPr>
          <a:lstStyle/>
          <a:p>
            <a:pPr algn="ctr">
              <a:buClr>
                <a:srgbClr val="0070C0"/>
              </a:buClr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生活習慣改善、確立</a:t>
            </a:r>
          </a:p>
        </p:txBody>
      </p:sp>
      <p:sp>
        <p:nvSpPr>
          <p:cNvPr id="18" name="角丸四角形 17"/>
          <p:cNvSpPr/>
          <p:nvPr/>
        </p:nvSpPr>
        <p:spPr bwMode="auto">
          <a:xfrm>
            <a:off x="5499853" y="6279240"/>
            <a:ext cx="1736354" cy="288032"/>
          </a:xfrm>
          <a:prstGeom prst="roundRect">
            <a:avLst>
              <a:gd name="adj" fmla="val 50000"/>
            </a:avLst>
          </a:prstGeom>
          <a:solidFill>
            <a:srgbClr val="FF6699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5995" tIns="35995" rIns="35995" bIns="35995" rtlCol="0" anchor="ctr" anchorCtr="0">
            <a:noAutofit/>
          </a:bodyPr>
          <a:lstStyle/>
          <a:p>
            <a:pPr algn="ctr">
              <a:buClr>
                <a:srgbClr val="0070C0"/>
              </a:buClr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身体づくり</a:t>
            </a:r>
          </a:p>
        </p:txBody>
      </p:sp>
      <p:sp>
        <p:nvSpPr>
          <p:cNvPr id="19" name="角丸四角形 18"/>
          <p:cNvSpPr/>
          <p:nvPr/>
        </p:nvSpPr>
        <p:spPr bwMode="auto">
          <a:xfrm>
            <a:off x="7258800" y="6279240"/>
            <a:ext cx="3486864" cy="288032"/>
          </a:xfrm>
          <a:prstGeom prst="roundRect">
            <a:avLst>
              <a:gd name="adj" fmla="val 50000"/>
            </a:avLst>
          </a:prstGeom>
          <a:solidFill>
            <a:srgbClr val="FF6699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5995" tIns="35995" rIns="35995" bIns="35995" rtlCol="0" anchor="ctr" anchorCtr="0">
            <a:noAutofit/>
          </a:bodyPr>
          <a:lstStyle/>
          <a:p>
            <a:pPr algn="ctr">
              <a:buClr>
                <a:srgbClr val="0070C0"/>
              </a:buClr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アスリートとしてのコンディショニング</a:t>
            </a:r>
          </a:p>
        </p:txBody>
      </p:sp>
      <p:sp>
        <p:nvSpPr>
          <p:cNvPr id="23" name="角丸四角形 22"/>
          <p:cNvSpPr/>
          <p:nvPr/>
        </p:nvSpPr>
        <p:spPr bwMode="auto">
          <a:xfrm>
            <a:off x="7258800" y="7172247"/>
            <a:ext cx="1950312" cy="288032"/>
          </a:xfrm>
          <a:prstGeom prst="roundRect">
            <a:avLst>
              <a:gd name="adj" fmla="val 50000"/>
            </a:avLst>
          </a:prstGeom>
          <a:solidFill>
            <a:srgbClr val="FF6699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5995" tIns="35995" rIns="35995" bIns="35995" rtlCol="0" anchor="ctr" anchorCtr="0">
            <a:noAutofit/>
          </a:bodyPr>
          <a:lstStyle/>
          <a:p>
            <a:pPr algn="ctr">
              <a:buClr>
                <a:srgbClr val="0070C0"/>
              </a:buClr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アイデンティティの確立</a:t>
            </a:r>
            <a:endParaRPr lang="en-US" altLang="ja-JP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5499853" y="7172247"/>
            <a:ext cx="1728192" cy="288032"/>
          </a:xfrm>
          <a:prstGeom prst="roundRect">
            <a:avLst>
              <a:gd name="adj" fmla="val 50000"/>
            </a:avLst>
          </a:prstGeom>
          <a:solidFill>
            <a:srgbClr val="FF6699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5995" tIns="35995" rIns="35995" bIns="35995" rtlCol="0" anchor="ctr" anchorCtr="0">
            <a:noAutofit/>
          </a:bodyPr>
          <a:lstStyle/>
          <a:p>
            <a:pPr algn="ctr">
              <a:buClr>
                <a:srgbClr val="0070C0"/>
              </a:buClr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自我の発見</a:t>
            </a:r>
          </a:p>
        </p:txBody>
      </p:sp>
      <p:sp>
        <p:nvSpPr>
          <p:cNvPr id="25" name="角丸四角形 24"/>
          <p:cNvSpPr/>
          <p:nvPr/>
        </p:nvSpPr>
        <p:spPr bwMode="auto">
          <a:xfrm>
            <a:off x="3664496" y="7172247"/>
            <a:ext cx="1800200" cy="288032"/>
          </a:xfrm>
          <a:prstGeom prst="roundRect">
            <a:avLst>
              <a:gd name="adj" fmla="val 50000"/>
            </a:avLst>
          </a:prstGeom>
          <a:solidFill>
            <a:srgbClr val="FF9933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5995" tIns="35995" rIns="35995" bIns="35995" rtlCol="0" anchor="ctr" anchorCtr="0">
            <a:noAutofit/>
          </a:bodyPr>
          <a:lstStyle/>
          <a:p>
            <a:pPr algn="ctr">
              <a:buClr>
                <a:srgbClr val="0070C0"/>
              </a:buClr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論理的思考の形成</a:t>
            </a:r>
            <a:endParaRPr lang="en-US" altLang="ja-JP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 bwMode="auto">
          <a:xfrm>
            <a:off x="1853934" y="7172247"/>
            <a:ext cx="1793875" cy="288032"/>
          </a:xfrm>
          <a:prstGeom prst="roundRect">
            <a:avLst>
              <a:gd name="adj" fmla="val 50000"/>
            </a:avLst>
          </a:prstGeom>
          <a:solidFill>
            <a:srgbClr val="FF9933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5995" tIns="35995" rIns="35995" bIns="35995" rtlCol="0" anchor="ctr" anchorCtr="0">
            <a:noAutofit/>
          </a:bodyPr>
          <a:lstStyle/>
          <a:p>
            <a:pPr algn="ctr">
              <a:buClr>
                <a:srgbClr val="0070C0"/>
              </a:buClr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社会性の発達</a:t>
            </a:r>
          </a:p>
        </p:txBody>
      </p:sp>
      <p:sp>
        <p:nvSpPr>
          <p:cNvPr id="28" name="角丸四角形 27"/>
          <p:cNvSpPr/>
          <p:nvPr/>
        </p:nvSpPr>
        <p:spPr bwMode="auto">
          <a:xfrm>
            <a:off x="1792224" y="5113145"/>
            <a:ext cx="8953440" cy="288032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5995" tIns="35995" rIns="35995" bIns="35995" rtlCol="0" anchor="ctr" anchorCtr="0">
            <a:noAutofit/>
          </a:bodyPr>
          <a:lstStyle/>
          <a:p>
            <a:pPr algn="ctr">
              <a:buClr>
                <a:srgbClr val="0070C0"/>
              </a:buClr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分析結果を踏まえたパフォーマンス向上・改善に関するサポート</a:t>
            </a:r>
          </a:p>
        </p:txBody>
      </p:sp>
      <p:sp>
        <p:nvSpPr>
          <p:cNvPr id="29" name="角丸四角形 28"/>
          <p:cNvSpPr/>
          <p:nvPr/>
        </p:nvSpPr>
        <p:spPr bwMode="auto">
          <a:xfrm>
            <a:off x="8561039" y="5477761"/>
            <a:ext cx="2184624" cy="288032"/>
          </a:xfrm>
          <a:prstGeom prst="roundRect">
            <a:avLst>
              <a:gd name="adj" fmla="val 50000"/>
            </a:avLst>
          </a:prstGeom>
          <a:solidFill>
            <a:srgbClr val="FF6699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35995" tIns="35995" rIns="35995" bIns="35995" rtlCol="0" anchor="ctr" anchorCtr="0">
            <a:noAutofit/>
          </a:bodyPr>
          <a:lstStyle/>
          <a:p>
            <a:pPr algn="ctr">
              <a:buClr>
                <a:srgbClr val="0070C0"/>
              </a:buClr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トップアスリートの</a:t>
            </a:r>
            <a:endParaRPr lang="en-US" altLang="ja-JP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buClr>
                <a:srgbClr val="0070C0"/>
              </a:buClr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パフォーマンスサポート</a:t>
            </a:r>
          </a:p>
        </p:txBody>
      </p:sp>
      <p:sp>
        <p:nvSpPr>
          <p:cNvPr id="30" name="角丸四角形 29"/>
          <p:cNvSpPr/>
          <p:nvPr/>
        </p:nvSpPr>
        <p:spPr bwMode="auto">
          <a:xfrm>
            <a:off x="11264902" y="4788791"/>
            <a:ext cx="1400596" cy="2011016"/>
          </a:xfrm>
          <a:prstGeom prst="roundRect">
            <a:avLst>
              <a:gd name="adj" fmla="val 50000"/>
            </a:avLst>
          </a:prstGeom>
          <a:solidFill>
            <a:srgbClr val="FF9966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5995" tIns="35995" rIns="35995" bIns="35995" rtlCol="0" anchor="ctr" anchorCtr="0">
            <a:noAutofit/>
          </a:bodyPr>
          <a:lstStyle/>
          <a:p>
            <a:pPr algn="ctr">
              <a:buClr>
                <a:srgbClr val="0070C0"/>
              </a:buClr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県民の健康長寿への研究成果の応用</a:t>
            </a:r>
          </a:p>
        </p:txBody>
      </p:sp>
      <p:sp>
        <p:nvSpPr>
          <p:cNvPr id="6" name="正方形/長方形 5"/>
          <p:cNvSpPr/>
          <p:nvPr/>
        </p:nvSpPr>
        <p:spPr bwMode="auto">
          <a:xfrm>
            <a:off x="3059610" y="8360744"/>
            <a:ext cx="4104456" cy="504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prstDash val="solid"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wrap="none" lIns="35995" tIns="0" rIns="0" bIns="0" rtlCol="0" anchor="ctr" anchorCtr="0">
            <a:noAutofit/>
          </a:bodyPr>
          <a:lstStyle/>
          <a:p>
            <a:pPr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■トップアスリート（テニスプレイヤー）育成ノウハウの蓄積、プログラムの確立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■各年代でのパスウェイシステム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 bwMode="auto">
          <a:xfrm>
            <a:off x="9209112" y="7172247"/>
            <a:ext cx="1536552" cy="288032"/>
          </a:xfrm>
          <a:prstGeom prst="roundRect">
            <a:avLst>
              <a:gd name="adj" fmla="val 50000"/>
            </a:avLst>
          </a:prstGeom>
          <a:solidFill>
            <a:srgbClr val="FF6699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5995" tIns="35995" rIns="35995" bIns="35995" rtlCol="0" anchor="ctr" anchorCtr="0">
            <a:noAutofit/>
          </a:bodyPr>
          <a:lstStyle/>
          <a:p>
            <a:pPr algn="ctr">
              <a:buClr>
                <a:srgbClr val="0070C0"/>
              </a:buClr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パフォーマンスの発揮</a:t>
            </a:r>
            <a:endParaRPr lang="en-US" altLang="ja-JP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1144216" y="8360744"/>
            <a:ext cx="1728191" cy="504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prstDash val="solid"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wrap="square" lIns="35995" tIns="0" rIns="0" bIns="0" rtlCol="0" anchor="ctr" anchorCtr="0">
            <a:noAutofit/>
          </a:bodyPr>
          <a:lstStyle/>
          <a:p>
            <a:pPr marL="82540" indent="-82540"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■有望テニス選手の発掘方法の開発、確立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■適性競技評価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方法の開発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1144217" y="5845149"/>
            <a:ext cx="2376263" cy="324153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prstDash val="solid"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wrap="none" lIns="35995" tIns="0" rIns="0" bIns="0" rtlCol="0" anchor="ctr" anchorCtr="0">
            <a:noAutofit/>
          </a:bodyPr>
          <a:lstStyle/>
          <a:p>
            <a:pPr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■幼児期の身体動作分析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■スポーツの習慣化プログラムの開発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11264902" y="6871816"/>
            <a:ext cx="1400596" cy="552824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prstDash val="solid"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wrap="square" lIns="35995" tIns="0" rIns="0" bIns="0" rtlCol="0" anchor="ctr" anchorCtr="0">
            <a:noAutofit/>
          </a:bodyPr>
          <a:lstStyle/>
          <a:p>
            <a:pPr marL="82540" indent="-82540"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■新たな介護予防プログラム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■健康長寿プログラム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5539398" y="6645124"/>
            <a:ext cx="1653490" cy="360744"/>
          </a:xfrm>
          <a:prstGeom prst="rect">
            <a:avLst/>
          </a:prstGeom>
          <a:solidFill>
            <a:srgbClr val="FFFFFF">
              <a:alpha val="69804"/>
            </a:srgbClr>
          </a:solidFill>
          <a:ln w="9525">
            <a:solidFill>
              <a:srgbClr val="00B0F0"/>
            </a:solidFill>
            <a:prstDash val="solid"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wrap="none" lIns="35995" tIns="0" rIns="0" bIns="0" rtlCol="0" anchor="ctr" anchorCtr="0">
            <a:noAutofit/>
          </a:bodyPr>
          <a:lstStyle/>
          <a:p>
            <a:pPr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■補食、サプリメント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■ピリオダイゼーション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（短期）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7420353" y="6645125"/>
            <a:ext cx="3156912" cy="357308"/>
          </a:xfrm>
          <a:prstGeom prst="rect">
            <a:avLst/>
          </a:prstGeom>
          <a:solidFill>
            <a:srgbClr val="FFFFFF">
              <a:alpha val="69804"/>
            </a:srgbClr>
          </a:solidFill>
          <a:ln w="9525">
            <a:solidFill>
              <a:srgbClr val="00B0F0"/>
            </a:solidFill>
            <a:prstDash val="solid"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wrap="none" lIns="35995" tIns="0" rIns="0" bIns="0" rtlCol="0" anchor="ctr" anchorCtr="0">
            <a:noAutofit/>
          </a:bodyPr>
          <a:lstStyle/>
          <a:p>
            <a:pPr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■減量、時差調整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■ピリオダイゼーション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（長期）、カーボローディング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5539398" y="7532287"/>
            <a:ext cx="1653490" cy="370880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prstDash val="solid"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wrap="none" lIns="35995" tIns="0" rIns="0" bIns="0" rtlCol="0" anchor="ctr" anchorCtr="0">
            <a:noAutofit/>
          </a:bodyPr>
          <a:lstStyle/>
          <a:p>
            <a:pPr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■セルフマネジメント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■スポーツの価値教育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1144217" y="6645124"/>
            <a:ext cx="4162537" cy="360744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prstDash val="solid"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wrap="none" lIns="35995" tIns="0" rIns="0" bIns="0" rtlCol="0" anchor="ctr" anchorCtr="0">
            <a:noAutofit/>
          </a:bodyPr>
          <a:lstStyle/>
          <a:p>
            <a:pPr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■栄養バランスの取れた食事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■規則正しい食・睡眠習慣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3747944" y="7532287"/>
            <a:ext cx="1682906" cy="370880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prstDash val="solid"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wrap="none" lIns="35995" tIns="0" rIns="0" bIns="0" rtlCol="0" anchor="ctr" anchorCtr="0">
            <a:noAutofit/>
          </a:bodyPr>
          <a:lstStyle/>
          <a:p>
            <a:pPr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■目標・課題設定力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7336905" y="7532287"/>
            <a:ext cx="1728192" cy="370880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prstDash val="solid"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wrap="none" lIns="35995" tIns="0" rIns="0" bIns="0" rtlCol="0" anchor="ctr" anchorCtr="0">
            <a:noAutofit/>
          </a:bodyPr>
          <a:lstStyle/>
          <a:p>
            <a:pPr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■キャリア教育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9281121" y="7532287"/>
            <a:ext cx="1368153" cy="370880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prstDash val="solid"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wrap="none" lIns="35995" tIns="0" rIns="0" bIns="0" rtlCol="0" anchor="ctr" anchorCtr="0">
            <a:noAutofit/>
          </a:bodyPr>
          <a:lstStyle/>
          <a:p>
            <a:pPr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■リラクゼーション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■イメージトレーニング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1144216" y="1759248"/>
            <a:ext cx="1215794" cy="216000"/>
          </a:xfrm>
          <a:prstGeom prst="rect">
            <a:avLst/>
          </a:prstGeom>
          <a:solidFill>
            <a:srgbClr val="FF99CC"/>
          </a:solidFill>
          <a:ln w="9525">
            <a:noFill/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buClr>
                <a:srgbClr val="0070C0"/>
              </a:buClr>
            </a:pPr>
            <a:r>
              <a:rPr lang="ja-JP" altLang="en-US" sz="800" b="1" dirty="0">
                <a:solidFill>
                  <a:schemeClr val="bg1"/>
                </a:solidFill>
                <a:latin typeface="Tahoma" pitchFamily="34" charset="0"/>
                <a:ea typeface="Meiryo UI" pitchFamily="50" charset="-128"/>
                <a:cs typeface="Tahoma" pitchFamily="34" charset="0"/>
              </a:rPr>
              <a:t>就学前プログラム</a:t>
            </a: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2360011" y="1759248"/>
            <a:ext cx="8217254" cy="216000"/>
          </a:xfrm>
          <a:prstGeom prst="rect">
            <a:avLst/>
          </a:prstGeom>
          <a:solidFill>
            <a:srgbClr val="FF6699"/>
          </a:solidFill>
          <a:ln w="9525">
            <a:noFill/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buClr>
                <a:srgbClr val="0070C0"/>
              </a:buClr>
            </a:pPr>
            <a:r>
              <a:rPr lang="ja-JP" altLang="en-US" sz="800" b="1" dirty="0">
                <a:solidFill>
                  <a:schemeClr val="bg1"/>
                </a:solidFill>
                <a:latin typeface="Tahoma" pitchFamily="34" charset="0"/>
                <a:ea typeface="Meiryo UI" pitchFamily="50" charset="-128"/>
                <a:cs typeface="Tahoma" pitchFamily="34" charset="0"/>
              </a:rPr>
              <a:t>アカデミー（テニス・陸上・水泳）</a:t>
            </a: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11264901" y="2025656"/>
            <a:ext cx="1484180" cy="216000"/>
          </a:xfrm>
          <a:prstGeom prst="rect">
            <a:avLst/>
          </a:prstGeom>
          <a:solidFill>
            <a:srgbClr val="FF9966"/>
          </a:solidFill>
          <a:ln w="9525">
            <a:noFill/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buClr>
                <a:srgbClr val="0070C0"/>
              </a:buClr>
            </a:pPr>
            <a:r>
              <a:rPr lang="ja-JP" altLang="en-US" sz="800" b="1" dirty="0">
                <a:solidFill>
                  <a:schemeClr val="bg1"/>
                </a:solidFill>
                <a:latin typeface="Tahoma" pitchFamily="34" charset="0"/>
                <a:ea typeface="Meiryo UI" pitchFamily="50" charset="-128"/>
                <a:cs typeface="Tahoma" pitchFamily="34" charset="0"/>
              </a:rPr>
              <a:t>県民への還元（高齢者）</a:t>
            </a:r>
          </a:p>
        </p:txBody>
      </p:sp>
      <p:sp>
        <p:nvSpPr>
          <p:cNvPr id="58" name="正方形/長方形 57"/>
          <p:cNvSpPr/>
          <p:nvPr/>
        </p:nvSpPr>
        <p:spPr bwMode="auto">
          <a:xfrm>
            <a:off x="1144216" y="2025656"/>
            <a:ext cx="4320480" cy="216000"/>
          </a:xfrm>
          <a:prstGeom prst="rect">
            <a:avLst/>
          </a:prstGeom>
          <a:solidFill>
            <a:srgbClr val="FF9933"/>
          </a:solidFill>
          <a:ln w="9525">
            <a:noFill/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buClr>
                <a:srgbClr val="0070C0"/>
              </a:buClr>
            </a:pPr>
            <a:r>
              <a:rPr lang="ja-JP" altLang="en-US" sz="800" b="1" dirty="0">
                <a:solidFill>
                  <a:schemeClr val="bg1"/>
                </a:solidFill>
                <a:latin typeface="Tahoma" pitchFamily="34" charset="0"/>
                <a:ea typeface="Meiryo UI" pitchFamily="50" charset="-128"/>
                <a:cs typeface="Tahoma" pitchFamily="34" charset="0"/>
              </a:rPr>
              <a:t>県民への還元（子ども）</a:t>
            </a:r>
          </a:p>
        </p:txBody>
      </p:sp>
      <p:sp>
        <p:nvSpPr>
          <p:cNvPr id="59" name="正方形/長方形 58"/>
          <p:cNvSpPr/>
          <p:nvPr/>
        </p:nvSpPr>
        <p:spPr bwMode="auto">
          <a:xfrm>
            <a:off x="4744617" y="2623344"/>
            <a:ext cx="5832648" cy="216000"/>
          </a:xfrm>
          <a:prstGeom prst="rect">
            <a:avLst/>
          </a:prstGeom>
          <a:solidFill>
            <a:srgbClr val="00B050"/>
          </a:solidFill>
          <a:ln w="9525">
            <a:noFill/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buClr>
                <a:srgbClr val="0070C0"/>
              </a:buClr>
            </a:pPr>
            <a:r>
              <a:rPr lang="ja-JP" altLang="en-US" sz="800" b="1" dirty="0">
                <a:solidFill>
                  <a:schemeClr val="bg1"/>
                </a:solidFill>
                <a:latin typeface="Tahoma" pitchFamily="34" charset="0"/>
                <a:ea typeface="Meiryo UI" pitchFamily="50" charset="-128"/>
                <a:cs typeface="Tahoma" pitchFamily="34" charset="0"/>
              </a:rPr>
              <a:t>合宿誘致・サポート</a:t>
            </a: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1144217" y="2335336"/>
            <a:ext cx="9433047" cy="216000"/>
          </a:xfrm>
          <a:prstGeom prst="rect">
            <a:avLst/>
          </a:prstGeom>
          <a:solidFill>
            <a:srgbClr val="00B050"/>
          </a:solidFill>
          <a:ln w="9525">
            <a:noFill/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buClr>
                <a:srgbClr val="0070C0"/>
              </a:buClr>
            </a:pPr>
            <a:r>
              <a:rPr lang="ja-JP" altLang="en-US" sz="800" b="1" dirty="0">
                <a:solidFill>
                  <a:schemeClr val="bg1"/>
                </a:solidFill>
                <a:latin typeface="Tahoma" pitchFamily="34" charset="0"/>
                <a:ea typeface="Meiryo UI" pitchFamily="50" charset="-128"/>
                <a:cs typeface="Tahoma" pitchFamily="34" charset="0"/>
              </a:rPr>
              <a:t>測定評価</a:t>
            </a:r>
          </a:p>
        </p:txBody>
      </p:sp>
      <p:sp>
        <p:nvSpPr>
          <p:cNvPr id="61" name="正方形/長方形 60"/>
          <p:cNvSpPr/>
          <p:nvPr/>
        </p:nvSpPr>
        <p:spPr bwMode="auto">
          <a:xfrm>
            <a:off x="1900301" y="7521447"/>
            <a:ext cx="1620179" cy="370880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prstDash val="solid"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wrap="none" lIns="35995" tIns="0" rIns="0" bIns="0" rtlCol="0" anchor="ctr" anchorCtr="0">
            <a:noAutofit/>
          </a:bodyPr>
          <a:lstStyle/>
          <a:p>
            <a:pPr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■コミュニケーションスキル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 bwMode="auto">
          <a:xfrm>
            <a:off x="7336903" y="8360744"/>
            <a:ext cx="3312369" cy="504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prstDash val="solid"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wrap="square" lIns="35995" tIns="0" rIns="0" bIns="0" rtlCol="0" anchor="ctr" anchorCtr="0">
            <a:noAutofit/>
          </a:bodyPr>
          <a:lstStyle/>
          <a:p>
            <a:pPr marL="82540" indent="-82540"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■トップアスリート（テニスプレイヤー）強化ノウハウの蓄積、プログラムの確立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3736504" y="5845149"/>
            <a:ext cx="1728192" cy="324153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prstDash val="solid"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wrap="square" lIns="35995" tIns="0" rIns="0" bIns="0" rtlCol="0" anchor="ctr" anchorCtr="0">
            <a:noAutofit/>
          </a:bodyPr>
          <a:lstStyle/>
          <a:p>
            <a:pPr marL="82540" indent="-82540"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■効果的な身体動作・技能獲得に関するプログラム開発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5536705" y="5845149"/>
            <a:ext cx="1728192" cy="324153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prstDash val="solid"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wrap="square" lIns="35995" tIns="0" rIns="0" bIns="0" rtlCol="0" anchor="ctr" anchorCtr="0">
            <a:noAutofit/>
          </a:bodyPr>
          <a:lstStyle/>
          <a:p>
            <a:pPr marL="82540" indent="-82540">
              <a:buClr>
                <a:srgbClr val="0070C0"/>
              </a:buClr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傷害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リスク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を低減する動作やトレーニング方法の開発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7336905" y="5845149"/>
            <a:ext cx="1224136" cy="324153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prstDash val="solid"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wrap="square" lIns="35995" tIns="0" rIns="0" bIns="0" rtlCol="0" anchor="ctr" anchorCtr="0">
            <a:noAutofit/>
          </a:bodyPr>
          <a:lstStyle/>
          <a:p>
            <a:pPr marL="82540" indent="-82540"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■動作分析に基づいたパフォーマンスサポート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8705057" y="5845149"/>
            <a:ext cx="1944216" cy="324153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prstDash val="solid"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wrap="square" lIns="35995" tIns="0" rIns="0" bIns="0" rtlCol="0" anchor="ctr" anchorCtr="0">
            <a:noAutofit/>
          </a:bodyPr>
          <a:lstStyle/>
          <a:p>
            <a:pPr marL="82540" indent="-82540"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■ゲーム分析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2540" indent="-82540">
              <a:buClr>
                <a:srgbClr val="0070C0"/>
              </a:buClr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■スカウティング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6104" y="9104064"/>
            <a:ext cx="4371389" cy="3077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プライオメトリックストレーニング：短時間に最大筋力を発揮するためのトレーニング。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ピリオダイゼーション：試合や大会に最もよい状態で臨むためのトレーニングの期分け。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559123" y="9104065"/>
            <a:ext cx="5209760" cy="15388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適性競技評価：測定やテストの分析結果をもとに、適性が高い（向いている）競技を特定すること。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 bwMode="auto">
          <a:xfrm>
            <a:off x="1072208" y="5477761"/>
            <a:ext cx="2575602" cy="288032"/>
          </a:xfrm>
          <a:prstGeom prst="roundRect">
            <a:avLst>
              <a:gd name="adj" fmla="val 50000"/>
            </a:avLst>
          </a:prstGeom>
          <a:solidFill>
            <a:srgbClr val="FF9933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5995" tIns="35995" rIns="35995" bIns="35995" rtlCol="0" anchor="ctr" anchorCtr="0">
            <a:noAutofit/>
          </a:bodyPr>
          <a:lstStyle/>
          <a:p>
            <a:pPr algn="ctr">
              <a:buClr>
                <a:srgbClr val="0070C0"/>
              </a:buClr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幼児期の多様な動作に関する分析</a:t>
            </a:r>
          </a:p>
        </p:txBody>
      </p:sp>
      <p:sp>
        <p:nvSpPr>
          <p:cNvPr id="62" name="角丸四角形 61"/>
          <p:cNvSpPr/>
          <p:nvPr/>
        </p:nvSpPr>
        <p:spPr>
          <a:xfrm>
            <a:off x="1853935" y="373312"/>
            <a:ext cx="9104197" cy="37215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奈良</a:t>
            </a:r>
            <a:r>
              <a:rPr lang="ja-JP" altLang="en-US" sz="1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メソッド（案）</a:t>
            </a:r>
            <a:endParaRPr lang="ja-JP" altLang="en-US" sz="1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11517939" y="66091"/>
            <a:ext cx="1212336" cy="36998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endParaRPr lang="ja-JP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0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>
          <a:defRPr kumimoji="1" sz="8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1503</TotalTime>
  <Words>694</Words>
  <Application>Microsoft Office PowerPoint</Application>
  <PresentationFormat>A3 297x420 mm</PresentationFormat>
  <Paragraphs>107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吉田知加子</dc:creator>
  <cp:lastModifiedBy>MRI</cp:lastModifiedBy>
  <cp:revision>130</cp:revision>
  <cp:lastPrinted>2016-10-06T04:15:16Z</cp:lastPrinted>
  <dcterms:created xsi:type="dcterms:W3CDTF">2016-07-16T15:14:38Z</dcterms:created>
  <dcterms:modified xsi:type="dcterms:W3CDTF">2016-10-08T09:09:12Z</dcterms:modified>
</cp:coreProperties>
</file>