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7" r:id="rId4"/>
    <p:sldMasterId id="2147483673" r:id="rId5"/>
  </p:sldMasterIdLst>
  <p:notesMasterIdLst>
    <p:notesMasterId r:id="rId17"/>
  </p:notesMasterIdLst>
  <p:handoutMasterIdLst>
    <p:handoutMasterId r:id="rId18"/>
  </p:handoutMasterIdLst>
  <p:sldIdLst>
    <p:sldId id="1057" r:id="rId6"/>
    <p:sldId id="2125" r:id="rId7"/>
    <p:sldId id="2121" r:id="rId8"/>
    <p:sldId id="2118" r:id="rId9"/>
    <p:sldId id="2119" r:id="rId10"/>
    <p:sldId id="2122" r:id="rId11"/>
    <p:sldId id="2116" r:id="rId12"/>
    <p:sldId id="2123" r:id="rId13"/>
    <p:sldId id="2127" r:id="rId14"/>
    <p:sldId id="2124" r:id="rId15"/>
    <p:sldId id="280" r:id="rId16"/>
  </p:sldIdLst>
  <p:sldSz cx="9906000" cy="6858000" type="A4"/>
  <p:notesSz cx="6807200" cy="9939338"/>
  <p:custShowLst>
    <p:custShow name="目的別スライド ショー1" id="0">
      <p:sldLst/>
    </p:custShow>
  </p:custShowLst>
  <p:defaultTextStyle>
    <a:defPPr>
      <a:defRPr lang="ja-JP"/>
    </a:defPPr>
    <a:lvl1pPr algn="l" rtl="0" fontAlgn="base">
      <a:spcBef>
        <a:spcPct val="0"/>
      </a:spcBef>
      <a:spcAft>
        <a:spcPct val="0"/>
      </a:spcAft>
      <a:defRPr kumimoji="1" sz="1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0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縣 亜沙子" initials="縣" lastIdx="5" clrIdx="0">
    <p:extLst>
      <p:ext uri="{19B8F6BF-5375-455C-9EA6-DF929625EA0E}">
        <p15:presenceInfo xmlns:p15="http://schemas.microsoft.com/office/powerpoint/2012/main" userId="S::agata@netlearning.co.jp::b0ac22d5-1dde-4c60-9550-07f57efef0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CCFF"/>
    <a:srgbClr val="FF4F6C"/>
    <a:srgbClr val="FF6569"/>
    <a:srgbClr val="FF7C80"/>
    <a:srgbClr val="FFCC99"/>
    <a:srgbClr val="FFCCCC"/>
    <a:srgbClr val="FFFFCC"/>
    <a:srgbClr val="CC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188F5F-F74A-4E10-B3BE-B3129501820B}" v="639" dt="2020-06-12T06:28:55.457"/>
    <p1510:client id="{EC6E1870-8BA9-4EE7-8CD7-4A103390CCA9}" v="7513" dt="2020-06-12T17:56:08.579"/>
  </p1510:revLst>
</p1510:revInfo>
</file>

<file path=ppt/tableStyles.xml><?xml version="1.0" encoding="utf-8"?>
<a:tblStyleLst xmlns:a="http://schemas.openxmlformats.org/drawingml/2006/main" def="{073A0DAA-6AF3-43AB-8588-CEC1D06C72B9}">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9" autoAdjust="0"/>
    <p:restoredTop sz="94424" autoAdjust="0"/>
  </p:normalViewPr>
  <p:slideViewPr>
    <p:cSldViewPr snapToGrid="0">
      <p:cViewPr varScale="1">
        <p:scale>
          <a:sx n="114" d="100"/>
          <a:sy n="114" d="100"/>
        </p:scale>
        <p:origin x="1458" y="96"/>
      </p:cViewPr>
      <p:guideLst>
        <p:guide orient="horz" pos="2160"/>
        <p:guide pos="3097"/>
      </p:guideLst>
    </p:cSldViewPr>
  </p:slideViewPr>
  <p:notesTextViewPr>
    <p:cViewPr>
      <p:scale>
        <a:sx n="1" d="1"/>
        <a:sy n="1" d="1"/>
      </p:scale>
      <p:origin x="0" y="0"/>
    </p:cViewPr>
  </p:notesTextViewPr>
  <p:sorterViewPr>
    <p:cViewPr>
      <p:scale>
        <a:sx n="100" d="100"/>
        <a:sy n="100" d="100"/>
      </p:scale>
      <p:origin x="0" y="-6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5" y="0"/>
            <a:ext cx="2950479" cy="497605"/>
          </a:xfrm>
          <a:prstGeom prst="rect">
            <a:avLst/>
          </a:prstGeom>
          <a:noFill/>
          <a:ln w="9525">
            <a:noFill/>
            <a:miter lim="800000"/>
            <a:headEnd/>
            <a:tailEnd/>
          </a:ln>
        </p:spPr>
        <p:txBody>
          <a:bodyPr vert="horz" wrap="square" lIns="92759" tIns="46373" rIns="92759" bIns="46373" numCol="1" anchor="t" anchorCtr="0" compatLnSpc="1">
            <a:prstTxWarp prst="textNoShape">
              <a:avLst/>
            </a:prstTxWarp>
          </a:bodyPr>
          <a:lstStyle>
            <a:lvl1pPr defTabSz="923677">
              <a:defRPr sz="1200"/>
            </a:lvl1pPr>
          </a:lstStyle>
          <a:p>
            <a:endParaRPr lang="en-US" altLang="ja-JP">
              <a:latin typeface="メイリオ" panose="020B0604030504040204" pitchFamily="50" charset="-128"/>
              <a:ea typeface="メイリオ" panose="020B0604030504040204" pitchFamily="50" charset="-128"/>
            </a:endParaRPr>
          </a:p>
        </p:txBody>
      </p:sp>
      <p:sp>
        <p:nvSpPr>
          <p:cNvPr id="15363" name="Rectangle 3"/>
          <p:cNvSpPr>
            <a:spLocks noGrp="1" noChangeArrowheads="1"/>
          </p:cNvSpPr>
          <p:nvPr>
            <p:ph type="dt" sz="quarter" idx="1"/>
          </p:nvPr>
        </p:nvSpPr>
        <p:spPr bwMode="auto">
          <a:xfrm>
            <a:off x="3856727" y="0"/>
            <a:ext cx="2950479" cy="497605"/>
          </a:xfrm>
          <a:prstGeom prst="rect">
            <a:avLst/>
          </a:prstGeom>
          <a:noFill/>
          <a:ln w="9525">
            <a:noFill/>
            <a:miter lim="800000"/>
            <a:headEnd/>
            <a:tailEnd/>
          </a:ln>
        </p:spPr>
        <p:txBody>
          <a:bodyPr vert="horz" wrap="square" lIns="92759" tIns="46373" rIns="92759" bIns="46373" numCol="1" anchor="t" anchorCtr="0" compatLnSpc="1">
            <a:prstTxWarp prst="textNoShape">
              <a:avLst/>
            </a:prstTxWarp>
          </a:bodyPr>
          <a:lstStyle>
            <a:lvl1pPr algn="r" defTabSz="923677">
              <a:defRPr sz="1200"/>
            </a:lvl1pPr>
          </a:lstStyle>
          <a:p>
            <a:endParaRPr lang="en-US" altLang="ja-JP">
              <a:latin typeface="メイリオ" panose="020B0604030504040204" pitchFamily="50" charset="-128"/>
              <a:ea typeface="メイリオ" panose="020B0604030504040204" pitchFamily="50" charset="-128"/>
            </a:endParaRPr>
          </a:p>
        </p:txBody>
      </p:sp>
      <p:sp>
        <p:nvSpPr>
          <p:cNvPr id="15364" name="Rectangle 4"/>
          <p:cNvSpPr>
            <a:spLocks noGrp="1" noChangeArrowheads="1"/>
          </p:cNvSpPr>
          <p:nvPr>
            <p:ph type="ftr" sz="quarter" idx="2"/>
          </p:nvPr>
        </p:nvSpPr>
        <p:spPr bwMode="auto">
          <a:xfrm>
            <a:off x="5" y="9441737"/>
            <a:ext cx="2950479" cy="497605"/>
          </a:xfrm>
          <a:prstGeom prst="rect">
            <a:avLst/>
          </a:prstGeom>
          <a:noFill/>
          <a:ln w="9525">
            <a:noFill/>
            <a:miter lim="800000"/>
            <a:headEnd/>
            <a:tailEnd/>
          </a:ln>
        </p:spPr>
        <p:txBody>
          <a:bodyPr vert="horz" wrap="square" lIns="92759" tIns="46373" rIns="92759" bIns="46373" numCol="1" anchor="b" anchorCtr="0" compatLnSpc="1">
            <a:prstTxWarp prst="textNoShape">
              <a:avLst/>
            </a:prstTxWarp>
          </a:bodyPr>
          <a:lstStyle>
            <a:lvl1pPr defTabSz="923677">
              <a:defRPr sz="1200"/>
            </a:lvl1pPr>
          </a:lstStyle>
          <a:p>
            <a:endParaRPr lang="en-US" altLang="ja-JP">
              <a:latin typeface="メイリオ" panose="020B0604030504040204" pitchFamily="50" charset="-128"/>
              <a:ea typeface="メイリオ" panose="020B0604030504040204" pitchFamily="50" charset="-128"/>
            </a:endParaRPr>
          </a:p>
        </p:txBody>
      </p:sp>
      <p:sp>
        <p:nvSpPr>
          <p:cNvPr id="15365" name="Rectangle 5"/>
          <p:cNvSpPr>
            <a:spLocks noGrp="1" noChangeArrowheads="1"/>
          </p:cNvSpPr>
          <p:nvPr>
            <p:ph type="sldNum" sz="quarter" idx="3"/>
          </p:nvPr>
        </p:nvSpPr>
        <p:spPr bwMode="auto">
          <a:xfrm>
            <a:off x="3856727" y="9441737"/>
            <a:ext cx="2950479" cy="497605"/>
          </a:xfrm>
          <a:prstGeom prst="rect">
            <a:avLst/>
          </a:prstGeom>
          <a:noFill/>
          <a:ln w="9525">
            <a:noFill/>
            <a:miter lim="800000"/>
            <a:headEnd/>
            <a:tailEnd/>
          </a:ln>
        </p:spPr>
        <p:txBody>
          <a:bodyPr vert="horz" wrap="square" lIns="92759" tIns="46373" rIns="92759" bIns="46373" numCol="1" anchor="b" anchorCtr="0" compatLnSpc="1">
            <a:prstTxWarp prst="textNoShape">
              <a:avLst/>
            </a:prstTxWarp>
          </a:bodyPr>
          <a:lstStyle>
            <a:lvl1pPr algn="r" defTabSz="923677">
              <a:defRPr sz="1200"/>
            </a:lvl1pPr>
          </a:lstStyle>
          <a:p>
            <a:fld id="{B632743D-6499-4A2A-84A9-E36B5E37FA3B}" type="slidenum">
              <a:rPr lang="en-US" altLang="ja-JP">
                <a:latin typeface="メイリオ" panose="020B0604030504040204" pitchFamily="50" charset="-128"/>
                <a:ea typeface="メイリオ" panose="020B0604030504040204" pitchFamily="50" charset="-128"/>
              </a:rPr>
              <a:pPr/>
              <a:t>‹#›</a:t>
            </a:fld>
            <a:endParaRPr lang="en-US" altLang="ja-JP">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705689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5" y="0"/>
            <a:ext cx="2950479" cy="497605"/>
          </a:xfrm>
          <a:prstGeom prst="rect">
            <a:avLst/>
          </a:prstGeom>
          <a:noFill/>
          <a:ln w="9525">
            <a:noFill/>
            <a:miter lim="800000"/>
            <a:headEnd/>
            <a:tailEnd/>
          </a:ln>
        </p:spPr>
        <p:txBody>
          <a:bodyPr vert="horz" wrap="square" lIns="92759" tIns="46373" rIns="92759" bIns="46373" numCol="1" anchor="t" anchorCtr="0" compatLnSpc="1">
            <a:prstTxWarp prst="textNoShape">
              <a:avLst/>
            </a:prstTxWarp>
          </a:bodyPr>
          <a:lstStyle>
            <a:lvl1pPr defTabSz="923677">
              <a:defRPr sz="1200">
                <a:latin typeface="メイリオ" panose="020B0604030504040204" pitchFamily="50" charset="-128"/>
                <a:ea typeface="メイリオ" panose="020B0604030504040204" pitchFamily="50" charset="-128"/>
              </a:defRPr>
            </a:lvl1pPr>
          </a:lstStyle>
          <a:p>
            <a:endParaRPr lang="en-US" altLang="ja-JP"/>
          </a:p>
        </p:txBody>
      </p:sp>
      <p:sp>
        <p:nvSpPr>
          <p:cNvPr id="5123" name="Rectangle 3"/>
          <p:cNvSpPr>
            <a:spLocks noGrp="1" noChangeArrowheads="1"/>
          </p:cNvSpPr>
          <p:nvPr>
            <p:ph type="dt" idx="1"/>
          </p:nvPr>
        </p:nvSpPr>
        <p:spPr bwMode="auto">
          <a:xfrm>
            <a:off x="3856727" y="0"/>
            <a:ext cx="2950479" cy="497605"/>
          </a:xfrm>
          <a:prstGeom prst="rect">
            <a:avLst/>
          </a:prstGeom>
          <a:noFill/>
          <a:ln w="9525">
            <a:noFill/>
            <a:miter lim="800000"/>
            <a:headEnd/>
            <a:tailEnd/>
          </a:ln>
        </p:spPr>
        <p:txBody>
          <a:bodyPr vert="horz" wrap="square" lIns="92759" tIns="46373" rIns="92759" bIns="46373" numCol="1" anchor="t" anchorCtr="0" compatLnSpc="1">
            <a:prstTxWarp prst="textNoShape">
              <a:avLst/>
            </a:prstTxWarp>
          </a:bodyPr>
          <a:lstStyle>
            <a:lvl1pPr algn="r" defTabSz="923677">
              <a:defRPr sz="1200">
                <a:latin typeface="メイリオ" panose="020B0604030504040204" pitchFamily="50" charset="-128"/>
                <a:ea typeface="メイリオ" panose="020B0604030504040204" pitchFamily="50" charset="-128"/>
              </a:defRPr>
            </a:lvl1pPr>
          </a:lstStyle>
          <a:p>
            <a:endParaRPr lang="en-US" altLang="ja-JP"/>
          </a:p>
        </p:txBody>
      </p:sp>
      <p:sp>
        <p:nvSpPr>
          <p:cNvPr id="14340" name="Rectangle 4"/>
          <p:cNvSpPr>
            <a:spLocks noGrp="1" noRot="1" noChangeAspect="1" noChangeArrowheads="1" noTextEdit="1"/>
          </p:cNvSpPr>
          <p:nvPr>
            <p:ph type="sldImg" idx="2"/>
          </p:nvPr>
        </p:nvSpPr>
        <p:spPr bwMode="auto">
          <a:xfrm>
            <a:off x="714375" y="749300"/>
            <a:ext cx="538003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07843" y="4720866"/>
            <a:ext cx="4991521" cy="4470472"/>
          </a:xfrm>
          <a:prstGeom prst="rect">
            <a:avLst/>
          </a:prstGeom>
          <a:noFill/>
          <a:ln w="9525">
            <a:noFill/>
            <a:miter lim="800000"/>
            <a:headEnd/>
            <a:tailEnd/>
          </a:ln>
        </p:spPr>
        <p:txBody>
          <a:bodyPr vert="horz" wrap="square" lIns="92759" tIns="46373" rIns="92759" bIns="4637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5" y="9441737"/>
            <a:ext cx="2950479" cy="497605"/>
          </a:xfrm>
          <a:prstGeom prst="rect">
            <a:avLst/>
          </a:prstGeom>
          <a:noFill/>
          <a:ln w="9525">
            <a:noFill/>
            <a:miter lim="800000"/>
            <a:headEnd/>
            <a:tailEnd/>
          </a:ln>
        </p:spPr>
        <p:txBody>
          <a:bodyPr vert="horz" wrap="square" lIns="92759" tIns="46373" rIns="92759" bIns="46373" numCol="1" anchor="b" anchorCtr="0" compatLnSpc="1">
            <a:prstTxWarp prst="textNoShape">
              <a:avLst/>
            </a:prstTxWarp>
          </a:bodyPr>
          <a:lstStyle>
            <a:lvl1pPr defTabSz="923677">
              <a:defRPr sz="1200">
                <a:latin typeface="メイリオ" panose="020B0604030504040204" pitchFamily="50" charset="-128"/>
                <a:ea typeface="メイリオ" panose="020B0604030504040204" pitchFamily="50" charset="-128"/>
              </a:defRPr>
            </a:lvl1pPr>
          </a:lstStyle>
          <a:p>
            <a:endParaRPr lang="en-US" altLang="ja-JP"/>
          </a:p>
        </p:txBody>
      </p:sp>
      <p:sp>
        <p:nvSpPr>
          <p:cNvPr id="5127" name="Rectangle 7"/>
          <p:cNvSpPr>
            <a:spLocks noGrp="1" noChangeArrowheads="1"/>
          </p:cNvSpPr>
          <p:nvPr>
            <p:ph type="sldNum" sz="quarter" idx="5"/>
          </p:nvPr>
        </p:nvSpPr>
        <p:spPr bwMode="auto">
          <a:xfrm>
            <a:off x="3856727" y="9441737"/>
            <a:ext cx="2950479" cy="497605"/>
          </a:xfrm>
          <a:prstGeom prst="rect">
            <a:avLst/>
          </a:prstGeom>
          <a:noFill/>
          <a:ln w="9525">
            <a:noFill/>
            <a:miter lim="800000"/>
            <a:headEnd/>
            <a:tailEnd/>
          </a:ln>
        </p:spPr>
        <p:txBody>
          <a:bodyPr vert="horz" wrap="square" lIns="92759" tIns="46373" rIns="92759" bIns="46373" numCol="1" anchor="b" anchorCtr="0" compatLnSpc="1">
            <a:prstTxWarp prst="textNoShape">
              <a:avLst/>
            </a:prstTxWarp>
          </a:bodyPr>
          <a:lstStyle>
            <a:lvl1pPr algn="r" defTabSz="923677">
              <a:defRPr sz="1200">
                <a:latin typeface="メイリオ" panose="020B0604030504040204" pitchFamily="50" charset="-128"/>
                <a:ea typeface="メイリオ" panose="020B0604030504040204" pitchFamily="50" charset="-128"/>
              </a:defRPr>
            </a:lvl1pPr>
          </a:lstStyle>
          <a:p>
            <a:fld id="{91054A8F-B76A-4038-A0F5-AD558408E1A6}" type="slidenum">
              <a:rPr lang="en-US" altLang="ja-JP" smtClean="0"/>
              <a:pPr/>
              <a:t>‹#›</a:t>
            </a:fld>
            <a:endParaRPr lang="en-US" altLang="ja-JP"/>
          </a:p>
        </p:txBody>
      </p:sp>
    </p:spTree>
    <p:extLst>
      <p:ext uri="{BB962C8B-B14F-4D97-AF65-F5344CB8AC3E}">
        <p14:creationId xmlns:p14="http://schemas.microsoft.com/office/powerpoint/2010/main" val="25834081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メイリオ" panose="020B0604030504040204" pitchFamily="50" charset="-128"/>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メイリオ" panose="020B0604030504040204" pitchFamily="50" charset="-128"/>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メイリオ" panose="020B0604030504040204" pitchFamily="50" charset="-128"/>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メイリオ" panose="020B0604030504040204" pitchFamily="50" charset="-128"/>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メイリオ" panose="020B0604030504040204" pitchFamily="50" charset="-128"/>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pPr eaLnBrk="1" hangingPunct="1"/>
            <a:endParaRPr lang="ja-JP" altLang="ja-JP" dirty="0"/>
          </a:p>
        </p:txBody>
      </p:sp>
      <p:sp>
        <p:nvSpPr>
          <p:cNvPr id="2" name="スライド番号プレースホルダー 1"/>
          <p:cNvSpPr>
            <a:spLocks noGrp="1"/>
          </p:cNvSpPr>
          <p:nvPr>
            <p:ph type="sldNum" sz="quarter" idx="10"/>
          </p:nvPr>
        </p:nvSpPr>
        <p:spPr/>
        <p:txBody>
          <a:bodyPr/>
          <a:lstStyle/>
          <a:p>
            <a:fld id="{91054A8F-B76A-4038-A0F5-AD558408E1A6}" type="slidenum">
              <a:rPr lang="en-US" altLang="ja-JP" smtClean="0"/>
              <a:pPr/>
              <a:t>0</a:t>
            </a:fld>
            <a:endParaRPr lang="en-US" altLang="ja-JP"/>
          </a:p>
        </p:txBody>
      </p:sp>
    </p:spTree>
    <p:extLst>
      <p:ext uri="{BB962C8B-B14F-4D97-AF65-F5344CB8AC3E}">
        <p14:creationId xmlns:p14="http://schemas.microsoft.com/office/powerpoint/2010/main" val="2939513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育児休業を取得しやすい雇用環境の整備、具体的には研修や相談窓口の設置が必要となるが、</a:t>
            </a:r>
            <a:endParaRPr kumimoji="1" lang="en-US" altLang="ja-JP" dirty="0"/>
          </a:p>
          <a:p>
            <a:r>
              <a:rPr kumimoji="1" lang="ja-JP" altLang="en-US" dirty="0"/>
              <a:t>本日流した動画を用いて職場内研修をすることができる。</a:t>
            </a:r>
            <a:endParaRPr kumimoji="1" lang="en-US" altLang="ja-JP" dirty="0"/>
          </a:p>
          <a:p>
            <a:r>
              <a:rPr kumimoji="1" lang="ja-JP" altLang="en-US" dirty="0"/>
              <a:t>このパワーポイントデータを職場内研修向けに編集したものをホームページで公開しているので、ぜひ活用していただきたい。</a:t>
            </a:r>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9</a:t>
            </a:fld>
            <a:endParaRPr lang="en-US" altLang="ja-JP"/>
          </a:p>
        </p:txBody>
      </p:sp>
    </p:spTree>
    <p:extLst>
      <p:ext uri="{BB962C8B-B14F-4D97-AF65-F5344CB8AC3E}">
        <p14:creationId xmlns:p14="http://schemas.microsoft.com/office/powerpoint/2010/main" val="3865064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endParaRPr kumimoji="1" lang="ja-JP" altLang="en-US" dirty="0"/>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10</a:t>
            </a:fld>
            <a:endParaRPr lang="en-US" altLang="ja-JP"/>
          </a:p>
        </p:txBody>
      </p:sp>
    </p:spTree>
    <p:extLst>
      <p:ext uri="{BB962C8B-B14F-4D97-AF65-F5344CB8AC3E}">
        <p14:creationId xmlns:p14="http://schemas.microsoft.com/office/powerpoint/2010/main" val="2255295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研修内容の説明。</a:t>
            </a:r>
            <a:endParaRPr kumimoji="1" lang="en-US" altLang="ja-JP" dirty="0"/>
          </a:p>
          <a:p>
            <a:r>
              <a:rPr kumimoji="1" lang="ja-JP" altLang="en-US" dirty="0"/>
              <a:t>まず動画を見ていただいた後、個人ワークとして、家事・育児分担シミュレーションシートを作成していただく。</a:t>
            </a:r>
            <a:endParaRPr kumimoji="1" lang="en-US" altLang="ja-JP" dirty="0"/>
          </a:p>
          <a:p>
            <a:r>
              <a:rPr kumimoji="1" lang="ja-JP" altLang="en-US" dirty="0"/>
              <a:t>その後、育児・介護休業法が来年度以降改正されるので、その改正内容を説明。</a:t>
            </a:r>
            <a:endParaRPr kumimoji="1" lang="en-US" altLang="ja-JP" dirty="0"/>
          </a:p>
          <a:p>
            <a:r>
              <a:rPr kumimoji="1" lang="ja-JP" altLang="en-US" dirty="0"/>
              <a:t>最後にグループワークを実施。</a:t>
            </a:r>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1</a:t>
            </a:fld>
            <a:endParaRPr lang="en-US" altLang="ja-JP"/>
          </a:p>
        </p:txBody>
      </p:sp>
    </p:spTree>
    <p:extLst>
      <p:ext uri="{BB962C8B-B14F-4D97-AF65-F5344CB8AC3E}">
        <p14:creationId xmlns:p14="http://schemas.microsoft.com/office/powerpoint/2010/main" val="390253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研修内容の説明。</a:t>
            </a:r>
            <a:endParaRPr kumimoji="1" lang="en-US" altLang="ja-JP" dirty="0"/>
          </a:p>
          <a:p>
            <a:r>
              <a:rPr kumimoji="1" lang="ja-JP" altLang="en-US" dirty="0"/>
              <a:t>まず動画を見ていただいた後、個人ワークとして、家事・育児分担シミュレーションシートを作成していただく。</a:t>
            </a:r>
            <a:endParaRPr kumimoji="1" lang="en-US" altLang="ja-JP" dirty="0"/>
          </a:p>
          <a:p>
            <a:r>
              <a:rPr kumimoji="1" lang="ja-JP" altLang="en-US" dirty="0"/>
              <a:t>その後、育児・介護休業法が来年度以降改正されるので、その改正内容を説明。</a:t>
            </a:r>
            <a:endParaRPr kumimoji="1" lang="en-US" altLang="ja-JP" dirty="0"/>
          </a:p>
          <a:p>
            <a:r>
              <a:rPr kumimoji="1" lang="ja-JP" altLang="en-US" dirty="0"/>
              <a:t>最後にグループワークを実施。</a:t>
            </a:r>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2</a:t>
            </a:fld>
            <a:endParaRPr lang="en-US" altLang="ja-JP"/>
          </a:p>
        </p:txBody>
      </p:sp>
    </p:spTree>
    <p:extLst>
      <p:ext uri="{BB962C8B-B14F-4D97-AF65-F5344CB8AC3E}">
        <p14:creationId xmlns:p14="http://schemas.microsoft.com/office/powerpoint/2010/main" val="714814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3</a:t>
            </a:fld>
            <a:endParaRPr lang="en-US" altLang="ja-JP"/>
          </a:p>
        </p:txBody>
      </p:sp>
    </p:spTree>
    <p:extLst>
      <p:ext uri="{BB962C8B-B14F-4D97-AF65-F5344CB8AC3E}">
        <p14:creationId xmlns:p14="http://schemas.microsoft.com/office/powerpoint/2010/main" val="196021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2355">
              <a:defRPr/>
            </a:pPr>
            <a:r>
              <a:rPr lang="ja-JP" altLang="en-US" dirty="0">
                <a:latin typeface="Meiryo UI" panose="020B0604030504040204" pitchFamily="50" charset="-128"/>
                <a:ea typeface="Meiryo UI" panose="020B0604030504040204" pitchFamily="50" charset="-128"/>
              </a:rPr>
              <a:t>①家事・育児参画のポイントや母子への寄り添い方を実際の体験談を元に示し、父親が主体的に育児に取り組むことがかけがえのない経験になることをお伝えし、視聴される方にパパ産休に対する前向きな気持ちを持っていただく。</a:t>
            </a:r>
            <a:endParaRPr lang="en-US" altLang="ja-JP" dirty="0">
              <a:latin typeface="Meiryo UI" panose="020B0604030504040204" pitchFamily="50" charset="-128"/>
              <a:ea typeface="Meiryo UI" panose="020B0604030504040204" pitchFamily="50" charset="-128"/>
            </a:endParaRPr>
          </a:p>
          <a:p>
            <a:pPr defTabSz="922355">
              <a:defRPr/>
            </a:pPr>
            <a:endParaRPr kumimoji="1" lang="en-US" altLang="ja-JP" dirty="0">
              <a:solidFill>
                <a:schemeClr val="tx1"/>
              </a:solidFill>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②産後早期の母親の精神的・肉体的な負担を減らすため、父親の家事・育児参画およびそのための産後すぐの休暇の取得を応援させていただくとともに、夫婦だけではなく近親者や地域、公的支援や外部サービスなど周囲を巻き込み育児をチーム化して行うことをご提案する。</a:t>
            </a:r>
            <a:endParaRPr lang="en-US" altLang="ja-JP" dirty="0">
              <a:latin typeface="Meiryo UI" panose="020B0604030504040204" pitchFamily="50" charset="-128"/>
              <a:ea typeface="Meiryo UI" panose="020B0604030504040204" pitchFamily="50" charset="-128"/>
            </a:endParaRPr>
          </a:p>
          <a:p>
            <a:pPr defTabSz="922355">
              <a:defRPr/>
            </a:pPr>
            <a:endParaRPr lang="en-US" altLang="ja-JP" dirty="0">
              <a:latin typeface="Meiryo UI" panose="020B0604030504040204" pitchFamily="50" charset="-128"/>
              <a:ea typeface="Meiryo UI" panose="020B0604030504040204" pitchFamily="50" charset="-128"/>
            </a:endParaRPr>
          </a:p>
          <a:p>
            <a:pPr defTabSz="922355">
              <a:defRPr/>
            </a:pPr>
            <a:r>
              <a:rPr lang="ja-JP" altLang="en-US" dirty="0">
                <a:latin typeface="Meiryo UI" panose="020B0604030504040204" pitchFamily="50" charset="-128"/>
                <a:ea typeface="Meiryo UI" panose="020B0604030504040204" pitchFamily="50" charset="-128"/>
              </a:rPr>
              <a:t>③男性社員が育休を取得することで組織全体で仕事の整理・効率化を図るようになり、結果企業力アップにつながるなど企業側のメリットをご紹介し、パパ産休を取りやすい職場環境や風土醸成を目指す。</a:t>
            </a:r>
            <a:endParaRPr lang="en-US" altLang="ja-JP" dirty="0">
              <a:highlight>
                <a:srgbClr val="FFFF00"/>
              </a:highlight>
              <a:latin typeface="Meiryo UI" panose="020B0604030504040204" pitchFamily="50" charset="-128"/>
              <a:ea typeface="Meiryo UI" panose="020B0604030504040204" pitchFamily="50" charset="-128"/>
            </a:endParaRPr>
          </a:p>
          <a:p>
            <a:pPr defTabSz="922355">
              <a:defRPr/>
            </a:pPr>
            <a:endParaRPr lang="en-US" altLang="ja-JP" dirty="0">
              <a:latin typeface="Meiryo UI" panose="020B0604030504040204" pitchFamily="50" charset="-128"/>
              <a:ea typeface="Meiryo UI" panose="020B0604030504040204" pitchFamily="50" charset="-128"/>
            </a:endParaRPr>
          </a:p>
          <a:p>
            <a:endParaRPr kumimoji="1" lang="ja-JP" altLang="en-US" b="0" dirty="0"/>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4</a:t>
            </a:fld>
            <a:endParaRPr lang="en-US" altLang="ja-JP"/>
          </a:p>
        </p:txBody>
      </p:sp>
    </p:spTree>
    <p:extLst>
      <p:ext uri="{BB962C8B-B14F-4D97-AF65-F5344CB8AC3E}">
        <p14:creationId xmlns:p14="http://schemas.microsoft.com/office/powerpoint/2010/main" val="3955857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動画の構成。</a:t>
            </a:r>
            <a:endParaRPr kumimoji="1" lang="en-US" altLang="ja-JP" dirty="0"/>
          </a:p>
          <a:p>
            <a:r>
              <a:rPr kumimoji="1" lang="ja-JP" altLang="en-US" dirty="0"/>
              <a:t>動画を見ながら参考にしていただきたい。</a:t>
            </a:r>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5</a:t>
            </a:fld>
            <a:endParaRPr lang="en-US" altLang="ja-JP"/>
          </a:p>
        </p:txBody>
      </p:sp>
    </p:spTree>
    <p:extLst>
      <p:ext uri="{BB962C8B-B14F-4D97-AF65-F5344CB8AC3E}">
        <p14:creationId xmlns:p14="http://schemas.microsoft.com/office/powerpoint/2010/main" val="183408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6</a:t>
            </a:fld>
            <a:endParaRPr lang="en-US" altLang="ja-JP"/>
          </a:p>
        </p:txBody>
      </p:sp>
    </p:spTree>
    <p:extLst>
      <p:ext uri="{BB962C8B-B14F-4D97-AF65-F5344CB8AC3E}">
        <p14:creationId xmlns:p14="http://schemas.microsoft.com/office/powerpoint/2010/main" val="1701596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新制度についても育児休業給付金の対象となる。</a:t>
            </a:r>
            <a:endParaRPr kumimoji="1" lang="en-US" altLang="ja-JP" dirty="0"/>
          </a:p>
          <a:p>
            <a:r>
              <a:rPr kumimoji="1" lang="ja-JP" altLang="en-US" dirty="0"/>
              <a:t>詳しい取得の仕方は次のスライドで。</a:t>
            </a:r>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7</a:t>
            </a:fld>
            <a:endParaRPr lang="en-US" altLang="ja-JP"/>
          </a:p>
        </p:txBody>
      </p:sp>
    </p:spTree>
    <p:extLst>
      <p:ext uri="{BB962C8B-B14F-4D97-AF65-F5344CB8AC3E}">
        <p14:creationId xmlns:p14="http://schemas.microsoft.com/office/powerpoint/2010/main" val="4238835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改正前　育休が取得できるのは、こどもの出生後８週間までの１回と、１歳までに１回の合計２回まで。</a:t>
            </a:r>
            <a:endParaRPr kumimoji="1" lang="en-US" altLang="ja-JP" dirty="0"/>
          </a:p>
          <a:p>
            <a:r>
              <a:rPr kumimoji="1" lang="ja-JP" altLang="en-US" dirty="0"/>
              <a:t>改正後　こどもの出生後８週間までに２回（期間は合計４週間まで）と、１歳までに２回の最大４回まで取得可能。</a:t>
            </a:r>
            <a:endParaRPr kumimoji="1" lang="en-US" altLang="ja-JP" dirty="0"/>
          </a:p>
          <a:p>
            <a:r>
              <a:rPr kumimoji="1" lang="ja-JP" altLang="en-US" dirty="0"/>
              <a:t>　　　　　</a:t>
            </a:r>
            <a:r>
              <a:rPr kumimoji="1" lang="ja-JP" altLang="en-US" baseline="0" dirty="0"/>
              <a:t> 図のように、パートナーが出産したタイミング、里帰りから戻るタイミング、パートナーの職場復帰のタイミングといったように、</a:t>
            </a:r>
            <a:r>
              <a:rPr kumimoji="1" lang="ja-JP" altLang="en-US" dirty="0"/>
              <a:t>目的に応じて柔軟に取得することができる。</a:t>
            </a:r>
            <a:endParaRPr kumimoji="1" lang="en-US" altLang="ja-JP" dirty="0"/>
          </a:p>
          <a:p>
            <a:endParaRPr kumimoji="1" lang="ja-JP" altLang="en-US" dirty="0"/>
          </a:p>
        </p:txBody>
      </p:sp>
      <p:sp>
        <p:nvSpPr>
          <p:cNvPr id="5" name="スライド番号プレースホルダー 4"/>
          <p:cNvSpPr>
            <a:spLocks noGrp="1"/>
          </p:cNvSpPr>
          <p:nvPr>
            <p:ph type="sldNum" sz="quarter" idx="10"/>
          </p:nvPr>
        </p:nvSpPr>
        <p:spPr/>
        <p:txBody>
          <a:bodyPr/>
          <a:lstStyle/>
          <a:p>
            <a:fld id="{91054A8F-B76A-4038-A0F5-AD558408E1A6}" type="slidenum">
              <a:rPr lang="en-US" altLang="ja-JP" smtClean="0"/>
              <a:pPr/>
              <a:t>8</a:t>
            </a:fld>
            <a:endParaRPr lang="en-US" altLang="ja-JP"/>
          </a:p>
        </p:txBody>
      </p:sp>
    </p:spTree>
    <p:extLst>
      <p:ext uri="{BB962C8B-B14F-4D97-AF65-F5344CB8AC3E}">
        <p14:creationId xmlns:p14="http://schemas.microsoft.com/office/powerpoint/2010/main" val="386243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876D5FD-2F21-4F2B-9793-B1F17619D34B}" type="datetime1">
              <a:rPr kumimoji="1" lang="ja-JP" altLang="en-US" smtClean="0"/>
              <a:t>2022/12/1</a:t>
            </a:fld>
            <a:endParaRPr kumimoji="1" lang="ja-JP" altLang="en-US"/>
          </a:p>
        </p:txBody>
      </p:sp>
      <p:sp>
        <p:nvSpPr>
          <p:cNvPr id="3" name="フッター プレースホルダ 2"/>
          <p:cNvSpPr>
            <a:spLocks noGrp="1"/>
          </p:cNvSpPr>
          <p:nvPr>
            <p:ph type="ftr" sz="quarter" idx="11"/>
          </p:nvPr>
        </p:nvSpPr>
        <p:spPr/>
        <p:txBody>
          <a:bodyPr/>
          <a:lstStyle/>
          <a:p>
            <a:r>
              <a:rPr kumimoji="1" lang="en-US" altLang="ja-JP"/>
              <a:t>Copyright©2020. wiwiw,Inc. All Rights Reserved.</a:t>
            </a:r>
            <a:endParaRPr kumimoji="1" lang="ja-JP" altLang="en-US"/>
          </a:p>
        </p:txBody>
      </p:sp>
      <p:sp>
        <p:nvSpPr>
          <p:cNvPr id="4" name="スライド番号プレースホルダ 3"/>
          <p:cNvSpPr>
            <a:spLocks noGrp="1"/>
          </p:cNvSpPr>
          <p:nvPr>
            <p:ph type="sldNum" sz="quarter" idx="12"/>
          </p:nvPr>
        </p:nvSpPr>
        <p:spPr/>
        <p:txBody>
          <a:bodyPr/>
          <a:lstStyle/>
          <a:p>
            <a:fld id="{37E7C399-B767-437A-96F2-24C44AD2F40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B8EA4F-C05F-473F-93BE-790C2AE6F731}"/>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3047355-6513-4952-8B3F-B1393466E0B5}"/>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5A3B05FF-C864-42EF-8421-A68E2A3DC14F}"/>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B69E05-5A45-4C53-A564-DC522FD294A6}"/>
              </a:ext>
            </a:extLst>
          </p:cNvPr>
          <p:cNvSpPr>
            <a:spLocks noGrp="1"/>
          </p:cNvSpPr>
          <p:nvPr>
            <p:ph type="dt" sz="half" idx="10"/>
          </p:nvPr>
        </p:nvSpPr>
        <p:spPr/>
        <p:txBody>
          <a:bodyPr/>
          <a:lstStyle/>
          <a:p>
            <a:fld id="{A7CF8C88-3750-457D-94B5-56E3BC86B97F}" type="datetime1">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9A7EB33E-9C76-456F-96A1-8C40E536DE11}"/>
              </a:ext>
            </a:extLst>
          </p:cNvPr>
          <p:cNvSpPr>
            <a:spLocks noGrp="1"/>
          </p:cNvSpPr>
          <p:nvPr>
            <p:ph type="ftr" sz="quarter" idx="11"/>
          </p:nvPr>
        </p:nvSpPr>
        <p:spPr/>
        <p:txBody>
          <a:bodyPr/>
          <a:lstStyle/>
          <a:p>
            <a:r>
              <a:rPr kumimoji="1" lang="en-US" altLang="ja-JP"/>
              <a:t>Copyright©2020. wiwiw,Inc. All Rights Reserved.</a:t>
            </a:r>
            <a:endParaRPr kumimoji="1" lang="ja-JP" altLang="en-US"/>
          </a:p>
        </p:txBody>
      </p:sp>
      <p:sp>
        <p:nvSpPr>
          <p:cNvPr id="7" name="スライド番号プレースホルダー 6">
            <a:extLst>
              <a:ext uri="{FF2B5EF4-FFF2-40B4-BE49-F238E27FC236}">
                <a16:creationId xmlns:a16="http://schemas.microsoft.com/office/drawing/2014/main" id="{3F7DE718-0395-4988-AF63-07D1BD66FDBD}"/>
              </a:ext>
            </a:extLst>
          </p:cNvPr>
          <p:cNvSpPr>
            <a:spLocks noGrp="1"/>
          </p:cNvSpPr>
          <p:nvPr>
            <p:ph type="sldNum" sz="quarter" idx="12"/>
          </p:nvPr>
        </p:nvSpPr>
        <p:spPr/>
        <p:txBody>
          <a:bodyPr/>
          <a:lstStyle/>
          <a:p>
            <a:pPr>
              <a:defRPr/>
            </a:pPr>
            <a:fld id="{A27A1673-8EF2-4E01-AC2A-217A2BE81E52}" type="slidenum">
              <a:rPr lang="ja-JP" altLang="en-US" smtClean="0"/>
              <a:pPr>
                <a:defRPr/>
              </a:pPr>
              <a:t>‹#›</a:t>
            </a:fld>
            <a:endParaRPr lang="ja-JP" altLang="en-US"/>
          </a:p>
        </p:txBody>
      </p:sp>
    </p:spTree>
    <p:extLst>
      <p:ext uri="{BB962C8B-B14F-4D97-AF65-F5344CB8AC3E}">
        <p14:creationId xmlns:p14="http://schemas.microsoft.com/office/powerpoint/2010/main" val="284767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3676C5-ECCF-43D8-A4A7-B9DAD535A76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76FCF63-D58B-4EE4-A9E1-EE1B8C26886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BA6F09-6840-4815-AB70-0443FC5DDB7A}"/>
              </a:ext>
            </a:extLst>
          </p:cNvPr>
          <p:cNvSpPr>
            <a:spLocks noGrp="1"/>
          </p:cNvSpPr>
          <p:nvPr>
            <p:ph type="dt" sz="half" idx="10"/>
          </p:nvPr>
        </p:nvSpPr>
        <p:spPr/>
        <p:txBody>
          <a:bodyPr/>
          <a:lstStyle/>
          <a:p>
            <a:fld id="{A820F17C-09DE-4E01-92C6-DD993F0795DF}" type="datetime1">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BC4788FD-FC38-4B21-9828-EAB36CC83935}"/>
              </a:ext>
            </a:extLst>
          </p:cNvPr>
          <p:cNvSpPr>
            <a:spLocks noGrp="1"/>
          </p:cNvSpPr>
          <p:nvPr>
            <p:ph type="ftr" sz="quarter" idx="11"/>
          </p:nvPr>
        </p:nvSpPr>
        <p:spPr/>
        <p:txBody>
          <a:bodyPr/>
          <a:lstStyle/>
          <a:p>
            <a:r>
              <a:rPr kumimoji="1" lang="en-US" altLang="ja-JP"/>
              <a:t>Copyright©2020. wiwiw,Inc. All Rights Reserved.</a:t>
            </a:r>
            <a:endParaRPr kumimoji="1" lang="ja-JP" altLang="en-US"/>
          </a:p>
        </p:txBody>
      </p:sp>
      <p:sp>
        <p:nvSpPr>
          <p:cNvPr id="6" name="スライド番号プレースホルダー 5">
            <a:extLst>
              <a:ext uri="{FF2B5EF4-FFF2-40B4-BE49-F238E27FC236}">
                <a16:creationId xmlns:a16="http://schemas.microsoft.com/office/drawing/2014/main" id="{67C7731C-F56A-4FF8-B1E4-A5C7D17B6252}"/>
              </a:ext>
            </a:extLst>
          </p:cNvPr>
          <p:cNvSpPr>
            <a:spLocks noGrp="1"/>
          </p:cNvSpPr>
          <p:nvPr>
            <p:ph type="sldNum" sz="quarter" idx="12"/>
          </p:nvPr>
        </p:nvSpPr>
        <p:spPr/>
        <p:txBody>
          <a:bodyPr/>
          <a:lstStyle/>
          <a:p>
            <a:pPr>
              <a:defRPr/>
            </a:pPr>
            <a:fld id="{A27A1673-8EF2-4E01-AC2A-217A2BE81E52}" type="slidenum">
              <a:rPr lang="ja-JP" altLang="en-US" smtClean="0"/>
              <a:pPr>
                <a:defRPr/>
              </a:pPr>
              <a:t>‹#›</a:t>
            </a:fld>
            <a:endParaRPr lang="ja-JP" altLang="en-US"/>
          </a:p>
        </p:txBody>
      </p:sp>
    </p:spTree>
    <p:extLst>
      <p:ext uri="{BB962C8B-B14F-4D97-AF65-F5344CB8AC3E}">
        <p14:creationId xmlns:p14="http://schemas.microsoft.com/office/powerpoint/2010/main" val="88440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FCE51E8-A4E9-4FC2-AA70-D368600C4CEE}"/>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B55CCC7-5317-4E6B-BB97-994AF6152661}"/>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1A4760-1ACC-4E7A-920A-0EBDCB56C211}"/>
              </a:ext>
            </a:extLst>
          </p:cNvPr>
          <p:cNvSpPr>
            <a:spLocks noGrp="1"/>
          </p:cNvSpPr>
          <p:nvPr>
            <p:ph type="dt" sz="half" idx="10"/>
          </p:nvPr>
        </p:nvSpPr>
        <p:spPr/>
        <p:txBody>
          <a:bodyPr/>
          <a:lstStyle/>
          <a:p>
            <a:fld id="{25B279AA-74D5-4A0A-BB39-AB8D2B808EEE}" type="datetime1">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63F565A5-AEAF-4E5A-B47C-6644E0343D4D}"/>
              </a:ext>
            </a:extLst>
          </p:cNvPr>
          <p:cNvSpPr>
            <a:spLocks noGrp="1"/>
          </p:cNvSpPr>
          <p:nvPr>
            <p:ph type="ftr" sz="quarter" idx="11"/>
          </p:nvPr>
        </p:nvSpPr>
        <p:spPr/>
        <p:txBody>
          <a:bodyPr/>
          <a:lstStyle/>
          <a:p>
            <a:r>
              <a:rPr kumimoji="1" lang="en-US" altLang="ja-JP"/>
              <a:t>Copyright©2020. wiwiw,Inc. All Rights Reserved.</a:t>
            </a:r>
            <a:endParaRPr kumimoji="1" lang="ja-JP" altLang="en-US"/>
          </a:p>
        </p:txBody>
      </p:sp>
      <p:sp>
        <p:nvSpPr>
          <p:cNvPr id="6" name="スライド番号プレースホルダー 5">
            <a:extLst>
              <a:ext uri="{FF2B5EF4-FFF2-40B4-BE49-F238E27FC236}">
                <a16:creationId xmlns:a16="http://schemas.microsoft.com/office/drawing/2014/main" id="{054EE983-BFE0-4417-99A6-EC09EC57496F}"/>
              </a:ext>
            </a:extLst>
          </p:cNvPr>
          <p:cNvSpPr>
            <a:spLocks noGrp="1"/>
          </p:cNvSpPr>
          <p:nvPr>
            <p:ph type="sldNum" sz="quarter" idx="12"/>
          </p:nvPr>
        </p:nvSpPr>
        <p:spPr/>
        <p:txBody>
          <a:bodyPr/>
          <a:lstStyle/>
          <a:p>
            <a:pPr>
              <a:defRPr/>
            </a:pPr>
            <a:fld id="{A27A1673-8EF2-4E01-AC2A-217A2BE81E52}" type="slidenum">
              <a:rPr lang="ja-JP" altLang="en-US" smtClean="0"/>
              <a:pPr>
                <a:defRPr/>
              </a:pPr>
              <a:t>‹#›</a:t>
            </a:fld>
            <a:endParaRPr lang="ja-JP" altLang="en-US"/>
          </a:p>
        </p:txBody>
      </p:sp>
    </p:spTree>
    <p:extLst>
      <p:ext uri="{BB962C8B-B14F-4D97-AF65-F5344CB8AC3E}">
        <p14:creationId xmlns:p14="http://schemas.microsoft.com/office/powerpoint/2010/main" val="324589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0AA70-3D1E-4C1B-A371-B9EEB5ACC738}"/>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C16201-34A8-4297-83B0-96058053A0D7}"/>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29C48DE-A64F-4DBD-AF8F-D9A35EDE6908}"/>
              </a:ext>
            </a:extLst>
          </p:cNvPr>
          <p:cNvSpPr>
            <a:spLocks noGrp="1"/>
          </p:cNvSpPr>
          <p:nvPr>
            <p:ph type="dt" sz="half" idx="10"/>
          </p:nvPr>
        </p:nvSpPr>
        <p:spPr/>
        <p:txBody>
          <a:bodyPr/>
          <a:lstStyle/>
          <a:p>
            <a:fld id="{24B98E3B-00C8-4D72-B0AB-4582505D3E70}" type="datetime1">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43B260EC-3DD4-4804-932F-7BDED26D3D39}"/>
              </a:ext>
            </a:extLst>
          </p:cNvPr>
          <p:cNvSpPr>
            <a:spLocks noGrp="1"/>
          </p:cNvSpPr>
          <p:nvPr>
            <p:ph type="ftr" sz="quarter" idx="11"/>
          </p:nvPr>
        </p:nvSpPr>
        <p:spPr/>
        <p:txBody>
          <a:bodyPr/>
          <a:lstStyle/>
          <a:p>
            <a:r>
              <a:rPr kumimoji="1" lang="en-US" altLang="ja-JP"/>
              <a:t>Copyright©2020. wiwiw,Inc. All Rights Reserved.</a:t>
            </a:r>
            <a:endParaRPr kumimoji="1" lang="ja-JP" altLang="en-US"/>
          </a:p>
        </p:txBody>
      </p:sp>
      <p:sp>
        <p:nvSpPr>
          <p:cNvPr id="6" name="スライド番号プレースホルダー 5">
            <a:extLst>
              <a:ext uri="{FF2B5EF4-FFF2-40B4-BE49-F238E27FC236}">
                <a16:creationId xmlns:a16="http://schemas.microsoft.com/office/drawing/2014/main" id="{0F4FC95F-5B00-4141-830A-354721E3ED3A}"/>
              </a:ext>
            </a:extLst>
          </p:cNvPr>
          <p:cNvSpPr>
            <a:spLocks noGrp="1"/>
          </p:cNvSpPr>
          <p:nvPr>
            <p:ph type="sldNum" sz="quarter" idx="12"/>
          </p:nvPr>
        </p:nvSpPr>
        <p:spPr/>
        <p:txBody>
          <a:bodyPr/>
          <a:lstStyle/>
          <a:p>
            <a:fld id="{776193A2-797E-4535-A675-B81654FD6B52}" type="slidenum">
              <a:rPr kumimoji="1" lang="ja-JP" altLang="en-US" smtClean="0"/>
              <a:pPr/>
              <a:t>‹#›</a:t>
            </a:fld>
            <a:endParaRPr kumimoji="1" lang="ja-JP" altLang="en-US"/>
          </a:p>
        </p:txBody>
      </p:sp>
    </p:spTree>
    <p:extLst>
      <p:ext uri="{BB962C8B-B14F-4D97-AF65-F5344CB8AC3E}">
        <p14:creationId xmlns:p14="http://schemas.microsoft.com/office/powerpoint/2010/main" val="3135189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F0009-E1C8-4284-AE98-40BC67D9198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097F2BC-343B-4553-ABD0-553DF693CA2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5E80E89-2D0F-4490-AC41-E20EFEED877F}"/>
              </a:ext>
            </a:extLst>
          </p:cNvPr>
          <p:cNvSpPr>
            <a:spLocks noGrp="1"/>
          </p:cNvSpPr>
          <p:nvPr>
            <p:ph type="dt" sz="half" idx="10"/>
          </p:nvPr>
        </p:nvSpPr>
        <p:spPr/>
        <p:txBody>
          <a:bodyPr/>
          <a:lstStyle/>
          <a:p>
            <a:fld id="{8B8D80D5-D8D4-4721-90EA-6196D06065EB}" type="datetime1">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235596D7-C8B4-42C5-8326-BFAA2F2477DD}"/>
              </a:ext>
            </a:extLst>
          </p:cNvPr>
          <p:cNvSpPr>
            <a:spLocks noGrp="1"/>
          </p:cNvSpPr>
          <p:nvPr>
            <p:ph type="ftr" sz="quarter" idx="11"/>
          </p:nvPr>
        </p:nvSpPr>
        <p:spPr/>
        <p:txBody>
          <a:bodyPr/>
          <a:lstStyle/>
          <a:p>
            <a:pPr>
              <a:defRPr/>
            </a:pPr>
            <a:r>
              <a:rPr lang="en-US" altLang="ja-JP"/>
              <a:t>Copyright©2020. wiwiw,Inc. All Rights Reserved.</a:t>
            </a:r>
          </a:p>
        </p:txBody>
      </p:sp>
      <p:sp>
        <p:nvSpPr>
          <p:cNvPr id="6" name="スライド番号プレースホルダー 5">
            <a:extLst>
              <a:ext uri="{FF2B5EF4-FFF2-40B4-BE49-F238E27FC236}">
                <a16:creationId xmlns:a16="http://schemas.microsoft.com/office/drawing/2014/main" id="{64AB46F8-CA9C-4ADE-99BA-1BB9755718F2}"/>
              </a:ext>
            </a:extLst>
          </p:cNvPr>
          <p:cNvSpPr>
            <a:spLocks noGrp="1"/>
          </p:cNvSpPr>
          <p:nvPr>
            <p:ph type="sldNum" sz="quarter" idx="12"/>
          </p:nvPr>
        </p:nvSpPr>
        <p:spPr/>
        <p:txBody>
          <a:bodyPr/>
          <a:lstStyle/>
          <a:p>
            <a:pPr>
              <a:defRPr/>
            </a:pPr>
            <a:fld id="{A27A1673-8EF2-4E01-AC2A-217A2BE81E52}" type="slidenum">
              <a:rPr lang="ja-JP" altLang="en-US" smtClean="0"/>
              <a:pPr>
                <a:defRPr/>
              </a:pPr>
              <a:t>‹#›</a:t>
            </a:fld>
            <a:endParaRPr lang="ja-JP" altLang="en-US"/>
          </a:p>
        </p:txBody>
      </p:sp>
      <p:sp>
        <p:nvSpPr>
          <p:cNvPr id="7" name="Line 74">
            <a:extLst>
              <a:ext uri="{FF2B5EF4-FFF2-40B4-BE49-F238E27FC236}">
                <a16:creationId xmlns:a16="http://schemas.microsoft.com/office/drawing/2014/main" id="{20023F91-23BD-40FA-A045-C54144B91816}"/>
              </a:ext>
            </a:extLst>
          </p:cNvPr>
          <p:cNvSpPr>
            <a:spLocks noChangeShapeType="1"/>
          </p:cNvSpPr>
          <p:nvPr userDrawn="1"/>
        </p:nvSpPr>
        <p:spPr bwMode="auto">
          <a:xfrm>
            <a:off x="504825" y="666750"/>
            <a:ext cx="8840788" cy="0"/>
          </a:xfrm>
          <a:prstGeom prst="line">
            <a:avLst/>
          </a:prstGeom>
          <a:noFill/>
          <a:ln w="28575">
            <a:solidFill>
              <a:srgbClr val="808080"/>
            </a:solidFill>
            <a:round/>
            <a:headEnd/>
            <a:tailEnd/>
          </a:ln>
        </p:spPr>
        <p:txBody>
          <a:bodyPr/>
          <a:lstStyle/>
          <a:p>
            <a:pPr algn="ctr">
              <a:defRPr/>
            </a:pPr>
            <a:endParaRPr lang="ja-JP" altLang="en-US" sz="1800" b="0">
              <a:latin typeface="メイリオ" panose="020B0604030504040204" pitchFamily="50" charset="-128"/>
              <a:ea typeface="ＭＳ Ｐゴシック" pitchFamily="50" charset="-128"/>
            </a:endParaRPr>
          </a:p>
        </p:txBody>
      </p:sp>
    </p:spTree>
    <p:extLst>
      <p:ext uri="{BB962C8B-B14F-4D97-AF65-F5344CB8AC3E}">
        <p14:creationId xmlns:p14="http://schemas.microsoft.com/office/powerpoint/2010/main" val="3629686286"/>
      </p:ext>
    </p:extLst>
  </p:cSld>
  <p:clrMapOvr>
    <a:masterClrMapping/>
  </p:clrMapOvr>
  <p:transition>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EEBD82-CEF6-432A-8B5E-4F78A52AD956}"/>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9ACAD73-650F-4389-9C0B-527DE8679ED3}"/>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5187CA6-E303-4154-97D4-EC5F8E6E5952}"/>
              </a:ext>
            </a:extLst>
          </p:cNvPr>
          <p:cNvSpPr>
            <a:spLocks noGrp="1"/>
          </p:cNvSpPr>
          <p:nvPr>
            <p:ph type="dt" sz="half" idx="10"/>
          </p:nvPr>
        </p:nvSpPr>
        <p:spPr/>
        <p:txBody>
          <a:bodyPr/>
          <a:lstStyle/>
          <a:p>
            <a:fld id="{B3F1D99A-4C46-4343-B554-8CC7376ABD43}" type="datetime1">
              <a:rPr kumimoji="1" lang="ja-JP" altLang="en-US" smtClean="0"/>
              <a:t>2022/12/1</a:t>
            </a:fld>
            <a:endParaRPr kumimoji="1" lang="ja-JP" altLang="en-US"/>
          </a:p>
        </p:txBody>
      </p:sp>
      <p:sp>
        <p:nvSpPr>
          <p:cNvPr id="5" name="フッター プレースホルダー 4">
            <a:extLst>
              <a:ext uri="{FF2B5EF4-FFF2-40B4-BE49-F238E27FC236}">
                <a16:creationId xmlns:a16="http://schemas.microsoft.com/office/drawing/2014/main" id="{4E46B8F5-5DFC-40E3-9070-17EA58386AA4}"/>
              </a:ext>
            </a:extLst>
          </p:cNvPr>
          <p:cNvSpPr>
            <a:spLocks noGrp="1"/>
          </p:cNvSpPr>
          <p:nvPr>
            <p:ph type="ftr" sz="quarter" idx="11"/>
          </p:nvPr>
        </p:nvSpPr>
        <p:spPr/>
        <p:txBody>
          <a:bodyPr/>
          <a:lstStyle/>
          <a:p>
            <a:pPr>
              <a:defRPr/>
            </a:pPr>
            <a:r>
              <a:rPr lang="en-US" altLang="ja-JP"/>
              <a:t>Copyright©2020. wiwiw,Inc. All Rights Reserved.</a:t>
            </a:r>
          </a:p>
        </p:txBody>
      </p:sp>
      <p:sp>
        <p:nvSpPr>
          <p:cNvPr id="6" name="スライド番号プレースホルダー 5">
            <a:extLst>
              <a:ext uri="{FF2B5EF4-FFF2-40B4-BE49-F238E27FC236}">
                <a16:creationId xmlns:a16="http://schemas.microsoft.com/office/drawing/2014/main" id="{E00D219D-868F-4BC4-83EF-B2E62288EF63}"/>
              </a:ext>
            </a:extLst>
          </p:cNvPr>
          <p:cNvSpPr>
            <a:spLocks noGrp="1"/>
          </p:cNvSpPr>
          <p:nvPr>
            <p:ph type="sldNum" sz="quarter" idx="12"/>
          </p:nvPr>
        </p:nvSpPr>
        <p:spPr/>
        <p:txBody>
          <a:bodyPr/>
          <a:lstStyle/>
          <a:p>
            <a:fld id="{F5D5E65D-DC31-4959-B3F2-C70A50D352E0}" type="slidenum">
              <a:rPr kumimoji="1" lang="ja-JP" altLang="en-US" smtClean="0"/>
              <a:t>‹#›</a:t>
            </a:fld>
            <a:endParaRPr kumimoji="1" lang="ja-JP" altLang="en-US"/>
          </a:p>
        </p:txBody>
      </p:sp>
    </p:spTree>
    <p:extLst>
      <p:ext uri="{BB962C8B-B14F-4D97-AF65-F5344CB8AC3E}">
        <p14:creationId xmlns:p14="http://schemas.microsoft.com/office/powerpoint/2010/main" val="3235720382"/>
      </p:ext>
    </p:extLst>
  </p:cSld>
  <p:clrMapOvr>
    <a:masterClrMapping/>
  </p:clrMapOvr>
  <p:transition>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09E44C-4E3C-4F16-8C88-FDFFFE3ADF7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832AE59-C940-45CE-BE43-D9332464D172}"/>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1E18835-8624-4C81-A9A0-9B5E3228EEB8}"/>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836EC54-94A9-4642-9FD1-E62A654F8242}"/>
              </a:ext>
            </a:extLst>
          </p:cNvPr>
          <p:cNvSpPr>
            <a:spLocks noGrp="1"/>
          </p:cNvSpPr>
          <p:nvPr>
            <p:ph type="dt" sz="half" idx="10"/>
          </p:nvPr>
        </p:nvSpPr>
        <p:spPr/>
        <p:txBody>
          <a:bodyPr/>
          <a:lstStyle/>
          <a:p>
            <a:fld id="{8CE57590-0BA2-4081-A3BD-3216595F2469}" type="datetime1">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6AF36BFD-CCD5-49F7-8965-671C739ACBFC}"/>
              </a:ext>
            </a:extLst>
          </p:cNvPr>
          <p:cNvSpPr>
            <a:spLocks noGrp="1"/>
          </p:cNvSpPr>
          <p:nvPr>
            <p:ph type="ftr" sz="quarter" idx="11"/>
          </p:nvPr>
        </p:nvSpPr>
        <p:spPr/>
        <p:txBody>
          <a:bodyPr/>
          <a:lstStyle/>
          <a:p>
            <a:r>
              <a:rPr kumimoji="1" lang="en-US" altLang="ja-JP"/>
              <a:t>Copyright©2020. wiwiw,Inc. All Rights Reserved.</a:t>
            </a:r>
            <a:endParaRPr kumimoji="1" lang="ja-JP" altLang="en-US"/>
          </a:p>
        </p:txBody>
      </p:sp>
      <p:sp>
        <p:nvSpPr>
          <p:cNvPr id="7" name="スライド番号プレースホルダー 6">
            <a:extLst>
              <a:ext uri="{FF2B5EF4-FFF2-40B4-BE49-F238E27FC236}">
                <a16:creationId xmlns:a16="http://schemas.microsoft.com/office/drawing/2014/main" id="{563A4BE7-5E46-4F73-9920-9C3C0D1DCB8A}"/>
              </a:ext>
            </a:extLst>
          </p:cNvPr>
          <p:cNvSpPr>
            <a:spLocks noGrp="1"/>
          </p:cNvSpPr>
          <p:nvPr>
            <p:ph type="sldNum" sz="quarter" idx="12"/>
          </p:nvPr>
        </p:nvSpPr>
        <p:spPr/>
        <p:txBody>
          <a:bodyPr/>
          <a:lstStyle/>
          <a:p>
            <a:pPr>
              <a:defRPr/>
            </a:pPr>
            <a:fld id="{A27A1673-8EF2-4E01-AC2A-217A2BE81E52}" type="slidenum">
              <a:rPr lang="ja-JP" altLang="en-US" smtClean="0"/>
              <a:pPr>
                <a:defRPr/>
              </a:pPr>
              <a:t>‹#›</a:t>
            </a:fld>
            <a:endParaRPr lang="ja-JP" altLang="en-US"/>
          </a:p>
        </p:txBody>
      </p:sp>
    </p:spTree>
    <p:extLst>
      <p:ext uri="{BB962C8B-B14F-4D97-AF65-F5344CB8AC3E}">
        <p14:creationId xmlns:p14="http://schemas.microsoft.com/office/powerpoint/2010/main" val="362156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31780A-8680-48A4-8144-5BDA94FDC5A2}"/>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A61041-449A-46B9-8368-D3F63ABA4376}"/>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B5BD499-8C8B-4933-BD16-F742846E41A6}"/>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15301E1-99F4-4D60-A188-F2A69E9EE54E}"/>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1A38805-AB36-4A52-9664-F235EBBCE48D}"/>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2E2619C-450D-4A12-8CF6-FBA3E7B70782}"/>
              </a:ext>
            </a:extLst>
          </p:cNvPr>
          <p:cNvSpPr>
            <a:spLocks noGrp="1"/>
          </p:cNvSpPr>
          <p:nvPr>
            <p:ph type="dt" sz="half" idx="10"/>
          </p:nvPr>
        </p:nvSpPr>
        <p:spPr/>
        <p:txBody>
          <a:bodyPr/>
          <a:lstStyle/>
          <a:p>
            <a:fld id="{E213B2EB-AC8D-4D00-842E-40D7A2EAC12C}" type="datetime1">
              <a:rPr lang="ja-JP" altLang="en-US" smtClean="0"/>
              <a:t>2022/12/1</a:t>
            </a:fld>
            <a:endParaRPr lang="ja-JP" altLang="en-US"/>
          </a:p>
        </p:txBody>
      </p:sp>
      <p:sp>
        <p:nvSpPr>
          <p:cNvPr id="8" name="フッター プレースホルダー 7">
            <a:extLst>
              <a:ext uri="{FF2B5EF4-FFF2-40B4-BE49-F238E27FC236}">
                <a16:creationId xmlns:a16="http://schemas.microsoft.com/office/drawing/2014/main" id="{837DC505-68E9-47EB-A3C9-C742F9A97FB7}"/>
              </a:ext>
            </a:extLst>
          </p:cNvPr>
          <p:cNvSpPr>
            <a:spLocks noGrp="1"/>
          </p:cNvSpPr>
          <p:nvPr>
            <p:ph type="ftr" sz="quarter" idx="11"/>
          </p:nvPr>
        </p:nvSpPr>
        <p:spPr/>
        <p:txBody>
          <a:bodyPr/>
          <a:lstStyle/>
          <a:p>
            <a:r>
              <a:rPr lang="en-US" altLang="ja-JP"/>
              <a:t>Copyright©2020. wiwiw,Inc. All Rights Reserved.</a:t>
            </a:r>
            <a:endParaRPr lang="ja-JP" altLang="en-US"/>
          </a:p>
        </p:txBody>
      </p:sp>
      <p:sp>
        <p:nvSpPr>
          <p:cNvPr id="9" name="スライド番号プレースホルダー 8">
            <a:extLst>
              <a:ext uri="{FF2B5EF4-FFF2-40B4-BE49-F238E27FC236}">
                <a16:creationId xmlns:a16="http://schemas.microsoft.com/office/drawing/2014/main" id="{522842DF-4147-4055-B817-6FFF985880FD}"/>
              </a:ext>
            </a:extLst>
          </p:cNvPr>
          <p:cNvSpPr>
            <a:spLocks noGrp="1"/>
          </p:cNvSpPr>
          <p:nvPr>
            <p:ph type="sldNum" sz="quarter" idx="12"/>
          </p:nvPr>
        </p:nvSpPr>
        <p:spPr/>
        <p:txBody>
          <a:bodyPr/>
          <a:lstStyle/>
          <a:p>
            <a:fld id="{E487DC84-B4B3-4013-A3B0-BECA1F1FE3C8}" type="slidenum">
              <a:rPr kumimoji="1" lang="ja-JP" altLang="en-US" smtClean="0"/>
              <a:pPr/>
              <a:t>‹#›</a:t>
            </a:fld>
            <a:endParaRPr kumimoji="1" lang="ja-JP" altLang="en-US"/>
          </a:p>
        </p:txBody>
      </p:sp>
    </p:spTree>
    <p:extLst>
      <p:ext uri="{BB962C8B-B14F-4D97-AF65-F5344CB8AC3E}">
        <p14:creationId xmlns:p14="http://schemas.microsoft.com/office/powerpoint/2010/main" val="3275106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AFE091-4D58-45BF-A630-8D485A23E98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EC1F9D8-3A5B-475E-BAB2-C00477EB7F19}"/>
              </a:ext>
            </a:extLst>
          </p:cNvPr>
          <p:cNvSpPr>
            <a:spLocks noGrp="1"/>
          </p:cNvSpPr>
          <p:nvPr>
            <p:ph type="dt" sz="half" idx="10"/>
          </p:nvPr>
        </p:nvSpPr>
        <p:spPr/>
        <p:txBody>
          <a:bodyPr/>
          <a:lstStyle/>
          <a:p>
            <a:pPr>
              <a:defRPr/>
            </a:pPr>
            <a:fld id="{68411E1A-86C2-4313-B0B5-448083557BA0}" type="datetime1">
              <a:rPr lang="ja-JP" altLang="en-US" smtClean="0"/>
              <a:t>2022/12/1</a:t>
            </a:fld>
            <a:endParaRPr lang="en-US" altLang="ja-JP"/>
          </a:p>
        </p:txBody>
      </p:sp>
      <p:sp>
        <p:nvSpPr>
          <p:cNvPr id="4" name="フッター プレースホルダー 3">
            <a:extLst>
              <a:ext uri="{FF2B5EF4-FFF2-40B4-BE49-F238E27FC236}">
                <a16:creationId xmlns:a16="http://schemas.microsoft.com/office/drawing/2014/main" id="{2FEBFAAF-2FFD-4729-B2B2-5AC055D1642B}"/>
              </a:ext>
            </a:extLst>
          </p:cNvPr>
          <p:cNvSpPr>
            <a:spLocks noGrp="1"/>
          </p:cNvSpPr>
          <p:nvPr>
            <p:ph type="ftr" sz="quarter" idx="11"/>
          </p:nvPr>
        </p:nvSpPr>
        <p:spPr/>
        <p:txBody>
          <a:bodyPr/>
          <a:lstStyle/>
          <a:p>
            <a:pPr>
              <a:defRPr/>
            </a:pPr>
            <a:r>
              <a:rPr lang="en-US" altLang="ja-JP"/>
              <a:t>Copyright©2020. wiwiw,Inc. All Rights Reserved.</a:t>
            </a:r>
          </a:p>
        </p:txBody>
      </p:sp>
      <p:sp>
        <p:nvSpPr>
          <p:cNvPr id="5" name="スライド番号プレースホルダー 4">
            <a:extLst>
              <a:ext uri="{FF2B5EF4-FFF2-40B4-BE49-F238E27FC236}">
                <a16:creationId xmlns:a16="http://schemas.microsoft.com/office/drawing/2014/main" id="{0A36CDC7-7399-4611-9C70-B17CF63A4EC8}"/>
              </a:ext>
            </a:extLst>
          </p:cNvPr>
          <p:cNvSpPr>
            <a:spLocks noGrp="1"/>
          </p:cNvSpPr>
          <p:nvPr>
            <p:ph type="sldNum" sz="quarter" idx="12"/>
          </p:nvPr>
        </p:nvSpPr>
        <p:spPr/>
        <p:txBody>
          <a:bodyPr/>
          <a:lstStyle/>
          <a:p>
            <a:pPr>
              <a:defRPr/>
            </a:pPr>
            <a:fld id="{7697F2D8-18DF-4A31-BA87-EA34DB8C796E}" type="slidenum">
              <a:rPr lang="en-US" altLang="ja-JP" smtClean="0"/>
              <a:pPr>
                <a:defRPr/>
              </a:pPr>
              <a:t>‹#›</a:t>
            </a:fld>
            <a:endParaRPr lang="en-US" altLang="ja-JP"/>
          </a:p>
        </p:txBody>
      </p:sp>
    </p:spTree>
    <p:extLst>
      <p:ext uri="{BB962C8B-B14F-4D97-AF65-F5344CB8AC3E}">
        <p14:creationId xmlns:p14="http://schemas.microsoft.com/office/powerpoint/2010/main" val="943975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23D5634-839F-46CB-9AF9-5468B0933E8E}"/>
              </a:ext>
            </a:extLst>
          </p:cNvPr>
          <p:cNvSpPr>
            <a:spLocks noGrp="1"/>
          </p:cNvSpPr>
          <p:nvPr>
            <p:ph type="dt" sz="half" idx="10"/>
          </p:nvPr>
        </p:nvSpPr>
        <p:spPr/>
        <p:txBody>
          <a:bodyPr/>
          <a:lstStyle/>
          <a:p>
            <a:fld id="{45025759-0BC7-466F-B2C5-0BC1D8ED3DD8}" type="datetime1">
              <a:rPr kumimoji="1" lang="ja-JP" altLang="en-US" smtClean="0"/>
              <a:t>2022/12/1</a:t>
            </a:fld>
            <a:endParaRPr kumimoji="1" lang="ja-JP" altLang="en-US"/>
          </a:p>
        </p:txBody>
      </p:sp>
      <p:sp>
        <p:nvSpPr>
          <p:cNvPr id="3" name="フッター プレースホルダー 2">
            <a:extLst>
              <a:ext uri="{FF2B5EF4-FFF2-40B4-BE49-F238E27FC236}">
                <a16:creationId xmlns:a16="http://schemas.microsoft.com/office/drawing/2014/main" id="{840EAFED-1C35-4709-A2C4-58682C89CDE5}"/>
              </a:ext>
            </a:extLst>
          </p:cNvPr>
          <p:cNvSpPr>
            <a:spLocks noGrp="1"/>
          </p:cNvSpPr>
          <p:nvPr>
            <p:ph type="ftr" sz="quarter" idx="11"/>
          </p:nvPr>
        </p:nvSpPr>
        <p:spPr/>
        <p:txBody>
          <a:bodyPr/>
          <a:lstStyle/>
          <a:p>
            <a:pPr>
              <a:defRPr/>
            </a:pPr>
            <a:r>
              <a:rPr lang="en-US" altLang="ja-JP"/>
              <a:t>Copyright©2020. wiwiw,Inc. All Rights Reserved.</a:t>
            </a:r>
          </a:p>
        </p:txBody>
      </p:sp>
      <p:sp>
        <p:nvSpPr>
          <p:cNvPr id="4" name="スライド番号プレースホルダー 3">
            <a:extLst>
              <a:ext uri="{FF2B5EF4-FFF2-40B4-BE49-F238E27FC236}">
                <a16:creationId xmlns:a16="http://schemas.microsoft.com/office/drawing/2014/main" id="{EA67AA5E-B909-430E-A2E2-252B1D72FD6B}"/>
              </a:ext>
            </a:extLst>
          </p:cNvPr>
          <p:cNvSpPr>
            <a:spLocks noGrp="1"/>
          </p:cNvSpPr>
          <p:nvPr>
            <p:ph type="sldNum" sz="quarter" idx="12"/>
          </p:nvPr>
        </p:nvSpPr>
        <p:spPr/>
        <p:txBody>
          <a:bodyPr/>
          <a:lstStyle/>
          <a:p>
            <a:pPr>
              <a:defRPr/>
            </a:pPr>
            <a:fld id="{A27A1673-8EF2-4E01-AC2A-217A2BE81E52}" type="slidenum">
              <a:rPr lang="ja-JP" altLang="en-US" smtClean="0"/>
              <a:pPr>
                <a:defRPr/>
              </a:pPr>
              <a:t>‹#›</a:t>
            </a:fld>
            <a:endParaRPr lang="ja-JP" altLang="en-US"/>
          </a:p>
        </p:txBody>
      </p:sp>
    </p:spTree>
    <p:extLst>
      <p:ext uri="{BB962C8B-B14F-4D97-AF65-F5344CB8AC3E}">
        <p14:creationId xmlns:p14="http://schemas.microsoft.com/office/powerpoint/2010/main" val="3758325687"/>
      </p:ext>
    </p:extLst>
  </p:cSld>
  <p:clrMapOvr>
    <a:masterClrMapping/>
  </p:clrMapOvr>
  <p:transition>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0A22CE-9E28-4A23-AEA3-194122E46064}"/>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0877AF-C418-4071-8466-AF376DFCD05E}"/>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DC70393-9BCD-485B-BD5D-29276C6DC5E7}"/>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4493029-C876-4121-AC63-5DD7C24A97B1}"/>
              </a:ext>
            </a:extLst>
          </p:cNvPr>
          <p:cNvSpPr>
            <a:spLocks noGrp="1"/>
          </p:cNvSpPr>
          <p:nvPr>
            <p:ph type="dt" sz="half" idx="10"/>
          </p:nvPr>
        </p:nvSpPr>
        <p:spPr/>
        <p:txBody>
          <a:bodyPr/>
          <a:lstStyle/>
          <a:p>
            <a:fld id="{76523A4F-ADDB-4AF0-98F0-F91B62B985D8}" type="datetime1">
              <a:rPr kumimoji="1" lang="ja-JP" altLang="en-US" smtClean="0"/>
              <a:t>2022/12/1</a:t>
            </a:fld>
            <a:endParaRPr kumimoji="1" lang="ja-JP" altLang="en-US"/>
          </a:p>
        </p:txBody>
      </p:sp>
      <p:sp>
        <p:nvSpPr>
          <p:cNvPr id="6" name="フッター プレースホルダー 5">
            <a:extLst>
              <a:ext uri="{FF2B5EF4-FFF2-40B4-BE49-F238E27FC236}">
                <a16:creationId xmlns:a16="http://schemas.microsoft.com/office/drawing/2014/main" id="{DDF746F8-5611-413C-A4A9-EA5130A7EA3D}"/>
              </a:ext>
            </a:extLst>
          </p:cNvPr>
          <p:cNvSpPr>
            <a:spLocks noGrp="1"/>
          </p:cNvSpPr>
          <p:nvPr>
            <p:ph type="ftr" sz="quarter" idx="11"/>
          </p:nvPr>
        </p:nvSpPr>
        <p:spPr/>
        <p:txBody>
          <a:bodyPr/>
          <a:lstStyle/>
          <a:p>
            <a:r>
              <a:rPr kumimoji="1" lang="en-US" altLang="ja-JP"/>
              <a:t>Copyright©2020. wiwiw,Inc. All Rights Reserved.</a:t>
            </a:r>
            <a:endParaRPr kumimoji="1" lang="ja-JP" altLang="en-US"/>
          </a:p>
        </p:txBody>
      </p:sp>
      <p:sp>
        <p:nvSpPr>
          <p:cNvPr id="7" name="スライド番号プレースホルダー 6">
            <a:extLst>
              <a:ext uri="{FF2B5EF4-FFF2-40B4-BE49-F238E27FC236}">
                <a16:creationId xmlns:a16="http://schemas.microsoft.com/office/drawing/2014/main" id="{640CDFB3-5FEF-40B2-97AB-6D03197BC3AA}"/>
              </a:ext>
            </a:extLst>
          </p:cNvPr>
          <p:cNvSpPr>
            <a:spLocks noGrp="1"/>
          </p:cNvSpPr>
          <p:nvPr>
            <p:ph type="sldNum" sz="quarter" idx="12"/>
          </p:nvPr>
        </p:nvSpPr>
        <p:spPr/>
        <p:txBody>
          <a:bodyPr/>
          <a:lstStyle/>
          <a:p>
            <a:pPr>
              <a:defRPr/>
            </a:pPr>
            <a:fld id="{A27A1673-8EF2-4E01-AC2A-217A2BE81E52}" type="slidenum">
              <a:rPr lang="ja-JP" altLang="en-US" smtClean="0"/>
              <a:pPr>
                <a:defRPr/>
              </a:pPr>
              <a:t>‹#›</a:t>
            </a:fld>
            <a:endParaRPr lang="ja-JP" altLang="en-US"/>
          </a:p>
        </p:txBody>
      </p:sp>
    </p:spTree>
    <p:extLst>
      <p:ext uri="{BB962C8B-B14F-4D97-AF65-F5344CB8AC3E}">
        <p14:creationId xmlns:p14="http://schemas.microsoft.com/office/powerpoint/2010/main" val="34520768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fld id="{A5C28DFE-0059-4552-8DD0-3919A750B3D3}" type="datetime1">
              <a:rPr lang="ja-JP" altLang="en-US" smtClean="0"/>
              <a:t>2022/12/1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r>
              <a:rPr lang="en-US" altLang="ja-JP"/>
              <a:t>Copyright©2020. wiwiw,Inc. All Rights Reserved.</a:t>
            </a: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メイリオ" panose="020B0604030504040204" pitchFamily="50" charset="-128"/>
                <a:ea typeface="メイリオ" panose="020B0604030504040204" pitchFamily="50" charset="-128"/>
              </a:defRPr>
            </a:lvl1pPr>
          </a:lstStyle>
          <a:p>
            <a:fld id="{37E7C399-B767-437A-96F2-24C44AD2F40A}"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メイリオ" panose="020B0604030504040204"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7D5C780-2957-4A0B-A5C4-480EA3EC6FD3}"/>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953D5A3-022D-4456-AA9D-F7BC3F798D59}"/>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542B30C-8333-4157-BB33-CFBEF8F2FD82}"/>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512AD873-867D-41C7-9463-954E0EE55E71}" type="datetime1">
              <a:rPr lang="ja-JP" altLang="en-US" smtClean="0"/>
              <a:t>2022/12/1</a:t>
            </a:fld>
            <a:endParaRPr lang="ja-JP" altLang="en-US"/>
          </a:p>
        </p:txBody>
      </p:sp>
      <p:sp>
        <p:nvSpPr>
          <p:cNvPr id="5" name="フッター プレースホルダー 4">
            <a:extLst>
              <a:ext uri="{FF2B5EF4-FFF2-40B4-BE49-F238E27FC236}">
                <a16:creationId xmlns:a16="http://schemas.microsoft.com/office/drawing/2014/main" id="{108BA5BF-86EF-40BC-8E84-24CEF8CBD4B5}"/>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r>
              <a:rPr lang="en-US" altLang="ja-JP"/>
              <a:t>Copyright©2020. wiwiw,Inc. All Rights Reserved.</a:t>
            </a:r>
            <a:endParaRPr lang="ja-JP" altLang="en-US"/>
          </a:p>
        </p:txBody>
      </p:sp>
      <p:sp>
        <p:nvSpPr>
          <p:cNvPr id="6" name="スライド番号プレースホルダー 5">
            <a:extLst>
              <a:ext uri="{FF2B5EF4-FFF2-40B4-BE49-F238E27FC236}">
                <a16:creationId xmlns:a16="http://schemas.microsoft.com/office/drawing/2014/main" id="{55552D21-B611-410D-AC4A-538F001066DC}"/>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37E7C399-B767-437A-96F2-24C44AD2F40A}" type="slidenum">
              <a:rPr lang="ja-JP" altLang="en-US" smtClean="0"/>
              <a:pPr/>
              <a:t>‹#›</a:t>
            </a:fld>
            <a:endParaRPr lang="ja-JP" altLang="en-US"/>
          </a:p>
        </p:txBody>
      </p:sp>
      <p:sp>
        <p:nvSpPr>
          <p:cNvPr id="7" name="Line 74">
            <a:extLst>
              <a:ext uri="{FF2B5EF4-FFF2-40B4-BE49-F238E27FC236}">
                <a16:creationId xmlns:a16="http://schemas.microsoft.com/office/drawing/2014/main" id="{4BC57D08-605B-40EA-A260-AC09BC18548F}"/>
              </a:ext>
            </a:extLst>
          </p:cNvPr>
          <p:cNvSpPr>
            <a:spLocks noChangeShapeType="1"/>
          </p:cNvSpPr>
          <p:nvPr userDrawn="1"/>
        </p:nvSpPr>
        <p:spPr bwMode="auto">
          <a:xfrm>
            <a:off x="504825" y="666750"/>
            <a:ext cx="8840788" cy="0"/>
          </a:xfrm>
          <a:prstGeom prst="line">
            <a:avLst/>
          </a:prstGeom>
          <a:noFill/>
          <a:ln w="28575">
            <a:solidFill>
              <a:srgbClr val="808080"/>
            </a:solidFill>
            <a:round/>
            <a:headEnd/>
            <a:tailEnd/>
          </a:ln>
        </p:spPr>
        <p:txBody>
          <a:bodyPr/>
          <a:lstStyle/>
          <a:p>
            <a:pPr algn="ctr">
              <a:defRPr/>
            </a:pPr>
            <a:endParaRPr lang="ja-JP" altLang="en-US" sz="1800" b="0">
              <a:latin typeface="メイリオ" panose="020B0604030504040204" pitchFamily="50" charset="-128"/>
              <a:ea typeface="ＭＳ Ｐゴシック" pitchFamily="50" charset="-128"/>
            </a:endParaRPr>
          </a:p>
        </p:txBody>
      </p:sp>
      <p:sp>
        <p:nvSpPr>
          <p:cNvPr id="8" name="Line 74">
            <a:extLst>
              <a:ext uri="{FF2B5EF4-FFF2-40B4-BE49-F238E27FC236}">
                <a16:creationId xmlns:a16="http://schemas.microsoft.com/office/drawing/2014/main" id="{C0605EEB-4053-47B2-9D59-966F60166DDC}"/>
              </a:ext>
            </a:extLst>
          </p:cNvPr>
          <p:cNvSpPr>
            <a:spLocks noChangeShapeType="1"/>
          </p:cNvSpPr>
          <p:nvPr userDrawn="1"/>
        </p:nvSpPr>
        <p:spPr bwMode="auto">
          <a:xfrm>
            <a:off x="488504" y="6453336"/>
            <a:ext cx="8840788" cy="0"/>
          </a:xfrm>
          <a:prstGeom prst="line">
            <a:avLst/>
          </a:prstGeom>
          <a:noFill/>
          <a:ln w="28575">
            <a:solidFill>
              <a:srgbClr val="808080"/>
            </a:solidFill>
            <a:round/>
            <a:headEnd/>
            <a:tailEnd/>
          </a:ln>
        </p:spPr>
        <p:txBody>
          <a:bodyPr/>
          <a:lstStyle/>
          <a:p>
            <a:pPr algn="ctr">
              <a:defRPr/>
            </a:pPr>
            <a:endParaRPr lang="ja-JP" altLang="en-US" sz="1800" b="0">
              <a:latin typeface="メイリオ" panose="020B0604030504040204" pitchFamily="50" charset="-128"/>
              <a:ea typeface="ＭＳ Ｐゴシック" pitchFamily="50" charset="-128"/>
            </a:endParaRPr>
          </a:p>
        </p:txBody>
      </p:sp>
    </p:spTree>
    <p:extLst>
      <p:ext uri="{BB962C8B-B14F-4D97-AF65-F5344CB8AC3E}">
        <p14:creationId xmlns:p14="http://schemas.microsoft.com/office/powerpoint/2010/main" val="369408444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pull dir="ru"/>
  </p:transition>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publicdomainq.net/mother-baby-cry-0038508/" TargetMode="Externa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91">
            <a:extLst>
              <a:ext uri="{FF2B5EF4-FFF2-40B4-BE49-F238E27FC236}">
                <a16:creationId xmlns:a16="http://schemas.microsoft.com/office/drawing/2014/main" id="{2162BD12-4232-44D2-AEB7-BDE7F71A75E2}"/>
              </a:ext>
            </a:extLst>
          </p:cNvPr>
          <p:cNvSpPr>
            <a:spLocks noChangeArrowheads="1"/>
          </p:cNvSpPr>
          <p:nvPr/>
        </p:nvSpPr>
        <p:spPr bwMode="auto">
          <a:xfrm flipH="1">
            <a:off x="6963227" y="802472"/>
            <a:ext cx="1364068" cy="1419249"/>
          </a:xfrm>
          <a:custGeom>
            <a:avLst/>
            <a:gdLst>
              <a:gd name="T0" fmla="*/ 110806 w 619"/>
              <a:gd name="T1" fmla="*/ 0 h 619"/>
              <a:gd name="T2" fmla="*/ 110806 w 619"/>
              <a:gd name="T3" fmla="*/ 0 h 619"/>
              <a:gd name="T4" fmla="*/ 0 w 619"/>
              <a:gd name="T5" fmla="*/ 95430 h 619"/>
              <a:gd name="T6" fmla="*/ 42314 w 619"/>
              <a:gd name="T7" fmla="*/ 175016 h 619"/>
              <a:gd name="T8" fmla="*/ 42314 w 619"/>
              <a:gd name="T9" fmla="*/ 222551 h 619"/>
              <a:gd name="T10" fmla="*/ 89649 w 619"/>
              <a:gd name="T11" fmla="*/ 196263 h 619"/>
              <a:gd name="T12" fmla="*/ 110806 w 619"/>
              <a:gd name="T13" fmla="*/ 196263 h 619"/>
              <a:gd name="T14" fmla="*/ 221611 w 619"/>
              <a:gd name="T15" fmla="*/ 95430 h 619"/>
              <a:gd name="T16" fmla="*/ 110806 w 619"/>
              <a:gd name="T17" fmla="*/ 0 h 619"/>
              <a:gd name="T18" fmla="*/ 110806 w 619"/>
              <a:gd name="T19" fmla="*/ 180417 h 619"/>
              <a:gd name="T20" fmla="*/ 110806 w 619"/>
              <a:gd name="T21" fmla="*/ 180417 h 619"/>
              <a:gd name="T22" fmla="*/ 84270 w 619"/>
              <a:gd name="T23" fmla="*/ 180417 h 619"/>
              <a:gd name="T24" fmla="*/ 52713 w 619"/>
              <a:gd name="T25" fmla="*/ 201664 h 619"/>
              <a:gd name="T26" fmla="*/ 52713 w 619"/>
              <a:gd name="T27" fmla="*/ 164572 h 619"/>
              <a:gd name="T28" fmla="*/ 10399 w 619"/>
              <a:gd name="T29" fmla="*/ 95430 h 619"/>
              <a:gd name="T30" fmla="*/ 110806 w 619"/>
              <a:gd name="T31" fmla="*/ 10803 h 619"/>
              <a:gd name="T32" fmla="*/ 211212 w 619"/>
              <a:gd name="T33" fmla="*/ 95430 h 619"/>
              <a:gd name="T34" fmla="*/ 110806 w 619"/>
              <a:gd name="T35" fmla="*/ 180417 h 6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19" h="619">
                <a:moveTo>
                  <a:pt x="309" y="0"/>
                </a:moveTo>
                <a:lnTo>
                  <a:pt x="309" y="0"/>
                </a:lnTo>
                <a:cubicBezTo>
                  <a:pt x="132" y="0"/>
                  <a:pt x="0" y="118"/>
                  <a:pt x="0" y="265"/>
                </a:cubicBezTo>
                <a:cubicBezTo>
                  <a:pt x="0" y="354"/>
                  <a:pt x="44" y="427"/>
                  <a:pt x="118" y="486"/>
                </a:cubicBezTo>
                <a:cubicBezTo>
                  <a:pt x="118" y="618"/>
                  <a:pt x="118" y="618"/>
                  <a:pt x="118" y="618"/>
                </a:cubicBezTo>
                <a:cubicBezTo>
                  <a:pt x="250" y="545"/>
                  <a:pt x="250" y="545"/>
                  <a:pt x="250" y="545"/>
                </a:cubicBezTo>
                <a:cubicBezTo>
                  <a:pt x="265" y="545"/>
                  <a:pt x="294" y="545"/>
                  <a:pt x="309" y="545"/>
                </a:cubicBezTo>
                <a:cubicBezTo>
                  <a:pt x="486" y="545"/>
                  <a:pt x="618" y="427"/>
                  <a:pt x="618" y="265"/>
                </a:cubicBezTo>
                <a:cubicBezTo>
                  <a:pt x="618" y="118"/>
                  <a:pt x="486" y="0"/>
                  <a:pt x="309" y="0"/>
                </a:cubicBezTo>
                <a:close/>
                <a:moveTo>
                  <a:pt x="309" y="501"/>
                </a:moveTo>
                <a:lnTo>
                  <a:pt x="309" y="501"/>
                </a:lnTo>
                <a:cubicBezTo>
                  <a:pt x="280" y="501"/>
                  <a:pt x="265" y="501"/>
                  <a:pt x="235" y="501"/>
                </a:cubicBezTo>
                <a:cubicBezTo>
                  <a:pt x="147" y="560"/>
                  <a:pt x="147" y="560"/>
                  <a:pt x="147" y="560"/>
                </a:cubicBezTo>
                <a:cubicBezTo>
                  <a:pt x="147" y="457"/>
                  <a:pt x="147" y="457"/>
                  <a:pt x="147" y="457"/>
                </a:cubicBezTo>
                <a:cubicBezTo>
                  <a:pt x="73" y="427"/>
                  <a:pt x="29" y="354"/>
                  <a:pt x="29" y="265"/>
                </a:cubicBezTo>
                <a:cubicBezTo>
                  <a:pt x="29" y="133"/>
                  <a:pt x="162" y="30"/>
                  <a:pt x="309" y="30"/>
                </a:cubicBezTo>
                <a:cubicBezTo>
                  <a:pt x="456" y="30"/>
                  <a:pt x="589" y="133"/>
                  <a:pt x="589" y="265"/>
                </a:cubicBezTo>
                <a:cubicBezTo>
                  <a:pt x="589" y="398"/>
                  <a:pt x="456" y="501"/>
                  <a:pt x="309" y="501"/>
                </a:cubicBezTo>
                <a:close/>
              </a:path>
            </a:pathLst>
          </a:custGeom>
          <a:solidFill>
            <a:srgbClr val="FFF8B8"/>
          </a:solidFill>
          <a:ln>
            <a:noFill/>
          </a:ln>
          <a:effectLst/>
        </p:spPr>
        <p:txBody>
          <a:bodyPr wrap="none" lIns="91431" tIns="45716" rIns="91431" bIns="45716" anchor="ctr"/>
          <a:lstStyle/>
          <a:p>
            <a:endParaRPr lang="en-US" dirty="0"/>
          </a:p>
        </p:txBody>
      </p:sp>
      <p:pic>
        <p:nvPicPr>
          <p:cNvPr id="8" name="図 7">
            <a:extLst>
              <a:ext uri="{FF2B5EF4-FFF2-40B4-BE49-F238E27FC236}">
                <a16:creationId xmlns:a16="http://schemas.microsoft.com/office/drawing/2014/main" id="{D4DBD05A-FA19-40CD-BCF5-F111BFB91D1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96071" y="1619884"/>
            <a:ext cx="4904255" cy="2056330"/>
          </a:xfrm>
          <a:prstGeom prst="rect">
            <a:avLst/>
          </a:prstGeom>
        </p:spPr>
      </p:pic>
      <p:pic>
        <p:nvPicPr>
          <p:cNvPr id="10" name="図 9">
            <a:extLst>
              <a:ext uri="{FF2B5EF4-FFF2-40B4-BE49-F238E27FC236}">
                <a16:creationId xmlns:a16="http://schemas.microsoft.com/office/drawing/2014/main" id="{92CAC114-5825-44B3-86D2-12A12EF05DE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832891" y="3772116"/>
            <a:ext cx="4287855" cy="772587"/>
          </a:xfrm>
          <a:prstGeom prst="rect">
            <a:avLst/>
          </a:prstGeom>
        </p:spPr>
      </p:pic>
      <p:pic>
        <p:nvPicPr>
          <p:cNvPr id="12" name="図 11">
            <a:extLst>
              <a:ext uri="{FF2B5EF4-FFF2-40B4-BE49-F238E27FC236}">
                <a16:creationId xmlns:a16="http://schemas.microsoft.com/office/drawing/2014/main" id="{F5F70DCD-D173-4BF6-9A55-FB1B67BE096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327295" y="899249"/>
            <a:ext cx="1119832" cy="2031829"/>
          </a:xfrm>
          <a:prstGeom prst="rect">
            <a:avLst/>
          </a:prstGeom>
        </p:spPr>
      </p:pic>
      <p:sp>
        <p:nvSpPr>
          <p:cNvPr id="14" name="テキスト ボックス 13">
            <a:extLst>
              <a:ext uri="{FF2B5EF4-FFF2-40B4-BE49-F238E27FC236}">
                <a16:creationId xmlns:a16="http://schemas.microsoft.com/office/drawing/2014/main" id="{CF140D85-B528-4CC4-959A-5052FF96F1F0}"/>
              </a:ext>
            </a:extLst>
          </p:cNvPr>
          <p:cNvSpPr txBox="1"/>
          <p:nvPr/>
        </p:nvSpPr>
        <p:spPr>
          <a:xfrm rot="20058513">
            <a:off x="6670240" y="925966"/>
            <a:ext cx="2025354" cy="923330"/>
          </a:xfrm>
          <a:prstGeom prst="rect">
            <a:avLst/>
          </a:prstGeom>
          <a:noFill/>
        </p:spPr>
        <p:txBody>
          <a:bodyPr wrap="square">
            <a:spAutoFit/>
          </a:bodyPr>
          <a:lstStyle/>
          <a:p>
            <a:pPr algn="l"/>
            <a:r>
              <a:rPr lang="ja-JP" altLang="en-US" sz="1800" b="0" i="0" u="none" strike="noStrike" baseline="0" dirty="0">
                <a:solidFill>
                  <a:srgbClr val="333333"/>
                </a:solidFill>
                <a:latin typeface="どんぐり かな R" panose="020B0400000000000000" pitchFamily="34" charset="-128"/>
                <a:ea typeface="どんぐり かな R" panose="020B0400000000000000" pitchFamily="34" charset="-128"/>
              </a:rPr>
              <a:t>奈良県は、</a:t>
            </a:r>
            <a:endParaRPr lang="en-US" altLang="ja-JP" sz="1800" b="0" i="0" u="none" strike="noStrike" baseline="0" dirty="0">
              <a:solidFill>
                <a:srgbClr val="333333"/>
              </a:solidFill>
              <a:latin typeface="どんぐり かな R" panose="020B0400000000000000" pitchFamily="34" charset="-128"/>
              <a:ea typeface="どんぐり かな R" panose="020B0400000000000000" pitchFamily="34" charset="-128"/>
            </a:endParaRPr>
          </a:p>
          <a:p>
            <a:pPr algn="l"/>
            <a:r>
              <a:rPr lang="ja-JP" altLang="en-US" sz="1800" b="0" i="0" u="none" strike="noStrike" baseline="0" dirty="0">
                <a:solidFill>
                  <a:schemeClr val="accent5">
                    <a:lumMod val="60000"/>
                    <a:lumOff val="40000"/>
                  </a:schemeClr>
                </a:solidFill>
                <a:latin typeface="どんぐり かな R" panose="020B0400000000000000" pitchFamily="34" charset="-128"/>
                <a:ea typeface="どんぐり かな R" panose="020B0400000000000000" pitchFamily="34" charset="-128"/>
              </a:rPr>
              <a:t>男性の育休取得</a:t>
            </a:r>
            <a:r>
              <a:rPr lang="ja-JP" altLang="en-US" sz="1800" b="0" i="0" u="none" strike="noStrike" baseline="0" dirty="0">
                <a:solidFill>
                  <a:srgbClr val="333333"/>
                </a:solidFill>
                <a:latin typeface="どんぐり かな R" panose="020B0400000000000000" pitchFamily="34" charset="-128"/>
                <a:ea typeface="どんぐり かな R" panose="020B0400000000000000" pitchFamily="34" charset="-128"/>
              </a:rPr>
              <a:t>を</a:t>
            </a:r>
            <a:endParaRPr lang="en-US" altLang="ja-JP" sz="1800" b="0" i="0" u="none" strike="noStrike" baseline="0" dirty="0">
              <a:solidFill>
                <a:srgbClr val="333333"/>
              </a:solidFill>
              <a:latin typeface="どんぐり かな R" panose="020B0400000000000000" pitchFamily="34" charset="-128"/>
              <a:ea typeface="どんぐり かな R" panose="020B0400000000000000" pitchFamily="34" charset="-128"/>
            </a:endParaRPr>
          </a:p>
          <a:p>
            <a:pPr algn="l"/>
            <a:r>
              <a:rPr lang="ja-JP" altLang="en-US" sz="1800" b="0" i="0" u="none" strike="noStrike" baseline="0" dirty="0">
                <a:solidFill>
                  <a:srgbClr val="333333"/>
                </a:solidFill>
                <a:latin typeface="どんぐり かな R" panose="020B0400000000000000" pitchFamily="34" charset="-128"/>
                <a:ea typeface="どんぐり かな R" panose="020B0400000000000000" pitchFamily="34" charset="-128"/>
              </a:rPr>
              <a:t>応援します！</a:t>
            </a:r>
            <a:endParaRPr lang="ja-JP" altLang="en-US" dirty="0">
              <a:latin typeface="どんぐり かな R" panose="020B0400000000000000" pitchFamily="34" charset="-128"/>
              <a:ea typeface="どんぐり かな R" panose="020B0400000000000000" pitchFamily="34" charset="-128"/>
            </a:endParaRPr>
          </a:p>
        </p:txBody>
      </p:sp>
      <p:pic>
        <p:nvPicPr>
          <p:cNvPr id="16" name="図 15">
            <a:extLst>
              <a:ext uri="{FF2B5EF4-FFF2-40B4-BE49-F238E27FC236}">
                <a16:creationId xmlns:a16="http://schemas.microsoft.com/office/drawing/2014/main" id="{7A9D7DA9-C6F2-4B45-9AB8-DD324B06BB73}"/>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1786580" y="4786285"/>
            <a:ext cx="6136898" cy="940249"/>
          </a:xfrm>
          <a:prstGeom prst="round2DiagRect">
            <a:avLst>
              <a:gd name="adj1" fmla="val 9503"/>
              <a:gd name="adj2" fmla="val 0"/>
            </a:avLst>
          </a:prstGeom>
        </p:spPr>
      </p:pic>
      <p:sp>
        <p:nvSpPr>
          <p:cNvPr id="17" name="テキスト ボックス 16">
            <a:extLst>
              <a:ext uri="{FF2B5EF4-FFF2-40B4-BE49-F238E27FC236}">
                <a16:creationId xmlns:a16="http://schemas.microsoft.com/office/drawing/2014/main" id="{F32D2FB1-374F-4CAD-A7CD-7AAA8069427B}"/>
              </a:ext>
            </a:extLst>
          </p:cNvPr>
          <p:cNvSpPr txBox="1"/>
          <p:nvPr/>
        </p:nvSpPr>
        <p:spPr>
          <a:xfrm>
            <a:off x="1883229" y="5000656"/>
            <a:ext cx="5878286" cy="553998"/>
          </a:xfrm>
          <a:prstGeom prst="rect">
            <a:avLst/>
          </a:prstGeom>
          <a:noFill/>
        </p:spPr>
        <p:txBody>
          <a:bodyPr wrap="square">
            <a:spAutoFit/>
          </a:bodyPr>
          <a:lstStyle/>
          <a:p>
            <a:pPr algn="ctr"/>
            <a:r>
              <a:rPr lang="ja-JP" altLang="en-US" sz="3000" spc="130" dirty="0">
                <a:solidFill>
                  <a:schemeClr val="accent4">
                    <a:lumMod val="50000"/>
                  </a:schemeClr>
                </a:solidFill>
                <a:latin typeface="A-OTF 新ゴ Pro H" panose="020B0800000000000000" pitchFamily="34" charset="-128"/>
                <a:ea typeface="A-OTF 新ゴ Pro H" panose="020B0800000000000000" pitchFamily="34" charset="-128"/>
              </a:rPr>
              <a:t>研修資料</a:t>
            </a:r>
          </a:p>
        </p:txBody>
      </p:sp>
      <p:sp>
        <p:nvSpPr>
          <p:cNvPr id="13" name="テキスト ボックス 12">
            <a:extLst>
              <a:ext uri="{FF2B5EF4-FFF2-40B4-BE49-F238E27FC236}">
                <a16:creationId xmlns:a16="http://schemas.microsoft.com/office/drawing/2014/main" id="{F32D2FB1-374F-4CAD-A7CD-7AAA8069427B}"/>
              </a:ext>
            </a:extLst>
          </p:cNvPr>
          <p:cNvSpPr txBox="1"/>
          <p:nvPr/>
        </p:nvSpPr>
        <p:spPr>
          <a:xfrm>
            <a:off x="1915886" y="6488668"/>
            <a:ext cx="5878286" cy="369332"/>
          </a:xfrm>
          <a:prstGeom prst="rect">
            <a:avLst/>
          </a:prstGeom>
          <a:noFill/>
        </p:spPr>
        <p:txBody>
          <a:bodyPr wrap="square">
            <a:spAutoFit/>
          </a:bodyPr>
          <a:lstStyle/>
          <a:p>
            <a:pPr algn="ctr"/>
            <a:r>
              <a:rPr lang="ja-JP" altLang="en-US" sz="1800" spc="130" dirty="0">
                <a:solidFill>
                  <a:schemeClr val="accent4">
                    <a:lumMod val="50000"/>
                  </a:schemeClr>
                </a:solidFill>
                <a:latin typeface="A-OTF 新ゴ Pro H" panose="020B0800000000000000" pitchFamily="34" charset="-128"/>
                <a:ea typeface="A-OTF 新ゴ Pro H" panose="020B0800000000000000" pitchFamily="34" charset="-128"/>
              </a:rPr>
              <a:t>奈良県女性活躍推進課</a:t>
            </a:r>
          </a:p>
        </p:txBody>
      </p:sp>
    </p:spTree>
    <p:extLst>
      <p:ext uri="{BB962C8B-B14F-4D97-AF65-F5344CB8AC3E}">
        <p14:creationId xmlns:p14="http://schemas.microsoft.com/office/powerpoint/2010/main" val="93121859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A7EE55B5-9EA7-4D24-9468-F64B43F01735}"/>
              </a:ext>
            </a:extLst>
          </p:cNvPr>
          <p:cNvSpPr txBox="1"/>
          <p:nvPr/>
        </p:nvSpPr>
        <p:spPr>
          <a:xfrm flipH="1">
            <a:off x="416735" y="172965"/>
            <a:ext cx="6686550" cy="461665"/>
          </a:xfrm>
          <a:prstGeom prst="rect">
            <a:avLst/>
          </a:prstGeom>
          <a:noFill/>
        </p:spPr>
        <p:txBody>
          <a:bodyPr wrap="square" rtlCol="0">
            <a:spAutoFit/>
          </a:bodyPr>
          <a:lstStyle/>
          <a:p>
            <a:r>
              <a:rPr lang="ja-JP" altLang="en-US" sz="2400" dirty="0">
                <a:solidFill>
                  <a:schemeClr val="tx2"/>
                </a:solidFill>
                <a:latin typeface="メイリオ" panose="020B0604030504040204" pitchFamily="50" charset="-128"/>
                <a:ea typeface="メイリオ" panose="020B0604030504040204" pitchFamily="50" charset="-128"/>
              </a:rPr>
              <a:t>補足説明：育児・介護休業法改正のポイント</a:t>
            </a:r>
          </a:p>
        </p:txBody>
      </p:sp>
      <p:sp>
        <p:nvSpPr>
          <p:cNvPr id="12" name="テキスト ボックス 11">
            <a:extLst>
              <a:ext uri="{FF2B5EF4-FFF2-40B4-BE49-F238E27FC236}">
                <a16:creationId xmlns:a16="http://schemas.microsoft.com/office/drawing/2014/main" id="{A7EE55B5-9EA7-4D24-9468-F64B43F01735}"/>
              </a:ext>
            </a:extLst>
          </p:cNvPr>
          <p:cNvSpPr txBox="1"/>
          <p:nvPr/>
        </p:nvSpPr>
        <p:spPr>
          <a:xfrm flipH="1">
            <a:off x="548886" y="914744"/>
            <a:ext cx="8808228" cy="400110"/>
          </a:xfrm>
          <a:prstGeom prst="rect">
            <a:avLst/>
          </a:prstGeom>
          <a:solidFill>
            <a:schemeClr val="tx2"/>
          </a:solidFill>
        </p:spPr>
        <p:txBody>
          <a:bodyPr wrap="square" rtlCol="0" anchor="ctr">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（２）雇用環境整備、個別の周知・意向確認の措置の義務化</a:t>
            </a:r>
          </a:p>
        </p:txBody>
      </p:sp>
      <p:sp>
        <p:nvSpPr>
          <p:cNvPr id="10" name="テキスト ボックス 9">
            <a:extLst>
              <a:ext uri="{FF2B5EF4-FFF2-40B4-BE49-F238E27FC236}">
                <a16:creationId xmlns:a16="http://schemas.microsoft.com/office/drawing/2014/main" id="{A7EE55B5-9EA7-4D24-9468-F64B43F01735}"/>
              </a:ext>
            </a:extLst>
          </p:cNvPr>
          <p:cNvSpPr txBox="1"/>
          <p:nvPr/>
        </p:nvSpPr>
        <p:spPr>
          <a:xfrm flipH="1">
            <a:off x="548886" y="4486945"/>
            <a:ext cx="8808228" cy="400110"/>
          </a:xfrm>
          <a:prstGeom prst="rect">
            <a:avLst/>
          </a:prstGeom>
          <a:solidFill>
            <a:schemeClr val="tx2"/>
          </a:solidFill>
        </p:spPr>
        <p:txBody>
          <a:bodyPr wrap="square" rtlCol="0" anchor="ctr">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（３）育児休業取得状況の公表の義務化</a:t>
            </a:r>
          </a:p>
        </p:txBody>
      </p:sp>
      <p:sp>
        <p:nvSpPr>
          <p:cNvPr id="4" name="スライド番号プレースホルダー 3"/>
          <p:cNvSpPr>
            <a:spLocks noGrp="1"/>
          </p:cNvSpPr>
          <p:nvPr>
            <p:ph type="sldNum" sz="quarter" idx="12"/>
          </p:nvPr>
        </p:nvSpPr>
        <p:spPr/>
        <p:txBody>
          <a:bodyPr/>
          <a:lstStyle/>
          <a:p>
            <a:fld id="{776193A2-797E-4535-A675-B81654FD6B52}" type="slidenum">
              <a:rPr kumimoji="1" lang="ja-JP" altLang="en-US" smtClean="0"/>
              <a:pPr/>
              <a:t>9</a:t>
            </a:fld>
            <a:endParaRPr kumimoji="1" lang="ja-JP" altLang="en-US"/>
          </a:p>
        </p:txBody>
      </p:sp>
      <p:sp>
        <p:nvSpPr>
          <p:cNvPr id="11" name="テキスト ボックス 10">
            <a:extLst>
              <a:ext uri="{FF2B5EF4-FFF2-40B4-BE49-F238E27FC236}">
                <a16:creationId xmlns:a16="http://schemas.microsoft.com/office/drawing/2014/main" id="{A7EE55B5-9EA7-4D24-9468-F64B43F01735}"/>
              </a:ext>
            </a:extLst>
          </p:cNvPr>
          <p:cNvSpPr txBox="1"/>
          <p:nvPr/>
        </p:nvSpPr>
        <p:spPr>
          <a:xfrm flipH="1">
            <a:off x="6394190" y="1437792"/>
            <a:ext cx="2962923" cy="369332"/>
          </a:xfrm>
          <a:prstGeom prst="rect">
            <a:avLst/>
          </a:prstGeom>
          <a:noFill/>
        </p:spPr>
        <p:txBody>
          <a:bodyPr wrap="square" rtlCol="0">
            <a:spAutoFit/>
          </a:bodyPr>
          <a:lstStyle/>
          <a:p>
            <a:r>
              <a:rPr lang="ja-JP" altLang="en-US" sz="1800" b="1" dirty="0">
                <a:solidFill>
                  <a:schemeClr val="tx2"/>
                </a:solidFill>
                <a:latin typeface="メイリオ" panose="020B0604030504040204" pitchFamily="50" charset="-128"/>
                <a:ea typeface="メイリオ" panose="020B0604030504040204" pitchFamily="50" charset="-128"/>
              </a:rPr>
              <a:t>施行日：令和４年４月１日</a:t>
            </a:r>
          </a:p>
        </p:txBody>
      </p:sp>
      <p:sp>
        <p:nvSpPr>
          <p:cNvPr id="13" name="テキスト ボックス 12">
            <a:extLst>
              <a:ext uri="{FF2B5EF4-FFF2-40B4-BE49-F238E27FC236}">
                <a16:creationId xmlns:a16="http://schemas.microsoft.com/office/drawing/2014/main" id="{A7EE55B5-9EA7-4D24-9468-F64B43F01735}"/>
              </a:ext>
            </a:extLst>
          </p:cNvPr>
          <p:cNvSpPr txBox="1"/>
          <p:nvPr/>
        </p:nvSpPr>
        <p:spPr>
          <a:xfrm flipH="1">
            <a:off x="6394189" y="4974039"/>
            <a:ext cx="2962923" cy="369332"/>
          </a:xfrm>
          <a:prstGeom prst="rect">
            <a:avLst/>
          </a:prstGeom>
          <a:noFill/>
        </p:spPr>
        <p:txBody>
          <a:bodyPr wrap="square" rtlCol="0">
            <a:spAutoFit/>
          </a:bodyPr>
          <a:lstStyle/>
          <a:p>
            <a:r>
              <a:rPr lang="ja-JP" altLang="en-US" sz="1800" b="1" dirty="0">
                <a:solidFill>
                  <a:schemeClr val="tx2"/>
                </a:solidFill>
                <a:latin typeface="メイリオ" panose="020B0604030504040204" pitchFamily="50" charset="-128"/>
                <a:ea typeface="メイリオ" panose="020B0604030504040204" pitchFamily="50" charset="-128"/>
              </a:rPr>
              <a:t>施行日：令和５年４月１日</a:t>
            </a:r>
          </a:p>
        </p:txBody>
      </p:sp>
      <p:graphicFrame>
        <p:nvGraphicFramePr>
          <p:cNvPr id="14" name="表 13"/>
          <p:cNvGraphicFramePr>
            <a:graphicFrameLocks noGrp="1"/>
          </p:cNvGraphicFramePr>
          <p:nvPr>
            <p:extLst>
              <p:ext uri="{D42A27DB-BD31-4B8C-83A1-F6EECF244321}">
                <p14:modId xmlns:p14="http://schemas.microsoft.com/office/powerpoint/2010/main" val="1991639714"/>
              </p:ext>
            </p:extLst>
          </p:nvPr>
        </p:nvGraphicFramePr>
        <p:xfrm>
          <a:off x="589828" y="2037704"/>
          <a:ext cx="8676077" cy="1710576"/>
        </p:xfrm>
        <a:graphic>
          <a:graphicData uri="http://schemas.openxmlformats.org/drawingml/2006/table">
            <a:tbl>
              <a:tblPr firstRow="1" bandRow="1">
                <a:tableStyleId>{073A0DAA-6AF3-43AB-8588-CEC1D06C72B9}</a:tableStyleId>
              </a:tblPr>
              <a:tblGrid>
                <a:gridCol w="8676077">
                  <a:extLst>
                    <a:ext uri="{9D8B030D-6E8A-4147-A177-3AD203B41FA5}">
                      <a16:colId xmlns:a16="http://schemas.microsoft.com/office/drawing/2014/main" val="20000"/>
                    </a:ext>
                  </a:extLst>
                </a:gridCol>
              </a:tblGrid>
              <a:tr h="1710576">
                <a:tc>
                  <a:txBody>
                    <a:bodyPr/>
                    <a:lstStyle/>
                    <a:p>
                      <a:pPr algn="l">
                        <a:lnSpc>
                          <a:spcPct val="150000"/>
                        </a:lnSpc>
                      </a:pPr>
                      <a:r>
                        <a:rPr kumimoji="1" lang="ja-JP" altLang="en-US" sz="1600" dirty="0">
                          <a:solidFill>
                            <a:schemeClr val="tx1"/>
                          </a:solidFill>
                        </a:rPr>
                        <a:t>①育児休業・産後パパ育休に関する</a:t>
                      </a:r>
                      <a:r>
                        <a:rPr kumimoji="1" lang="ja-JP" altLang="en-US" sz="1600" u="sng" dirty="0">
                          <a:solidFill>
                            <a:schemeClr val="tx1"/>
                          </a:solidFill>
                        </a:rPr>
                        <a:t>研修の実施</a:t>
                      </a:r>
                      <a:endParaRPr kumimoji="1" lang="en-US" altLang="ja-JP" sz="1600" u="sng" dirty="0">
                        <a:solidFill>
                          <a:schemeClr val="tx1"/>
                        </a:solidFill>
                      </a:endParaRPr>
                    </a:p>
                    <a:p>
                      <a:pPr algn="l">
                        <a:lnSpc>
                          <a:spcPct val="150000"/>
                        </a:lnSpc>
                      </a:pPr>
                      <a:r>
                        <a:rPr kumimoji="1" lang="ja-JP" altLang="en-US" sz="1600" dirty="0">
                          <a:solidFill>
                            <a:schemeClr val="tx1"/>
                          </a:solidFill>
                        </a:rPr>
                        <a:t>②育児休業・産後パパ育休に関する相談体制の整備等</a:t>
                      </a:r>
                      <a:r>
                        <a:rPr kumimoji="1" lang="ja-JP" altLang="en-US" sz="1600" u="sng" dirty="0">
                          <a:solidFill>
                            <a:schemeClr val="tx1"/>
                          </a:solidFill>
                        </a:rPr>
                        <a:t>（相談窓口設置）</a:t>
                      </a:r>
                      <a:endParaRPr kumimoji="1" lang="en-US" altLang="ja-JP" sz="1600" u="sng" dirty="0">
                        <a:solidFill>
                          <a:schemeClr val="tx1"/>
                        </a:solidFill>
                      </a:endParaRPr>
                    </a:p>
                    <a:p>
                      <a:pPr algn="l">
                        <a:lnSpc>
                          <a:spcPct val="150000"/>
                        </a:lnSpc>
                      </a:pPr>
                      <a:r>
                        <a:rPr kumimoji="1" lang="ja-JP" altLang="en-US" sz="1600" dirty="0">
                          <a:solidFill>
                            <a:schemeClr val="tx1"/>
                          </a:solidFill>
                        </a:rPr>
                        <a:t>③自社の労働者の育児休業・産後パパ育休取得</a:t>
                      </a:r>
                      <a:r>
                        <a:rPr kumimoji="1" lang="ja-JP" altLang="en-US" sz="1600" u="sng" dirty="0">
                          <a:solidFill>
                            <a:schemeClr val="tx1"/>
                          </a:solidFill>
                        </a:rPr>
                        <a:t>事例の収集・提供</a:t>
                      </a:r>
                      <a:endParaRPr kumimoji="1" lang="en-US" altLang="ja-JP" sz="1600" u="sng" dirty="0">
                        <a:solidFill>
                          <a:schemeClr val="tx1"/>
                        </a:solidFill>
                      </a:endParaRPr>
                    </a:p>
                    <a:p>
                      <a:pPr algn="l">
                        <a:lnSpc>
                          <a:spcPct val="150000"/>
                        </a:lnSpc>
                      </a:pPr>
                      <a:r>
                        <a:rPr kumimoji="1" lang="ja-JP" altLang="en-US" sz="1600" dirty="0">
                          <a:solidFill>
                            <a:schemeClr val="tx1"/>
                          </a:solidFill>
                        </a:rPr>
                        <a:t>④自社の労働者へ育児休業・産後パパ育休</a:t>
                      </a:r>
                      <a:r>
                        <a:rPr kumimoji="1" lang="ja-JP" altLang="en-US" sz="1600" u="sng" dirty="0">
                          <a:solidFill>
                            <a:schemeClr val="tx1"/>
                          </a:solidFill>
                        </a:rPr>
                        <a:t>制度と育児休業取得促進に関する方針の周知</a:t>
                      </a:r>
                    </a:p>
                  </a:txBody>
                  <a:tcPr anchor="ctr">
                    <a:lnL w="28575" cap="flat" cmpd="sng" algn="ctr">
                      <a:solidFill>
                        <a:srgbClr val="FF4F6C"/>
                      </a:solidFill>
                      <a:prstDash val="solid"/>
                      <a:round/>
                      <a:headEnd type="none" w="med" len="med"/>
                      <a:tailEnd type="none" w="med" len="med"/>
                    </a:lnL>
                    <a:lnR w="28575" cap="flat" cmpd="sng" algn="ctr">
                      <a:solidFill>
                        <a:srgbClr val="FF4F6C"/>
                      </a:solidFill>
                      <a:prstDash val="solid"/>
                      <a:round/>
                      <a:headEnd type="none" w="med" len="med"/>
                      <a:tailEnd type="none" w="med" len="med"/>
                    </a:lnR>
                    <a:lnT w="28575" cap="flat" cmpd="sng" algn="ctr">
                      <a:solidFill>
                        <a:srgbClr val="FF4F6C"/>
                      </a:solidFill>
                      <a:prstDash val="solid"/>
                      <a:round/>
                      <a:headEnd type="none" w="med" len="med"/>
                      <a:tailEnd type="none" w="med" len="med"/>
                    </a:lnT>
                    <a:lnB w="28575" cap="flat" cmpd="sng" algn="ctr">
                      <a:solidFill>
                        <a:srgbClr val="FF4F6C"/>
                      </a:solidFill>
                      <a:prstDash val="solid"/>
                      <a:round/>
                      <a:headEnd type="none" w="med" len="med"/>
                      <a:tailEnd type="none" w="med" len="med"/>
                    </a:lnB>
                    <a:solidFill>
                      <a:srgbClr val="FFCCFF"/>
                    </a:solidFill>
                  </a:tcPr>
                </a:tc>
                <a:extLst>
                  <a:ext uri="{0D108BD9-81ED-4DB2-BD59-A6C34878D82A}">
                    <a16:rowId xmlns:a16="http://schemas.microsoft.com/office/drawing/2014/main" val="10000"/>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274724534"/>
              </p:ext>
            </p:extLst>
          </p:nvPr>
        </p:nvGraphicFramePr>
        <p:xfrm>
          <a:off x="589828" y="5343371"/>
          <a:ext cx="8676077" cy="1005840"/>
        </p:xfrm>
        <a:graphic>
          <a:graphicData uri="http://schemas.openxmlformats.org/drawingml/2006/table">
            <a:tbl>
              <a:tblPr firstRow="1" bandRow="1">
                <a:tableStyleId>{073A0DAA-6AF3-43AB-8588-CEC1D06C72B9}</a:tableStyleId>
              </a:tblPr>
              <a:tblGrid>
                <a:gridCol w="8676077">
                  <a:extLst>
                    <a:ext uri="{9D8B030D-6E8A-4147-A177-3AD203B41FA5}">
                      <a16:colId xmlns:a16="http://schemas.microsoft.com/office/drawing/2014/main" val="20000"/>
                    </a:ext>
                  </a:extLst>
                </a:gridCol>
              </a:tblGrid>
              <a:tr h="494810">
                <a:tc>
                  <a:txBody>
                    <a:bodyPr/>
                    <a:lstStyle/>
                    <a:p>
                      <a:pPr algn="l">
                        <a:lnSpc>
                          <a:spcPct val="150000"/>
                        </a:lnSpc>
                      </a:pPr>
                      <a:r>
                        <a:rPr kumimoji="1" lang="ja-JP" altLang="en-US" sz="2000" dirty="0">
                          <a:solidFill>
                            <a:schemeClr val="tx1"/>
                          </a:solidFill>
                        </a:rPr>
                        <a:t>従業員数</a:t>
                      </a:r>
                      <a:r>
                        <a:rPr kumimoji="1" lang="en-US" altLang="ja-JP" sz="2000" dirty="0">
                          <a:solidFill>
                            <a:schemeClr val="tx1"/>
                          </a:solidFill>
                        </a:rPr>
                        <a:t>1,000</a:t>
                      </a:r>
                      <a:r>
                        <a:rPr kumimoji="1" lang="ja-JP" altLang="en-US" sz="2000" dirty="0">
                          <a:solidFill>
                            <a:schemeClr val="tx1"/>
                          </a:solidFill>
                        </a:rPr>
                        <a:t>人超の企業は、育児休業等の取得の状況を公表することが義務づけられます。</a:t>
                      </a:r>
                    </a:p>
                  </a:txBody>
                  <a:tcPr anchor="ctr">
                    <a:lnL w="28575" cap="flat" cmpd="sng" algn="ctr">
                      <a:solidFill>
                        <a:srgbClr val="FF4F6C"/>
                      </a:solidFill>
                      <a:prstDash val="solid"/>
                      <a:round/>
                      <a:headEnd type="none" w="med" len="med"/>
                      <a:tailEnd type="none" w="med" len="med"/>
                    </a:lnL>
                    <a:lnR w="28575" cap="flat" cmpd="sng" algn="ctr">
                      <a:solidFill>
                        <a:srgbClr val="FF4F6C"/>
                      </a:solidFill>
                      <a:prstDash val="solid"/>
                      <a:round/>
                      <a:headEnd type="none" w="med" len="med"/>
                      <a:tailEnd type="none" w="med" len="med"/>
                    </a:lnR>
                    <a:lnT w="28575" cap="flat" cmpd="sng" algn="ctr">
                      <a:solidFill>
                        <a:srgbClr val="FF4F6C"/>
                      </a:solidFill>
                      <a:prstDash val="solid"/>
                      <a:round/>
                      <a:headEnd type="none" w="med" len="med"/>
                      <a:tailEnd type="none" w="med" len="med"/>
                    </a:lnT>
                    <a:lnB w="28575" cap="flat" cmpd="sng" algn="ctr">
                      <a:solidFill>
                        <a:srgbClr val="FF4F6C"/>
                      </a:solidFill>
                      <a:prstDash val="solid"/>
                      <a:round/>
                      <a:headEnd type="none" w="med" len="med"/>
                      <a:tailEnd type="none" w="med" len="med"/>
                    </a:lnB>
                    <a:solidFill>
                      <a:srgbClr val="FFCCFF"/>
                    </a:solidFill>
                  </a:tcPr>
                </a:tc>
                <a:extLst>
                  <a:ext uri="{0D108BD9-81ED-4DB2-BD59-A6C34878D82A}">
                    <a16:rowId xmlns:a16="http://schemas.microsoft.com/office/drawing/2014/main" val="10000"/>
                  </a:ext>
                </a:extLst>
              </a:tr>
            </a:tbl>
          </a:graphicData>
        </a:graphic>
      </p:graphicFrame>
      <p:sp>
        <p:nvSpPr>
          <p:cNvPr id="16" name="テキスト ボックス 15">
            <a:extLst>
              <a:ext uri="{FF2B5EF4-FFF2-40B4-BE49-F238E27FC236}">
                <a16:creationId xmlns:a16="http://schemas.microsoft.com/office/drawing/2014/main" id="{A7EE55B5-9EA7-4D24-9468-F64B43F01735}"/>
              </a:ext>
            </a:extLst>
          </p:cNvPr>
          <p:cNvSpPr txBox="1"/>
          <p:nvPr/>
        </p:nvSpPr>
        <p:spPr>
          <a:xfrm flipH="1">
            <a:off x="548885" y="1684187"/>
            <a:ext cx="4841821" cy="369332"/>
          </a:xfrm>
          <a:prstGeom prst="rect">
            <a:avLst/>
          </a:prstGeom>
          <a:noFill/>
        </p:spPr>
        <p:txBody>
          <a:bodyPr wrap="square" rtlCol="0">
            <a:spAutoFit/>
          </a:bodyPr>
          <a:lstStyle/>
          <a:p>
            <a:r>
              <a:rPr lang="ja-JP" altLang="en-US" sz="1800" b="1" dirty="0">
                <a:solidFill>
                  <a:srgbClr val="FF0066"/>
                </a:solidFill>
                <a:latin typeface="メイリオ" panose="020B0604030504040204" pitchFamily="50" charset="-128"/>
                <a:ea typeface="メイリオ" panose="020B0604030504040204" pitchFamily="50" charset="-128"/>
              </a:rPr>
              <a:t>● 育児休業を取得しやすい雇用環境の整備</a:t>
            </a:r>
          </a:p>
        </p:txBody>
      </p:sp>
      <p:sp>
        <p:nvSpPr>
          <p:cNvPr id="17" name="テキスト ボックス 16">
            <a:extLst>
              <a:ext uri="{FF2B5EF4-FFF2-40B4-BE49-F238E27FC236}">
                <a16:creationId xmlns:a16="http://schemas.microsoft.com/office/drawing/2014/main" id="{A7EE55B5-9EA7-4D24-9468-F64B43F01735}"/>
              </a:ext>
            </a:extLst>
          </p:cNvPr>
          <p:cNvSpPr txBox="1"/>
          <p:nvPr/>
        </p:nvSpPr>
        <p:spPr>
          <a:xfrm flipH="1">
            <a:off x="566535" y="3840614"/>
            <a:ext cx="8722660" cy="646331"/>
          </a:xfrm>
          <a:prstGeom prst="rect">
            <a:avLst/>
          </a:prstGeom>
          <a:noFill/>
        </p:spPr>
        <p:txBody>
          <a:bodyPr wrap="square" rtlCol="0">
            <a:spAutoFit/>
          </a:bodyPr>
          <a:lstStyle/>
          <a:p>
            <a:r>
              <a:rPr lang="ja-JP" altLang="en-US" sz="1800" b="1" dirty="0">
                <a:solidFill>
                  <a:srgbClr val="FF0066"/>
                </a:solidFill>
                <a:latin typeface="メイリオ" panose="020B0604030504040204" pitchFamily="50" charset="-128"/>
                <a:ea typeface="メイリオ" panose="020B0604030504040204" pitchFamily="50" charset="-128"/>
              </a:rPr>
              <a:t>● 妊娠・出産（本人または配偶者）の申し出をした労働者に対する個別の周知・意</a:t>
            </a:r>
            <a:endParaRPr lang="en-US" altLang="ja-JP" sz="1800" b="1" dirty="0">
              <a:solidFill>
                <a:srgbClr val="FF0066"/>
              </a:solidFill>
              <a:latin typeface="メイリオ" panose="020B0604030504040204" pitchFamily="50" charset="-128"/>
              <a:ea typeface="メイリオ" panose="020B0604030504040204" pitchFamily="50" charset="-128"/>
            </a:endParaRPr>
          </a:p>
          <a:p>
            <a:r>
              <a:rPr lang="ja-JP" altLang="en-US" sz="1800" b="1" dirty="0">
                <a:solidFill>
                  <a:srgbClr val="FF0066"/>
                </a:solidFill>
                <a:latin typeface="メイリオ" panose="020B0604030504040204" pitchFamily="50" charset="-128"/>
                <a:ea typeface="メイリオ" panose="020B0604030504040204" pitchFamily="50" charset="-128"/>
              </a:rPr>
              <a:t>　 向確認の措置</a:t>
            </a:r>
          </a:p>
        </p:txBody>
      </p:sp>
    </p:spTree>
    <p:extLst>
      <p:ext uri="{BB962C8B-B14F-4D97-AF65-F5344CB8AC3E}">
        <p14:creationId xmlns:p14="http://schemas.microsoft.com/office/powerpoint/2010/main" val="4009923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CB22484B-23C1-486F-B30E-C2ACD7D0DF82}"/>
              </a:ext>
            </a:extLst>
          </p:cNvPr>
          <p:cNvSpPr txBox="1"/>
          <p:nvPr/>
        </p:nvSpPr>
        <p:spPr>
          <a:xfrm>
            <a:off x="557898" y="1943014"/>
            <a:ext cx="8790204" cy="2414588"/>
          </a:xfrm>
          <a:prstGeom prst="rect">
            <a:avLst/>
          </a:prstGeom>
        </p:spPr>
        <p:txBody>
          <a:bodyPr vert="horz" lIns="74295" tIns="37148" rIns="74295" bIns="37148" rtlCol="0" anchor="b">
            <a:normAutofit/>
          </a:bodyPr>
          <a:lstStyle/>
          <a:p>
            <a:pPr algn="ctr">
              <a:lnSpc>
                <a:spcPct val="90000"/>
              </a:lnSpc>
              <a:spcAft>
                <a:spcPts val="488"/>
              </a:spcAft>
            </a:pPr>
            <a:r>
              <a:rPr lang="ja-JP" altLang="en-US" sz="6500" b="1" cap="all" dirty="0">
                <a:ln w="3175" cmpd="sng">
                  <a:noFill/>
                </a:ln>
                <a:solidFill>
                  <a:schemeClr val="bg1">
                    <a:lumMod val="85000"/>
                    <a:lumOff val="15000"/>
                  </a:schemeClr>
                </a:solidFill>
                <a:latin typeface="Yu Gothic UI Semibold" panose="020B0700000000000000" pitchFamily="50" charset="-128"/>
                <a:ea typeface="Yu Gothic UI Semibold" panose="020B0700000000000000" pitchFamily="50" charset="-128"/>
                <a:cs typeface="+mj-cs"/>
              </a:rPr>
              <a:t>ア ン ケ ー ト</a:t>
            </a:r>
            <a:r>
              <a:rPr lang="ja-JP" altLang="en-US" sz="5363" b="1" cap="all" dirty="0">
                <a:ln w="3175" cmpd="sng">
                  <a:noFill/>
                </a:ln>
                <a:solidFill>
                  <a:schemeClr val="bg1">
                    <a:lumMod val="85000"/>
                    <a:lumOff val="15000"/>
                  </a:schemeClr>
                </a:solidFill>
                <a:latin typeface="Yu Gothic UI Semibold" panose="020B0700000000000000" pitchFamily="50" charset="-128"/>
                <a:ea typeface="Yu Gothic UI Semibold" panose="020B0700000000000000" pitchFamily="50" charset="-128"/>
                <a:cs typeface="+mj-cs"/>
              </a:rPr>
              <a:t> </a:t>
            </a:r>
            <a:r>
              <a:rPr lang="ja-JP" altLang="en-US" sz="4388" b="1" cap="all" dirty="0">
                <a:ln w="3175" cmpd="sng">
                  <a:noFill/>
                </a:ln>
                <a:solidFill>
                  <a:schemeClr val="bg1">
                    <a:lumMod val="85000"/>
                    <a:lumOff val="15000"/>
                  </a:schemeClr>
                </a:solidFill>
                <a:latin typeface="Yu Gothic UI Semibold" panose="020B0700000000000000" pitchFamily="50" charset="-128"/>
                <a:ea typeface="Yu Gothic UI Semibold" panose="020B0700000000000000" pitchFamily="50" charset="-128"/>
                <a:cs typeface="+mj-cs"/>
              </a:rPr>
              <a:t>へのご協力のお願い</a:t>
            </a:r>
            <a:endParaRPr lang="en-US" altLang="ja-JP" sz="4388" b="1" cap="all" dirty="0">
              <a:ln w="3175" cmpd="sng">
                <a:noFill/>
              </a:ln>
              <a:solidFill>
                <a:schemeClr val="bg1">
                  <a:lumMod val="85000"/>
                  <a:lumOff val="15000"/>
                </a:schemeClr>
              </a:solidFill>
              <a:latin typeface="Yu Gothic UI Semibold" panose="020B0700000000000000" pitchFamily="50" charset="-128"/>
              <a:ea typeface="Yu Gothic UI Semibold" panose="020B0700000000000000" pitchFamily="50" charset="-128"/>
              <a:cs typeface="+mj-cs"/>
            </a:endParaRPr>
          </a:p>
          <a:p>
            <a:pPr algn="ctr">
              <a:lnSpc>
                <a:spcPct val="90000"/>
              </a:lnSpc>
              <a:spcAft>
                <a:spcPts val="488"/>
              </a:spcAft>
            </a:pPr>
            <a:endParaRPr lang="ja-JP" altLang="en-US" sz="5363" b="1" cap="all" dirty="0">
              <a:ln w="3175" cmpd="sng">
                <a:noFill/>
              </a:ln>
              <a:solidFill>
                <a:schemeClr val="bg1">
                  <a:lumMod val="85000"/>
                  <a:lumOff val="15000"/>
                </a:schemeClr>
              </a:solidFill>
              <a:latin typeface="Yu Gothic UI Semibold" panose="020B0700000000000000" pitchFamily="50" charset="-128"/>
              <a:ea typeface="Yu Gothic UI Semibold" panose="020B0700000000000000" pitchFamily="50" charset="-128"/>
              <a:cs typeface="+mj-cs"/>
            </a:endParaRPr>
          </a:p>
        </p:txBody>
      </p:sp>
      <p:sp>
        <p:nvSpPr>
          <p:cNvPr id="2" name="テキスト ボックス 1">
            <a:extLst>
              <a:ext uri="{FF2B5EF4-FFF2-40B4-BE49-F238E27FC236}">
                <a16:creationId xmlns:a16="http://schemas.microsoft.com/office/drawing/2014/main" id="{BB7D1D1C-6030-4106-94A2-0F3A8185A02F}"/>
              </a:ext>
            </a:extLst>
          </p:cNvPr>
          <p:cNvSpPr txBox="1"/>
          <p:nvPr/>
        </p:nvSpPr>
        <p:spPr>
          <a:xfrm>
            <a:off x="1683188" y="2369051"/>
            <a:ext cx="6539624" cy="1938992"/>
          </a:xfrm>
          <a:prstGeom prst="rect">
            <a:avLst/>
          </a:prstGeom>
          <a:noFill/>
        </p:spPr>
        <p:txBody>
          <a:bodyPr wrap="square" rtlCol="0">
            <a:spAutoFit/>
          </a:bodyPr>
          <a:lstStyle/>
          <a:p>
            <a:pPr algn="ctr"/>
            <a:r>
              <a:rPr lang="ja-JP" altLang="en-US" sz="4000" dirty="0">
                <a:latin typeface="Meiryo UI" panose="020B0604030504040204" pitchFamily="50" charset="-128"/>
                <a:ea typeface="Meiryo UI" panose="020B0604030504040204" pitchFamily="50" charset="-128"/>
              </a:rPr>
              <a:t>　研修は以上で終了です。</a:t>
            </a:r>
            <a:endParaRPr lang="en-US" altLang="ja-JP" sz="4000" dirty="0">
              <a:latin typeface="Meiryo UI" panose="020B0604030504040204" pitchFamily="50" charset="-128"/>
              <a:ea typeface="Meiryo UI" panose="020B0604030504040204" pitchFamily="50" charset="-128"/>
            </a:endParaRPr>
          </a:p>
          <a:p>
            <a:pPr algn="ctr"/>
            <a:endParaRPr lang="en-US" altLang="ja-JP" sz="4000" dirty="0">
              <a:latin typeface="Meiryo UI" panose="020B0604030504040204" pitchFamily="50" charset="-128"/>
              <a:ea typeface="Meiryo UI" panose="020B0604030504040204" pitchFamily="50" charset="-128"/>
            </a:endParaRPr>
          </a:p>
          <a:p>
            <a:pPr algn="ctr"/>
            <a:r>
              <a:rPr kumimoji="1" lang="ja-JP" altLang="en-US" sz="4000" dirty="0">
                <a:latin typeface="Meiryo UI" panose="020B0604030504040204" pitchFamily="50" charset="-128"/>
                <a:ea typeface="Meiryo UI" panose="020B0604030504040204" pitchFamily="50" charset="-128"/>
              </a:rPr>
              <a:t>ありがとうございました。</a:t>
            </a:r>
          </a:p>
        </p:txBody>
      </p:sp>
      <p:sp>
        <p:nvSpPr>
          <p:cNvPr id="3" name="スライド番号プレースホルダー 2"/>
          <p:cNvSpPr>
            <a:spLocks noGrp="1"/>
          </p:cNvSpPr>
          <p:nvPr>
            <p:ph type="sldNum" sz="quarter" idx="12"/>
          </p:nvPr>
        </p:nvSpPr>
        <p:spPr/>
        <p:txBody>
          <a:bodyPr/>
          <a:lstStyle/>
          <a:p>
            <a:pPr>
              <a:defRPr/>
            </a:pPr>
            <a:fld id="{A27A1673-8EF2-4E01-AC2A-217A2BE81E52}" type="slidenum">
              <a:rPr lang="ja-JP" altLang="en-US" smtClean="0"/>
              <a:pPr>
                <a:defRPr/>
              </a:pPr>
              <a:t>10</a:t>
            </a:fld>
            <a:endParaRPr lang="ja-JP" altLang="en-US"/>
          </a:p>
        </p:txBody>
      </p:sp>
    </p:spTree>
    <p:extLst>
      <p:ext uri="{BB962C8B-B14F-4D97-AF65-F5344CB8AC3E}">
        <p14:creationId xmlns:p14="http://schemas.microsoft.com/office/powerpoint/2010/main" val="3045451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49CBDBB-4ACA-4009-96BE-AEE6961D2AD9}"/>
              </a:ext>
            </a:extLst>
          </p:cNvPr>
          <p:cNvSpPr txBox="1">
            <a:spLocks/>
          </p:cNvSpPr>
          <p:nvPr/>
        </p:nvSpPr>
        <p:spPr>
          <a:xfrm>
            <a:off x="358929" y="213823"/>
            <a:ext cx="8695059" cy="457200"/>
          </a:xfrm>
          <a:prstGeom prst="rect">
            <a:avLst/>
          </a:prstGeom>
        </p:spPr>
        <p:txBody>
          <a:bodyPr/>
          <a:lstStyle>
            <a:lvl1pPr algn="l" rtl="0" eaLnBrk="0" fontAlgn="base" hangingPunct="0">
              <a:spcBef>
                <a:spcPct val="0"/>
              </a:spcBef>
              <a:spcAft>
                <a:spcPct val="0"/>
              </a:spcAft>
              <a:defRPr kumimoji="1" sz="2400">
                <a:solidFill>
                  <a:schemeClr val="tx2"/>
                </a:solidFill>
                <a:latin typeface="メイリオ" panose="020B0604030504040204" pitchFamily="50" charset="-128"/>
                <a:ea typeface="+mj-ea"/>
                <a:cs typeface="+mj-cs"/>
              </a:defRPr>
            </a:lvl1pPr>
            <a:lvl2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24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24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24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2400">
                <a:solidFill>
                  <a:schemeClr val="tx2"/>
                </a:solidFill>
                <a:latin typeface="Times New Roman" pitchFamily="18" charset="0"/>
                <a:ea typeface="ＭＳ Ｐゴシック" pitchFamily="50" charset="-128"/>
              </a:defRPr>
            </a:lvl9pPr>
          </a:lstStyle>
          <a:p>
            <a:r>
              <a:rPr lang="ja-JP" altLang="en-US" kern="0" dirty="0">
                <a:latin typeface="+mj-lt"/>
                <a:ea typeface="メイリオ" panose="020B0604030504040204" pitchFamily="50" charset="-128"/>
              </a:rPr>
              <a:t>はじめに</a:t>
            </a:r>
            <a:br>
              <a:rPr lang="ja-JP" altLang="en-US" kern="0" dirty="0">
                <a:latin typeface="+mj-lt"/>
                <a:ea typeface="メイリオ" panose="020B0604030504040204" pitchFamily="50" charset="-128"/>
              </a:rPr>
            </a:br>
            <a:br>
              <a:rPr lang="en-US" altLang="ja-JP" kern="0" dirty="0">
                <a:latin typeface="+mj-lt"/>
                <a:ea typeface="メイリオ" panose="020B0604030504040204" pitchFamily="50" charset="-128"/>
              </a:rPr>
            </a:br>
            <a:endParaRPr lang="ja-JP" altLang="en-US" kern="0" dirty="0">
              <a:latin typeface="+mj-lt"/>
              <a:ea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A27A1673-8EF2-4E01-AC2A-217A2BE81E52}" type="slidenum">
              <a:rPr lang="ja-JP" altLang="en-US" smtClean="0"/>
              <a:pPr>
                <a:defRPr/>
              </a:pPr>
              <a:t>1</a:t>
            </a:fld>
            <a:endParaRPr lang="ja-JP" altLang="en-US"/>
          </a:p>
        </p:txBody>
      </p:sp>
      <p:sp>
        <p:nvSpPr>
          <p:cNvPr id="9" name="テキスト ボックス 8">
            <a:extLst>
              <a:ext uri="{FF2B5EF4-FFF2-40B4-BE49-F238E27FC236}">
                <a16:creationId xmlns:a16="http://schemas.microsoft.com/office/drawing/2014/main" id="{8D94BF3B-E7C4-426E-834E-D032FAE9F3E2}"/>
              </a:ext>
            </a:extLst>
          </p:cNvPr>
          <p:cNvSpPr txBox="1"/>
          <p:nvPr/>
        </p:nvSpPr>
        <p:spPr>
          <a:xfrm>
            <a:off x="737038" y="1115619"/>
            <a:ext cx="8487925" cy="4604722"/>
          </a:xfrm>
          <a:prstGeom prst="rect">
            <a:avLst/>
          </a:prstGeom>
          <a:noFill/>
        </p:spPr>
        <p:txBody>
          <a:bodyPr wrap="square" rtlCol="0">
            <a:spAutoFit/>
          </a:bodyPr>
          <a:lstStyle/>
          <a:p>
            <a:pPr>
              <a:lnSpc>
                <a:spcPct val="150000"/>
              </a:lnSpc>
            </a:pPr>
            <a:r>
              <a:rPr lang="ja-JP" altLang="en-US" sz="1800" dirty="0">
                <a:latin typeface="Meiryo UI" panose="020B0604030504040204" pitchFamily="50" charset="-128"/>
                <a:ea typeface="Meiryo UI" panose="020B0604030504040204" pitchFamily="50" charset="-128"/>
              </a:rPr>
              <a:t>　「子どもが生まれたら、育児休業を取って積極的に子育てをしたい」という人は多くいます。</a:t>
            </a:r>
            <a:endParaRPr lang="en-US" altLang="ja-JP" sz="1800" dirty="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　一方で、仕事が忙しく育児休業どころではない、職場に育児休業を取れる雰囲気がないといったように、育児休業取得のハードルは高いと思っている人も多いかもしれません。</a:t>
            </a:r>
            <a:endParaRPr lang="en-US" altLang="ja-JP" sz="1800" dirty="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　この研修を通して、「育児休業を取るために何をすればよいのか」といった疑問の解消や、「取得したいけど自分には無理」と考えている方が、少しでも前向きに考えられる機会になればと思います。</a:t>
            </a:r>
            <a:endParaRPr lang="en-US" altLang="ja-JP" sz="1800" dirty="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　また、令和３年６月の育児・介護休業法の改正により、育児休業を取得しやすい雇用環</a:t>
            </a:r>
            <a:endParaRPr lang="en-US" altLang="ja-JP" sz="1800" dirty="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　　　　　　　　　　　　　　　境の整備が義務化されます（令和４年４月１日施行）。</a:t>
            </a:r>
            <a:endParaRPr lang="en-US" altLang="ja-JP" sz="1800" dirty="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　　　　　　　　　　　　　　　　上司や管理職、人事担当の方は、社員が育児休業を取得しや</a:t>
            </a:r>
            <a:endParaRPr lang="en-US" altLang="ja-JP" sz="1800" dirty="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　　　　　　　　　　　　　　　すい職場環境をつくるヒントにしてください。</a:t>
            </a:r>
            <a:endParaRPr lang="en-US" altLang="ja-JP" sz="1800" dirty="0">
              <a:latin typeface="Meiryo UI" panose="020B0604030504040204" pitchFamily="50" charset="-128"/>
              <a:ea typeface="Meiryo UI" panose="020B0604030504040204" pitchFamily="50" charset="-128"/>
            </a:endParaRPr>
          </a:p>
          <a:p>
            <a:pPr>
              <a:lnSpc>
                <a:spcPct val="150000"/>
              </a:lnSpc>
            </a:pPr>
            <a:endParaRPr lang="en-US" altLang="ja-JP" sz="18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038" y="4101818"/>
            <a:ext cx="2254533" cy="2254533"/>
          </a:xfrm>
          <a:prstGeom prst="rect">
            <a:avLst/>
          </a:prstGeom>
        </p:spPr>
      </p:pic>
    </p:spTree>
    <p:extLst>
      <p:ext uri="{BB962C8B-B14F-4D97-AF65-F5344CB8AC3E}">
        <p14:creationId xmlns:p14="http://schemas.microsoft.com/office/powerpoint/2010/main" val="1253275977"/>
      </p:ext>
    </p:extLst>
  </p:cSld>
  <p:clrMapOvr>
    <a:masterClrMapping/>
  </p:clrMapOvr>
  <p:transition>
    <p:pull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49CBDBB-4ACA-4009-96BE-AEE6961D2AD9}"/>
              </a:ext>
            </a:extLst>
          </p:cNvPr>
          <p:cNvSpPr txBox="1">
            <a:spLocks/>
          </p:cNvSpPr>
          <p:nvPr/>
        </p:nvSpPr>
        <p:spPr>
          <a:xfrm>
            <a:off x="358929" y="213823"/>
            <a:ext cx="8695059" cy="457200"/>
          </a:xfrm>
          <a:prstGeom prst="rect">
            <a:avLst/>
          </a:prstGeom>
        </p:spPr>
        <p:txBody>
          <a:bodyPr/>
          <a:lstStyle>
            <a:lvl1pPr algn="l" rtl="0" eaLnBrk="0" fontAlgn="base" hangingPunct="0">
              <a:spcBef>
                <a:spcPct val="0"/>
              </a:spcBef>
              <a:spcAft>
                <a:spcPct val="0"/>
              </a:spcAft>
              <a:defRPr kumimoji="1" sz="2400">
                <a:solidFill>
                  <a:schemeClr val="tx2"/>
                </a:solidFill>
                <a:latin typeface="メイリオ" panose="020B0604030504040204" pitchFamily="50" charset="-128"/>
                <a:ea typeface="+mj-ea"/>
                <a:cs typeface="+mj-cs"/>
              </a:defRPr>
            </a:lvl1pPr>
            <a:lvl2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24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24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24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2400">
                <a:solidFill>
                  <a:schemeClr val="tx2"/>
                </a:solidFill>
                <a:latin typeface="Times New Roman" pitchFamily="18" charset="0"/>
                <a:ea typeface="ＭＳ Ｐゴシック" pitchFamily="50" charset="-128"/>
              </a:defRPr>
            </a:lvl9pPr>
          </a:lstStyle>
          <a:p>
            <a:r>
              <a:rPr lang="ja-JP" altLang="en-US" kern="0" dirty="0">
                <a:latin typeface="+mj-lt"/>
                <a:ea typeface="メイリオ" panose="020B0604030504040204" pitchFamily="50" charset="-128"/>
              </a:rPr>
              <a:t>タイムテーブル</a:t>
            </a:r>
            <a:br>
              <a:rPr lang="ja-JP" altLang="en-US" kern="0" dirty="0">
                <a:latin typeface="+mj-lt"/>
                <a:ea typeface="メイリオ" panose="020B0604030504040204" pitchFamily="50" charset="-128"/>
              </a:rPr>
            </a:br>
            <a:br>
              <a:rPr lang="en-US" altLang="ja-JP" kern="0" dirty="0">
                <a:latin typeface="+mj-lt"/>
                <a:ea typeface="メイリオ" panose="020B0604030504040204" pitchFamily="50" charset="-128"/>
              </a:rPr>
            </a:br>
            <a:endParaRPr lang="ja-JP" altLang="en-US" kern="0" dirty="0">
              <a:latin typeface="+mj-lt"/>
              <a:ea typeface="メイリオ" panose="020B0604030504040204" pitchFamily="50" charset="-128"/>
            </a:endParaRPr>
          </a:p>
        </p:txBody>
      </p:sp>
      <p:sp>
        <p:nvSpPr>
          <p:cNvPr id="6" name="テキスト ボックス 5">
            <a:extLst>
              <a:ext uri="{FF2B5EF4-FFF2-40B4-BE49-F238E27FC236}">
                <a16:creationId xmlns:a16="http://schemas.microsoft.com/office/drawing/2014/main" id="{67D65D95-F7ED-422C-8B7B-733589823524}"/>
              </a:ext>
            </a:extLst>
          </p:cNvPr>
          <p:cNvSpPr txBox="1"/>
          <p:nvPr/>
        </p:nvSpPr>
        <p:spPr>
          <a:xfrm>
            <a:off x="200472" y="853413"/>
            <a:ext cx="9505056" cy="861774"/>
          </a:xfrm>
          <a:prstGeom prst="rect">
            <a:avLst/>
          </a:prstGeom>
          <a:noFill/>
        </p:spPr>
        <p:txBody>
          <a:bodyPr wrap="square" rtlCol="0">
            <a:spAutoFit/>
          </a:bodyPr>
          <a:lstStyle/>
          <a:p>
            <a:pPr>
              <a:lnSpc>
                <a:spcPct val="150000"/>
              </a:lnSpc>
            </a:pPr>
            <a:r>
              <a:rPr lang="ja-JP" altLang="en-US" sz="2000">
                <a:latin typeface="Meiryo UI" panose="020B0604030504040204" pitchFamily="50" charset="-128"/>
                <a:ea typeface="Meiryo UI" panose="020B0604030504040204" pitchFamily="50" charset="-128"/>
              </a:rPr>
              <a:t>　　　　　　</a:t>
            </a:r>
            <a:endParaRPr lang="en-US" altLang="ja-JP" sz="2000">
              <a:latin typeface="Meiryo UI" panose="020B0604030504040204" pitchFamily="50" charset="-128"/>
              <a:ea typeface="Meiryo UI" panose="020B0604030504040204" pitchFamily="50" charset="-128"/>
            </a:endParaRPr>
          </a:p>
          <a:p>
            <a:r>
              <a:rPr kumimoji="1" lang="ja-JP" altLang="en-US" sz="2000">
                <a:latin typeface="Meiryo UI" panose="020B0604030504040204" pitchFamily="50" charset="-128"/>
                <a:ea typeface="Meiryo UI" panose="020B0604030504040204" pitchFamily="50" charset="-128"/>
              </a:rPr>
              <a:t>　　　　　　</a:t>
            </a:r>
          </a:p>
        </p:txBody>
      </p:sp>
      <p:graphicFrame>
        <p:nvGraphicFramePr>
          <p:cNvPr id="8" name="表 8">
            <a:extLst>
              <a:ext uri="{FF2B5EF4-FFF2-40B4-BE49-F238E27FC236}">
                <a16:creationId xmlns:a16="http://schemas.microsoft.com/office/drawing/2014/main" id="{F3ED23BE-97EA-4EBA-BA34-1FF6E1AF0FE4}"/>
              </a:ext>
            </a:extLst>
          </p:cNvPr>
          <p:cNvGraphicFramePr>
            <a:graphicFrameLocks noGrp="1"/>
          </p:cNvGraphicFramePr>
          <p:nvPr>
            <p:extLst>
              <p:ext uri="{D42A27DB-BD31-4B8C-83A1-F6EECF244321}">
                <p14:modId xmlns:p14="http://schemas.microsoft.com/office/powerpoint/2010/main" val="1806160335"/>
              </p:ext>
            </p:extLst>
          </p:nvPr>
        </p:nvGraphicFramePr>
        <p:xfrm>
          <a:off x="566063" y="1489577"/>
          <a:ext cx="8658900" cy="4310721"/>
        </p:xfrm>
        <a:graphic>
          <a:graphicData uri="http://schemas.openxmlformats.org/drawingml/2006/table">
            <a:tbl>
              <a:tblPr firstRow="1" bandRow="1">
                <a:tableStyleId>{69012ECD-51FC-41F1-AA8D-1B2483CD663E}</a:tableStyleId>
              </a:tblPr>
              <a:tblGrid>
                <a:gridCol w="2204433">
                  <a:extLst>
                    <a:ext uri="{9D8B030D-6E8A-4147-A177-3AD203B41FA5}">
                      <a16:colId xmlns:a16="http://schemas.microsoft.com/office/drawing/2014/main" val="979223485"/>
                    </a:ext>
                  </a:extLst>
                </a:gridCol>
                <a:gridCol w="6454467">
                  <a:extLst>
                    <a:ext uri="{9D8B030D-6E8A-4147-A177-3AD203B41FA5}">
                      <a16:colId xmlns:a16="http://schemas.microsoft.com/office/drawing/2014/main" val="2823343012"/>
                    </a:ext>
                  </a:extLst>
                </a:gridCol>
              </a:tblGrid>
              <a:tr h="576087">
                <a:tc>
                  <a:txBody>
                    <a:bodyPr/>
                    <a:lstStyle/>
                    <a:p>
                      <a:pPr algn="ctr"/>
                      <a:r>
                        <a:rPr kumimoji="1" lang="ja-JP" altLang="en-US" sz="2000" dirty="0">
                          <a:solidFill>
                            <a:schemeClr val="tx1"/>
                          </a:solidFill>
                          <a:latin typeface="+mn-ea"/>
                          <a:ea typeface="+mn-ea"/>
                        </a:rPr>
                        <a:t>時間</a:t>
                      </a:r>
                    </a:p>
                  </a:txBody>
                  <a:tcPr anchor="ctr">
                    <a:solidFill>
                      <a:srgbClr val="FFFFCC"/>
                    </a:solidFill>
                  </a:tcPr>
                </a:tc>
                <a:tc>
                  <a:txBody>
                    <a:bodyPr/>
                    <a:lstStyle/>
                    <a:p>
                      <a:pPr algn="ctr"/>
                      <a:r>
                        <a:rPr kumimoji="1" lang="ja-JP" altLang="en-US" sz="2000" dirty="0">
                          <a:solidFill>
                            <a:schemeClr val="tx1"/>
                          </a:solidFill>
                          <a:latin typeface="+mn-ea"/>
                          <a:ea typeface="+mn-ea"/>
                        </a:rPr>
                        <a:t>項目</a:t>
                      </a:r>
                    </a:p>
                  </a:txBody>
                  <a:tcPr anchor="ctr">
                    <a:solidFill>
                      <a:srgbClr val="FFFFCC"/>
                    </a:solidFill>
                  </a:tcPr>
                </a:tc>
                <a:extLst>
                  <a:ext uri="{0D108BD9-81ED-4DB2-BD59-A6C34878D82A}">
                    <a16:rowId xmlns:a16="http://schemas.microsoft.com/office/drawing/2014/main" val="3026728214"/>
                  </a:ext>
                </a:extLst>
              </a:tr>
              <a:tr h="1182503">
                <a:tc>
                  <a:txBody>
                    <a:bodyPr/>
                    <a:lstStyle/>
                    <a:p>
                      <a:pPr algn="ctr"/>
                      <a:r>
                        <a:rPr kumimoji="1" lang="en-US" altLang="ja-JP" sz="2000" dirty="0">
                          <a:latin typeface="+mn-ea"/>
                          <a:ea typeface="+mn-ea"/>
                        </a:rPr>
                        <a:t>~</a:t>
                      </a:r>
                      <a:endParaRPr kumimoji="1" lang="ja-JP" altLang="en-US" sz="2000" dirty="0">
                        <a:latin typeface="+mn-ea"/>
                        <a:ea typeface="+mn-ea"/>
                      </a:endParaRPr>
                    </a:p>
                  </a:txBody>
                  <a:tcPr anchor="ctr"/>
                </a:tc>
                <a:tc>
                  <a:txBody>
                    <a:bodyPr/>
                    <a:lstStyle/>
                    <a:p>
                      <a:r>
                        <a:rPr kumimoji="1" lang="ja-JP" altLang="en-US" sz="2000" dirty="0">
                          <a:latin typeface="+mn-ea"/>
                          <a:ea typeface="+mn-ea"/>
                        </a:rPr>
                        <a:t>事前説明（</a:t>
                      </a:r>
                      <a:r>
                        <a:rPr kumimoji="1" lang="en-US" altLang="ja-JP" sz="2000" dirty="0">
                          <a:latin typeface="+mn-ea"/>
                          <a:ea typeface="+mn-ea"/>
                        </a:rPr>
                        <a:t>5</a:t>
                      </a:r>
                      <a:r>
                        <a:rPr kumimoji="1" lang="ja-JP" altLang="en-US" sz="2000" dirty="0">
                          <a:latin typeface="+mn-ea"/>
                          <a:ea typeface="+mn-ea"/>
                        </a:rPr>
                        <a:t>分）</a:t>
                      </a:r>
                      <a:endParaRPr kumimoji="1" lang="en-US" altLang="ja-JP" sz="2000" dirty="0">
                        <a:latin typeface="+mn-ea"/>
                        <a:ea typeface="+mn-ea"/>
                      </a:endParaRPr>
                    </a:p>
                    <a:p>
                      <a:r>
                        <a:rPr kumimoji="1" lang="ja-JP" altLang="en-US" sz="2000" dirty="0">
                          <a:latin typeface="+mn-ea"/>
                          <a:ea typeface="+mn-ea"/>
                        </a:rPr>
                        <a:t>　・パパ産休とは？</a:t>
                      </a:r>
                      <a:endParaRPr kumimoji="1" lang="en-US" altLang="ja-JP" sz="2000" dirty="0">
                        <a:latin typeface="+mn-ea"/>
                        <a:ea typeface="+mn-ea"/>
                      </a:endParaRPr>
                    </a:p>
                    <a:p>
                      <a:r>
                        <a:rPr kumimoji="1" lang="ja-JP" altLang="en-US" sz="2000" dirty="0">
                          <a:latin typeface="+mn-ea"/>
                          <a:ea typeface="+mn-ea"/>
                        </a:rPr>
                        <a:t>　・動画のポイント</a:t>
                      </a:r>
                    </a:p>
                  </a:txBody>
                  <a:tcPr anchor="ctr"/>
                </a:tc>
                <a:extLst>
                  <a:ext uri="{0D108BD9-81ED-4DB2-BD59-A6C34878D82A}">
                    <a16:rowId xmlns:a16="http://schemas.microsoft.com/office/drawing/2014/main" val="2367479633"/>
                  </a:ext>
                </a:extLst>
              </a:tr>
              <a:tr h="709683">
                <a:tc>
                  <a:txBody>
                    <a:bodyPr/>
                    <a:lstStyle/>
                    <a:p>
                      <a:pPr algn="ctr"/>
                      <a:r>
                        <a:rPr kumimoji="1" lang="en-US" altLang="ja-JP" sz="2000" dirty="0">
                          <a:latin typeface="+mn-ea"/>
                          <a:ea typeface="+mn-ea"/>
                        </a:rPr>
                        <a:t>~</a:t>
                      </a:r>
                      <a:endParaRPr kumimoji="1" lang="ja-JP" altLang="en-US" sz="2000" dirty="0">
                        <a:latin typeface="+mn-ea"/>
                        <a:ea typeface="+mn-ea"/>
                      </a:endParaRPr>
                    </a:p>
                  </a:txBody>
                  <a:tcPr anchor="ctr"/>
                </a:tc>
                <a:tc>
                  <a:txBody>
                    <a:bodyPr/>
                    <a:lstStyle/>
                    <a:p>
                      <a:r>
                        <a:rPr kumimoji="1" lang="ja-JP" altLang="en-US" sz="2000" dirty="0">
                          <a:latin typeface="+mn-ea"/>
                          <a:ea typeface="+mn-ea"/>
                        </a:rPr>
                        <a:t>動画の視聴（</a:t>
                      </a:r>
                      <a:r>
                        <a:rPr kumimoji="1" lang="en-US" altLang="ja-JP" sz="2000" dirty="0">
                          <a:latin typeface="+mn-ea"/>
                          <a:ea typeface="+mn-ea"/>
                        </a:rPr>
                        <a:t>25</a:t>
                      </a:r>
                      <a:r>
                        <a:rPr kumimoji="1" lang="ja-JP" altLang="en-US" sz="2000" dirty="0">
                          <a:latin typeface="+mn-ea"/>
                          <a:ea typeface="+mn-ea"/>
                        </a:rPr>
                        <a:t>分）</a:t>
                      </a:r>
                    </a:p>
                  </a:txBody>
                  <a:tcPr anchor="ctr"/>
                </a:tc>
                <a:extLst>
                  <a:ext uri="{0D108BD9-81ED-4DB2-BD59-A6C34878D82A}">
                    <a16:rowId xmlns:a16="http://schemas.microsoft.com/office/drawing/2014/main" val="1459050984"/>
                  </a:ext>
                </a:extLst>
              </a:tr>
              <a:tr h="955343">
                <a:tc>
                  <a:txBody>
                    <a:bodyPr/>
                    <a:lstStyle/>
                    <a:p>
                      <a:pPr algn="ctr"/>
                      <a:r>
                        <a:rPr kumimoji="1" lang="en-US" altLang="ja-JP" sz="2000" dirty="0">
                          <a:latin typeface="+mn-ea"/>
                          <a:ea typeface="+mn-ea"/>
                        </a:rPr>
                        <a:t>~</a:t>
                      </a:r>
                    </a:p>
                  </a:txBody>
                  <a:tcPr anchor="ctr"/>
                </a:tc>
                <a:tc>
                  <a:txBody>
                    <a:bodyPr/>
                    <a:lstStyle/>
                    <a:p>
                      <a:r>
                        <a:rPr kumimoji="1" lang="ja-JP" altLang="en-US" sz="2000" dirty="0">
                          <a:latin typeface="+mn-ea"/>
                          <a:ea typeface="+mn-ea"/>
                        </a:rPr>
                        <a:t>個人ワーク（</a:t>
                      </a:r>
                      <a:r>
                        <a:rPr kumimoji="1" lang="en-US" altLang="ja-JP" sz="2000" dirty="0">
                          <a:latin typeface="+mn-ea"/>
                          <a:ea typeface="+mn-ea"/>
                        </a:rPr>
                        <a:t>5</a:t>
                      </a:r>
                      <a:r>
                        <a:rPr kumimoji="1" lang="ja-JP" altLang="en-US" sz="2000" dirty="0">
                          <a:latin typeface="+mn-ea"/>
                          <a:ea typeface="+mn-ea"/>
                        </a:rPr>
                        <a:t>分）</a:t>
                      </a:r>
                      <a:endParaRPr kumimoji="1" lang="en-US" altLang="ja-JP" sz="2000" dirty="0">
                        <a:latin typeface="+mn-ea"/>
                        <a:ea typeface="+mn-ea"/>
                      </a:endParaRPr>
                    </a:p>
                    <a:p>
                      <a:r>
                        <a:rPr kumimoji="1" lang="ja-JP" altLang="en-US" sz="2000" dirty="0">
                          <a:latin typeface="+mn-ea"/>
                          <a:ea typeface="+mn-ea"/>
                        </a:rPr>
                        <a:t>　・家事・育児分担シミュレーションシートの作成</a:t>
                      </a:r>
                      <a:endParaRPr kumimoji="1" lang="en-US" altLang="ja-JP" sz="2000" dirty="0">
                        <a:latin typeface="+mn-ea"/>
                        <a:ea typeface="+mn-ea"/>
                      </a:endParaRPr>
                    </a:p>
                  </a:txBody>
                  <a:tcPr anchor="ctr"/>
                </a:tc>
                <a:extLst>
                  <a:ext uri="{0D108BD9-81ED-4DB2-BD59-A6C34878D82A}">
                    <a16:rowId xmlns:a16="http://schemas.microsoft.com/office/drawing/2014/main" val="3020347032"/>
                  </a:ext>
                </a:extLst>
              </a:tr>
              <a:tr h="887105">
                <a:tc>
                  <a:txBody>
                    <a:bodyPr/>
                    <a:lstStyle/>
                    <a:p>
                      <a:pPr algn="ctr"/>
                      <a:r>
                        <a:rPr kumimoji="1" lang="en-US" altLang="ja-JP" sz="2000" dirty="0">
                          <a:latin typeface="+mn-ea"/>
                          <a:ea typeface="+mn-ea"/>
                        </a:rPr>
                        <a:t>~</a:t>
                      </a:r>
                    </a:p>
                  </a:txBody>
                  <a:tcPr anchor="ctr"/>
                </a:tc>
                <a:tc>
                  <a:txBody>
                    <a:bodyPr/>
                    <a:lstStyle/>
                    <a:p>
                      <a:r>
                        <a:rPr kumimoji="1" lang="ja-JP" altLang="en-US" sz="2000" dirty="0">
                          <a:latin typeface="+mn-ea"/>
                          <a:ea typeface="+mn-ea"/>
                        </a:rPr>
                        <a:t>補足説明（</a:t>
                      </a:r>
                      <a:r>
                        <a:rPr kumimoji="1" lang="en-US" altLang="ja-JP" sz="2000" dirty="0">
                          <a:latin typeface="+mn-ea"/>
                          <a:ea typeface="+mn-ea"/>
                        </a:rPr>
                        <a:t>5</a:t>
                      </a:r>
                      <a:r>
                        <a:rPr kumimoji="1" lang="ja-JP" altLang="en-US" sz="2000" dirty="0">
                          <a:latin typeface="+mn-ea"/>
                          <a:ea typeface="+mn-ea"/>
                        </a:rPr>
                        <a:t>分）</a:t>
                      </a:r>
                      <a:endParaRPr kumimoji="1" lang="en-US" altLang="ja-JP" sz="2000" dirty="0">
                        <a:latin typeface="+mn-ea"/>
                        <a:ea typeface="+mn-ea"/>
                      </a:endParaRPr>
                    </a:p>
                    <a:p>
                      <a:r>
                        <a:rPr kumimoji="1" lang="ja-JP" altLang="en-US" sz="2000" dirty="0">
                          <a:latin typeface="+mn-ea"/>
                          <a:ea typeface="+mn-ea"/>
                        </a:rPr>
                        <a:t>　・育児・介護休業法　改正のポイント</a:t>
                      </a:r>
                      <a:endParaRPr kumimoji="1" lang="en-US" altLang="ja-JP" sz="2000" dirty="0">
                        <a:latin typeface="+mn-ea"/>
                        <a:ea typeface="+mn-ea"/>
                      </a:endParaRPr>
                    </a:p>
                  </a:txBody>
                  <a:tcPr anchor="ctr"/>
                </a:tc>
                <a:extLst>
                  <a:ext uri="{0D108BD9-81ED-4DB2-BD59-A6C34878D82A}">
                    <a16:rowId xmlns:a16="http://schemas.microsoft.com/office/drawing/2014/main" val="3553895275"/>
                  </a:ext>
                </a:extLst>
              </a:tr>
            </a:tbl>
          </a:graphicData>
        </a:graphic>
      </p:graphicFrame>
      <p:sp>
        <p:nvSpPr>
          <p:cNvPr id="3" name="スライド番号プレースホルダー 2"/>
          <p:cNvSpPr>
            <a:spLocks noGrp="1"/>
          </p:cNvSpPr>
          <p:nvPr>
            <p:ph type="sldNum" sz="quarter" idx="12"/>
          </p:nvPr>
        </p:nvSpPr>
        <p:spPr/>
        <p:txBody>
          <a:bodyPr/>
          <a:lstStyle/>
          <a:p>
            <a:pPr>
              <a:defRPr/>
            </a:pPr>
            <a:fld id="{A27A1673-8EF2-4E01-AC2A-217A2BE81E52}" type="slidenum">
              <a:rPr lang="ja-JP" altLang="en-US" smtClean="0"/>
              <a:pPr>
                <a:defRPr/>
              </a:pPr>
              <a:t>2</a:t>
            </a:fld>
            <a:endParaRPr lang="ja-JP" altLang="en-US"/>
          </a:p>
        </p:txBody>
      </p:sp>
      <p:sp>
        <p:nvSpPr>
          <p:cNvPr id="9" name="テキスト ボックス 8">
            <a:extLst>
              <a:ext uri="{FF2B5EF4-FFF2-40B4-BE49-F238E27FC236}">
                <a16:creationId xmlns:a16="http://schemas.microsoft.com/office/drawing/2014/main" id="{8D94BF3B-E7C4-426E-834E-D032FAE9F3E2}"/>
              </a:ext>
            </a:extLst>
          </p:cNvPr>
          <p:cNvSpPr txBox="1"/>
          <p:nvPr/>
        </p:nvSpPr>
        <p:spPr>
          <a:xfrm>
            <a:off x="566063" y="986830"/>
            <a:ext cx="2818582" cy="369332"/>
          </a:xfrm>
          <a:prstGeom prst="rect">
            <a:avLst/>
          </a:prstGeom>
          <a:noFill/>
        </p:spPr>
        <p:txBody>
          <a:bodyPr wrap="square" rtlCol="0">
            <a:spAutoFit/>
          </a:bodyPr>
          <a:lstStyle/>
          <a:p>
            <a:r>
              <a:rPr lang="ja-JP" altLang="en-US" sz="1800" dirty="0">
                <a:latin typeface="Meiryo UI" panose="020B0604030504040204" pitchFamily="50" charset="-128"/>
                <a:ea typeface="Meiryo UI" panose="020B0604030504040204" pitchFamily="50" charset="-128"/>
              </a:rPr>
              <a:t>研修時間は約</a:t>
            </a:r>
            <a:r>
              <a:rPr lang="en-US" altLang="ja-JP" sz="1800" dirty="0">
                <a:latin typeface="Meiryo UI" panose="020B0604030504040204" pitchFamily="50" charset="-128"/>
                <a:ea typeface="Meiryo UI" panose="020B0604030504040204" pitchFamily="50" charset="-128"/>
              </a:rPr>
              <a:t>40</a:t>
            </a:r>
            <a:r>
              <a:rPr lang="ja-JP" altLang="en-US" sz="1800" dirty="0">
                <a:latin typeface="Meiryo UI" panose="020B0604030504040204" pitchFamily="50" charset="-128"/>
                <a:ea typeface="Meiryo UI" panose="020B0604030504040204" pitchFamily="50" charset="-128"/>
              </a:rPr>
              <a:t>分です。</a:t>
            </a:r>
            <a:endParaRPr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0354475"/>
      </p:ext>
    </p:extLst>
  </p:cSld>
  <p:clrMapOvr>
    <a:masterClrMapping/>
  </p:clrMapOvr>
  <p:transition>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A7EE55B5-9EA7-4D24-9468-F64B43F01735}"/>
              </a:ext>
            </a:extLst>
          </p:cNvPr>
          <p:cNvSpPr txBox="1"/>
          <p:nvPr/>
        </p:nvSpPr>
        <p:spPr>
          <a:xfrm flipH="1">
            <a:off x="416735" y="172965"/>
            <a:ext cx="6686550" cy="461665"/>
          </a:xfrm>
          <a:prstGeom prst="rect">
            <a:avLst/>
          </a:prstGeom>
          <a:noFill/>
        </p:spPr>
        <p:txBody>
          <a:bodyPr wrap="square" rtlCol="0">
            <a:spAutoFit/>
          </a:bodyPr>
          <a:lstStyle/>
          <a:p>
            <a:r>
              <a:rPr lang="ja-JP" altLang="en-US" sz="2400" dirty="0">
                <a:solidFill>
                  <a:schemeClr val="tx2"/>
                </a:solidFill>
                <a:latin typeface="メイリオ" panose="020B0604030504040204" pitchFamily="50" charset="-128"/>
                <a:ea typeface="メイリオ" panose="020B0604030504040204" pitchFamily="50" charset="-128"/>
              </a:rPr>
              <a:t>パパ産休とは？</a:t>
            </a:r>
          </a:p>
        </p:txBody>
      </p:sp>
      <p:grpSp>
        <p:nvGrpSpPr>
          <p:cNvPr id="11" name="グループ化 10">
            <a:extLst>
              <a:ext uri="{FF2B5EF4-FFF2-40B4-BE49-F238E27FC236}">
                <a16:creationId xmlns:a16="http://schemas.microsoft.com/office/drawing/2014/main" id="{D1E78E01-5105-454F-95EA-053999E2E5D2}"/>
              </a:ext>
            </a:extLst>
          </p:cNvPr>
          <p:cNvGrpSpPr/>
          <p:nvPr/>
        </p:nvGrpSpPr>
        <p:grpSpPr>
          <a:xfrm>
            <a:off x="636576" y="4379210"/>
            <a:ext cx="8330002" cy="1675073"/>
            <a:chOff x="598716" y="4240834"/>
            <a:chExt cx="8643255" cy="1626566"/>
          </a:xfrm>
        </p:grpSpPr>
        <p:pic>
          <p:nvPicPr>
            <p:cNvPr id="2" name="図 1">
              <a:extLst>
                <a:ext uri="{FF2B5EF4-FFF2-40B4-BE49-F238E27FC236}">
                  <a16:creationId xmlns:a16="http://schemas.microsoft.com/office/drawing/2014/main" id="{CB549D29-2AEA-4DE8-A5CE-957F34F311E5}"/>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8716" y="4240834"/>
              <a:ext cx="8643255" cy="1626566"/>
            </a:xfrm>
            <a:prstGeom prst="round2DiagRect">
              <a:avLst>
                <a:gd name="adj1" fmla="val 9503"/>
                <a:gd name="adj2" fmla="val 0"/>
              </a:avLst>
            </a:prstGeom>
          </p:spPr>
        </p:pic>
        <p:sp>
          <p:nvSpPr>
            <p:cNvPr id="3" name="テキスト ボックス 2">
              <a:extLst>
                <a:ext uri="{FF2B5EF4-FFF2-40B4-BE49-F238E27FC236}">
                  <a16:creationId xmlns:a16="http://schemas.microsoft.com/office/drawing/2014/main" id="{028011F8-F0D8-4927-8561-D2B3E30FF5AB}"/>
                </a:ext>
              </a:extLst>
            </p:cNvPr>
            <p:cNvSpPr txBox="1"/>
            <p:nvPr/>
          </p:nvSpPr>
          <p:spPr>
            <a:xfrm flipH="1">
              <a:off x="795318" y="4459526"/>
              <a:ext cx="8250049" cy="1407874"/>
            </a:xfrm>
            <a:prstGeom prst="rect">
              <a:avLst/>
            </a:prstGeom>
            <a:noFill/>
          </p:spPr>
          <p:txBody>
            <a:bodyPr wrap="square" rtlCol="0">
              <a:spAutoFit/>
            </a:bodyPr>
            <a:lstStyle/>
            <a:p>
              <a:r>
                <a:rPr lang="ja-JP" altLang="en-US" sz="2500" dirty="0">
                  <a:latin typeface="Meiryo UI" panose="020B0604030504040204" pitchFamily="50" charset="-128"/>
                  <a:ea typeface="Meiryo UI" panose="020B0604030504040204" pitchFamily="50" charset="-128"/>
                </a:rPr>
                <a:t>パパ産休とは、産後早期の母親が特にサポートを必要とする時期に、</a:t>
              </a:r>
              <a:r>
                <a:rPr lang="ja-JP" altLang="en-US" sz="2500" b="1" dirty="0">
                  <a:solidFill>
                    <a:srgbClr val="FF0000"/>
                  </a:solidFill>
                  <a:latin typeface="Meiryo UI" panose="020B0604030504040204" pitchFamily="50" charset="-128"/>
                  <a:ea typeface="Meiryo UI" panose="020B0604030504040204" pitchFamily="50" charset="-128"/>
                </a:rPr>
                <a:t>夫婦で協力して子育てをするための、産後～８週間の父親の休暇</a:t>
              </a:r>
              <a:r>
                <a:rPr lang="ja-JP" altLang="en-US" sz="2500" dirty="0">
                  <a:latin typeface="Meiryo UI" panose="020B0604030504040204" pitchFamily="50" charset="-128"/>
                  <a:ea typeface="Meiryo UI" panose="020B0604030504040204" pitchFamily="50" charset="-128"/>
                </a:rPr>
                <a:t>です。</a:t>
              </a:r>
              <a:endParaRPr lang="en-US" altLang="ja-JP" sz="2500" dirty="0">
                <a:latin typeface="Meiryo UI" panose="020B0604030504040204" pitchFamily="50" charset="-128"/>
                <a:ea typeface="Meiryo UI" panose="020B0604030504040204" pitchFamily="50" charset="-128"/>
              </a:endParaRPr>
            </a:p>
          </p:txBody>
        </p:sp>
      </p:grpSp>
      <p:pic>
        <p:nvPicPr>
          <p:cNvPr id="8" name="図 7" descr="抽象, 挿絵 が含まれている画像&#10;&#10;自動的に生成された説明">
            <a:extLst>
              <a:ext uri="{FF2B5EF4-FFF2-40B4-BE49-F238E27FC236}">
                <a16:creationId xmlns:a16="http://schemas.microsoft.com/office/drawing/2014/main" id="{294E22A2-1800-4904-8B51-CEBEFBB1A639}"/>
              </a:ext>
            </a:extLst>
          </p:cNvPr>
          <p:cNvPicPr>
            <a:picLocks noChangeAspect="1"/>
          </p:cNvPicPr>
          <p:nvPr/>
        </p:nvPicPr>
        <p:blipFill>
          <a:blip r:embed="rId4" cstate="email">
            <a:extLst>
              <a:ext uri="{28A0092B-C50C-407E-A947-70E740481C1C}">
                <a14:useLocalDpi xmlns:a14="http://schemas.microsoft.com/office/drawing/2010/main"/>
              </a:ext>
              <a:ext uri="{837473B0-CC2E-450A-ABE3-18F120FF3D39}">
                <a1611:picAttrSrcUrl xmlns:a1611="http://schemas.microsoft.com/office/drawing/2016/11/main" r:id="rId5"/>
              </a:ext>
            </a:extLst>
          </a:blip>
          <a:stretch>
            <a:fillRect/>
          </a:stretch>
        </p:blipFill>
        <p:spPr>
          <a:xfrm>
            <a:off x="7448117" y="2440218"/>
            <a:ext cx="1705505" cy="1602488"/>
          </a:xfrm>
          <a:prstGeom prst="rect">
            <a:avLst/>
          </a:prstGeom>
        </p:spPr>
      </p:pic>
      <p:sp>
        <p:nvSpPr>
          <p:cNvPr id="6" name="スライド番号プレースホルダー 5"/>
          <p:cNvSpPr>
            <a:spLocks noGrp="1"/>
          </p:cNvSpPr>
          <p:nvPr>
            <p:ph type="sldNum" sz="quarter" idx="12"/>
          </p:nvPr>
        </p:nvSpPr>
        <p:spPr/>
        <p:txBody>
          <a:bodyPr/>
          <a:lstStyle/>
          <a:p>
            <a:fld id="{776193A2-797E-4535-A675-B81654FD6B52}" type="slidenum">
              <a:rPr kumimoji="1" lang="ja-JP" altLang="en-US" smtClean="0"/>
              <a:pPr/>
              <a:t>3</a:t>
            </a:fld>
            <a:endParaRPr kumimoji="1" lang="ja-JP" altLang="en-US"/>
          </a:p>
        </p:txBody>
      </p:sp>
      <p:sp>
        <p:nvSpPr>
          <p:cNvPr id="12" name="タイトル 3">
            <a:extLst>
              <a:ext uri="{FF2B5EF4-FFF2-40B4-BE49-F238E27FC236}">
                <a16:creationId xmlns:a16="http://schemas.microsoft.com/office/drawing/2014/main" id="{DDBF7666-C48D-456B-BC8C-B2F51952AEA8}"/>
              </a:ext>
            </a:extLst>
          </p:cNvPr>
          <p:cNvSpPr txBox="1">
            <a:spLocks/>
          </p:cNvSpPr>
          <p:nvPr/>
        </p:nvSpPr>
        <p:spPr>
          <a:xfrm>
            <a:off x="0" y="1369172"/>
            <a:ext cx="8562995" cy="1938992"/>
          </a:xfrm>
          <a:prstGeom prst="rect">
            <a:avLst/>
          </a:prstGeom>
          <a:noFill/>
        </p:spPr>
        <p:txBody>
          <a:bodyPr vert="horz" wrap="square" lIns="91440" tIns="45720" rIns="91440" bIns="45720" rtlCol="0" anchor="b">
            <a:spAutoFit/>
          </a:bodyPr>
          <a:lstStyle>
            <a:lvl1pPr algn="ctr" defTabSz="742950" rtl="0" eaLnBrk="1" latinLnBrk="0" hangingPunct="1">
              <a:lnSpc>
                <a:spcPct val="90000"/>
              </a:lnSpc>
              <a:spcBef>
                <a:spcPct val="0"/>
              </a:spcBef>
              <a:buNone/>
              <a:defRPr kumimoji="1" sz="4875" kern="1200">
                <a:solidFill>
                  <a:schemeClr val="tx1"/>
                </a:solidFill>
                <a:latin typeface="+mj-lt"/>
                <a:ea typeface="+mj-ea"/>
                <a:cs typeface="+mj-cs"/>
              </a:defRPr>
            </a:lvl1pPr>
          </a:lstStyle>
          <a:p>
            <a:pPr marL="288925" algn="l" fontAlgn="auto">
              <a:lnSpc>
                <a:spcPct val="150000"/>
              </a:lnSpc>
              <a:spcAft>
                <a:spcPts val="0"/>
              </a:spcAft>
              <a:tabLst>
                <a:tab pos="363736" algn="l"/>
              </a:tabLst>
            </a:pPr>
            <a:r>
              <a:rPr lang="ja-JP" altLang="en-US" sz="2000" b="1"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奈良県が平成</a:t>
            </a:r>
            <a:r>
              <a:rPr lang="en-US" altLang="ja-JP" sz="2000" dirty="0">
                <a:latin typeface="Meiryo UI" panose="020B0604030504040204" pitchFamily="50" charset="-128"/>
                <a:ea typeface="Meiryo UI" panose="020B0604030504040204" pitchFamily="50" charset="-128"/>
              </a:rPr>
              <a:t>30</a:t>
            </a:r>
            <a:r>
              <a:rPr lang="ja-JP" altLang="en-US" sz="2000" dirty="0">
                <a:latin typeface="Meiryo UI" panose="020B0604030504040204" pitchFamily="50" charset="-128"/>
                <a:ea typeface="Meiryo UI" panose="020B0604030504040204" pitchFamily="50" charset="-128"/>
              </a:rPr>
              <a:t>年に実施した「奈良県結婚・子育て実態調査」の結果では、</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母親の約半数が子育て中に不安・負担</a:t>
            </a:r>
            <a:r>
              <a:rPr lang="ja-JP" altLang="en-US" sz="2000" dirty="0">
                <a:latin typeface="Meiryo UI" panose="020B0604030504040204" pitchFamily="50" charset="-128"/>
                <a:ea typeface="Meiryo UI" panose="020B0604030504040204" pitchFamily="50" charset="-128"/>
              </a:rPr>
              <a:t>を感じており、</a:t>
            </a:r>
            <a:r>
              <a:rPr lang="ja-JP" altLang="en-US" sz="2000" b="1" dirty="0">
                <a:latin typeface="Meiryo UI" panose="020B0604030504040204" pitchFamily="50" charset="-128"/>
                <a:ea typeface="Meiryo UI" panose="020B0604030504040204" pitchFamily="50" charset="-128"/>
              </a:rPr>
              <a:t>特に新生児期・</a:t>
            </a:r>
            <a:br>
              <a:rPr lang="en-US" altLang="ja-JP" sz="2000" b="1" dirty="0">
                <a:latin typeface="Meiryo UI" panose="020B0604030504040204" pitchFamily="50" charset="-128"/>
                <a:ea typeface="Meiryo UI" panose="020B0604030504040204" pitchFamily="50" charset="-128"/>
              </a:rPr>
            </a:br>
            <a:r>
              <a:rPr lang="ja-JP" altLang="en-US" sz="2000" b="1" dirty="0">
                <a:latin typeface="Meiryo UI" panose="020B0604030504040204" pitchFamily="50" charset="-128"/>
                <a:ea typeface="Meiryo UI" panose="020B0604030504040204" pitchFamily="50" charset="-128"/>
              </a:rPr>
              <a:t>　　乳児期</a:t>
            </a:r>
            <a:r>
              <a:rPr lang="ja-JP" altLang="en-US" sz="2000" dirty="0">
                <a:latin typeface="Meiryo UI" panose="020B0604030504040204" pitchFamily="50" charset="-128"/>
                <a:ea typeface="Meiryo UI" panose="020B0604030504040204" pitchFamily="50" charset="-128"/>
              </a:rPr>
              <a:t>に精神的・肉体的に負担過多と感じていることが判明した。</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　　また子育て中の夫婦の</a:t>
            </a:r>
            <a:r>
              <a:rPr lang="ja-JP" altLang="en-US" sz="2000" b="1" dirty="0">
                <a:latin typeface="Meiryo UI" panose="020B0604030504040204" pitchFamily="50" charset="-128"/>
                <a:ea typeface="Meiryo UI" panose="020B0604030504040204" pitchFamily="50" charset="-128"/>
              </a:rPr>
              <a:t>育児分担は母親に偏っている</a:t>
            </a:r>
            <a:r>
              <a:rPr lang="ja-JP" altLang="en-US" sz="2000" dirty="0">
                <a:latin typeface="Meiryo UI" panose="020B0604030504040204" pitchFamily="50" charset="-128"/>
                <a:ea typeface="Meiryo UI" panose="020B0604030504040204" pitchFamily="50" charset="-128"/>
              </a:rPr>
              <a:t>ことも分かった。　　</a:t>
            </a:r>
            <a:endParaRPr lang="en-US" altLang="ja-JP" sz="2000" dirty="0">
              <a:highlight>
                <a:srgbClr val="FFFF00"/>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9591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クロール: 横 2">
            <a:extLst>
              <a:ext uri="{FF2B5EF4-FFF2-40B4-BE49-F238E27FC236}">
                <a16:creationId xmlns:a16="http://schemas.microsoft.com/office/drawing/2014/main" id="{B6075682-77F2-4A56-8E6F-F30AA296AFA4}"/>
              </a:ext>
            </a:extLst>
          </p:cNvPr>
          <p:cNvSpPr/>
          <p:nvPr/>
        </p:nvSpPr>
        <p:spPr>
          <a:xfrm>
            <a:off x="701675" y="4698174"/>
            <a:ext cx="8429625" cy="1206977"/>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Meiryo UI" panose="020B0604030504040204" pitchFamily="50" charset="-128"/>
                <a:ea typeface="Meiryo UI" panose="020B0604030504040204" pitchFamily="50" charset="-128"/>
              </a:rPr>
              <a:t>③パートナーと家事・育児を協力して行うポイントは？</a:t>
            </a:r>
          </a:p>
        </p:txBody>
      </p:sp>
      <p:sp>
        <p:nvSpPr>
          <p:cNvPr id="5" name="テキスト ボックス 4">
            <a:extLst>
              <a:ext uri="{FF2B5EF4-FFF2-40B4-BE49-F238E27FC236}">
                <a16:creationId xmlns:a16="http://schemas.microsoft.com/office/drawing/2014/main" id="{A7EE55B5-9EA7-4D24-9468-F64B43F01735}"/>
              </a:ext>
            </a:extLst>
          </p:cNvPr>
          <p:cNvSpPr txBox="1"/>
          <p:nvPr/>
        </p:nvSpPr>
        <p:spPr>
          <a:xfrm flipH="1">
            <a:off x="367205" y="183853"/>
            <a:ext cx="6686550" cy="461665"/>
          </a:xfrm>
          <a:prstGeom prst="rect">
            <a:avLst/>
          </a:prstGeom>
          <a:noFill/>
        </p:spPr>
        <p:txBody>
          <a:bodyPr wrap="square" rtlCol="0">
            <a:spAutoFit/>
          </a:bodyPr>
          <a:lstStyle/>
          <a:p>
            <a:r>
              <a:rPr lang="ja-JP" altLang="en-US" sz="2400" dirty="0">
                <a:solidFill>
                  <a:schemeClr val="tx2"/>
                </a:solidFill>
                <a:latin typeface="メイリオ" panose="020B0604030504040204" pitchFamily="50" charset="-128"/>
                <a:ea typeface="メイリオ" panose="020B0604030504040204" pitchFamily="50" charset="-128"/>
              </a:rPr>
              <a:t>動画のポイント</a:t>
            </a:r>
          </a:p>
        </p:txBody>
      </p:sp>
      <p:sp>
        <p:nvSpPr>
          <p:cNvPr id="11" name="スクロール: 横 2">
            <a:extLst>
              <a:ext uri="{FF2B5EF4-FFF2-40B4-BE49-F238E27FC236}">
                <a16:creationId xmlns:a16="http://schemas.microsoft.com/office/drawing/2014/main" id="{B6075682-77F2-4A56-8E6F-F30AA296AFA4}"/>
              </a:ext>
            </a:extLst>
          </p:cNvPr>
          <p:cNvSpPr/>
          <p:nvPr/>
        </p:nvSpPr>
        <p:spPr>
          <a:xfrm>
            <a:off x="701672" y="3265597"/>
            <a:ext cx="8429625" cy="1206977"/>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Meiryo UI" panose="020B0604030504040204" pitchFamily="50" charset="-128"/>
                <a:ea typeface="Meiryo UI" panose="020B0604030504040204" pitchFamily="50" charset="-128"/>
              </a:rPr>
              <a:t>②パートナーの妊娠～出産後までの体や心の状態を知っておきたい。</a:t>
            </a:r>
          </a:p>
        </p:txBody>
      </p:sp>
      <p:sp>
        <p:nvSpPr>
          <p:cNvPr id="13" name="スクロール: 横 2">
            <a:extLst>
              <a:ext uri="{FF2B5EF4-FFF2-40B4-BE49-F238E27FC236}">
                <a16:creationId xmlns:a16="http://schemas.microsoft.com/office/drawing/2014/main" id="{B6075682-77F2-4A56-8E6F-F30AA296AFA4}"/>
              </a:ext>
            </a:extLst>
          </p:cNvPr>
          <p:cNvSpPr/>
          <p:nvPr/>
        </p:nvSpPr>
        <p:spPr>
          <a:xfrm>
            <a:off x="701671" y="1833020"/>
            <a:ext cx="8429625" cy="1206977"/>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Meiryo UI" panose="020B0604030504040204" pitchFamily="50" charset="-128"/>
                <a:ea typeface="Meiryo UI" panose="020B0604030504040204" pitchFamily="50" charset="-128"/>
              </a:rPr>
              <a:t>①育休をとるために何をすれば良いか？</a:t>
            </a:r>
            <a:endParaRPr kumimoji="1" lang="en-US" altLang="ja-JP" sz="2400" dirty="0">
              <a:solidFill>
                <a:schemeClr val="tx1"/>
              </a:solidFill>
              <a:latin typeface="Meiryo UI" panose="020B0604030504040204" pitchFamily="50" charset="-128"/>
              <a:ea typeface="Meiryo UI" panose="020B0604030504040204" pitchFamily="50" charset="-128"/>
            </a:endParaRPr>
          </a:p>
          <a:p>
            <a:r>
              <a:rPr kumimoji="1" lang="ja-JP" altLang="en-US" sz="2400" dirty="0">
                <a:solidFill>
                  <a:schemeClr val="tx1"/>
                </a:solidFill>
                <a:latin typeface="Meiryo UI" panose="020B0604030504040204" pitchFamily="50" charset="-128"/>
                <a:ea typeface="Meiryo UI" panose="020B0604030504040204" pitchFamily="50" charset="-128"/>
              </a:rPr>
              <a:t>　（部下が育休をとるために何をすれば良いか？）</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76193A2-797E-4535-A675-B81654FD6B52}" type="slidenum">
              <a:rPr kumimoji="1" lang="ja-JP" altLang="en-US" smtClean="0"/>
              <a:pPr/>
              <a:t>4</a:t>
            </a:fld>
            <a:endParaRPr kumimoji="1" lang="ja-JP" altLang="en-US"/>
          </a:p>
        </p:txBody>
      </p:sp>
      <p:sp>
        <p:nvSpPr>
          <p:cNvPr id="7" name="テキスト ボックス 6">
            <a:extLst>
              <a:ext uri="{FF2B5EF4-FFF2-40B4-BE49-F238E27FC236}">
                <a16:creationId xmlns:a16="http://schemas.microsoft.com/office/drawing/2014/main" id="{8D94BF3B-E7C4-426E-834E-D032FAE9F3E2}"/>
              </a:ext>
            </a:extLst>
          </p:cNvPr>
          <p:cNvSpPr txBox="1"/>
          <p:nvPr/>
        </p:nvSpPr>
        <p:spPr>
          <a:xfrm>
            <a:off x="797205" y="1027723"/>
            <a:ext cx="6599882" cy="461665"/>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動画では、主に次のことについて学ぶことができます。</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2907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49CBDBB-4ACA-4009-96BE-AEE6961D2AD9}"/>
              </a:ext>
            </a:extLst>
          </p:cNvPr>
          <p:cNvSpPr txBox="1">
            <a:spLocks/>
          </p:cNvSpPr>
          <p:nvPr/>
        </p:nvSpPr>
        <p:spPr>
          <a:xfrm>
            <a:off x="358929" y="213823"/>
            <a:ext cx="8695059" cy="457200"/>
          </a:xfrm>
          <a:prstGeom prst="rect">
            <a:avLst/>
          </a:prstGeom>
        </p:spPr>
        <p:txBody>
          <a:bodyPr/>
          <a:lstStyle>
            <a:lvl1pPr algn="l" rtl="0" eaLnBrk="0" fontAlgn="base" hangingPunct="0">
              <a:spcBef>
                <a:spcPct val="0"/>
              </a:spcBef>
              <a:spcAft>
                <a:spcPct val="0"/>
              </a:spcAft>
              <a:defRPr kumimoji="1" sz="2400">
                <a:solidFill>
                  <a:schemeClr val="tx2"/>
                </a:solidFill>
                <a:latin typeface="メイリオ" panose="020B0604030504040204" pitchFamily="50" charset="-128"/>
                <a:ea typeface="+mj-ea"/>
                <a:cs typeface="+mj-cs"/>
              </a:defRPr>
            </a:lvl1pPr>
            <a:lvl2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24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24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24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2400">
                <a:solidFill>
                  <a:schemeClr val="tx2"/>
                </a:solidFill>
                <a:latin typeface="Times New Roman" pitchFamily="18" charset="0"/>
                <a:ea typeface="ＭＳ Ｐゴシック" pitchFamily="50" charset="-128"/>
              </a:defRPr>
            </a:lvl9pPr>
          </a:lstStyle>
          <a:p>
            <a:r>
              <a:rPr lang="ja-JP" altLang="en-US" kern="0" dirty="0">
                <a:latin typeface="+mj-lt"/>
                <a:ea typeface="メイリオ" panose="020B0604030504040204" pitchFamily="50" charset="-128"/>
              </a:rPr>
              <a:t>動画の構成</a:t>
            </a:r>
            <a:r>
              <a:rPr lang="ja-JP" altLang="en-US" sz="1600" kern="0" dirty="0">
                <a:latin typeface="+mj-lt"/>
                <a:ea typeface="メイリオ" panose="020B0604030504040204" pitchFamily="50" charset="-128"/>
              </a:rPr>
              <a:t>（動画を視聴する時の参考にしてください）</a:t>
            </a:r>
            <a:br>
              <a:rPr lang="ja-JP" altLang="en-US" sz="1600" kern="0" dirty="0">
                <a:latin typeface="+mj-lt"/>
                <a:ea typeface="メイリオ" panose="020B0604030504040204" pitchFamily="50" charset="-128"/>
              </a:rPr>
            </a:br>
            <a:br>
              <a:rPr lang="en-US" altLang="ja-JP" kern="0" dirty="0">
                <a:latin typeface="+mj-lt"/>
                <a:ea typeface="メイリオ" panose="020B0604030504040204" pitchFamily="50" charset="-128"/>
              </a:rPr>
            </a:br>
            <a:endParaRPr lang="ja-JP" altLang="en-US" kern="0" dirty="0">
              <a:latin typeface="+mj-lt"/>
              <a:ea typeface="メイリオ" panose="020B0604030504040204" pitchFamily="50" charset="-128"/>
            </a:endParaRPr>
          </a:p>
        </p:txBody>
      </p:sp>
      <p:sp>
        <p:nvSpPr>
          <p:cNvPr id="6" name="テキスト ボックス 5">
            <a:extLst>
              <a:ext uri="{FF2B5EF4-FFF2-40B4-BE49-F238E27FC236}">
                <a16:creationId xmlns:a16="http://schemas.microsoft.com/office/drawing/2014/main" id="{67D65D95-F7ED-422C-8B7B-733589823524}"/>
              </a:ext>
            </a:extLst>
          </p:cNvPr>
          <p:cNvSpPr txBox="1"/>
          <p:nvPr/>
        </p:nvSpPr>
        <p:spPr>
          <a:xfrm>
            <a:off x="200472" y="853413"/>
            <a:ext cx="9505056" cy="861774"/>
          </a:xfrm>
          <a:prstGeom prst="rect">
            <a:avLst/>
          </a:prstGeom>
          <a:noFill/>
        </p:spPr>
        <p:txBody>
          <a:bodyPr wrap="square" rtlCol="0">
            <a:spAutoFit/>
          </a:bodyPr>
          <a:lstStyle/>
          <a:p>
            <a:pPr>
              <a:lnSpc>
                <a:spcPct val="150000"/>
              </a:lnSpc>
            </a:pPr>
            <a:r>
              <a:rPr lang="ja-JP" altLang="en-US" sz="2000">
                <a:latin typeface="Meiryo UI" panose="020B0604030504040204" pitchFamily="50" charset="-128"/>
                <a:ea typeface="Meiryo UI" panose="020B0604030504040204" pitchFamily="50" charset="-128"/>
              </a:rPr>
              <a:t>　　　　　　</a:t>
            </a:r>
            <a:endParaRPr lang="en-US" altLang="ja-JP" sz="2000">
              <a:latin typeface="Meiryo UI" panose="020B0604030504040204" pitchFamily="50" charset="-128"/>
              <a:ea typeface="Meiryo UI" panose="020B0604030504040204" pitchFamily="50" charset="-128"/>
            </a:endParaRPr>
          </a:p>
          <a:p>
            <a:r>
              <a:rPr kumimoji="1" lang="ja-JP" altLang="en-US" sz="2000">
                <a:latin typeface="Meiryo UI" panose="020B0604030504040204" pitchFamily="50" charset="-128"/>
                <a:ea typeface="Meiryo UI" panose="020B0604030504040204" pitchFamily="50" charset="-128"/>
              </a:rPr>
              <a:t>　　　　　　</a:t>
            </a:r>
          </a:p>
        </p:txBody>
      </p:sp>
      <p:graphicFrame>
        <p:nvGraphicFramePr>
          <p:cNvPr id="8" name="表 8">
            <a:extLst>
              <a:ext uri="{FF2B5EF4-FFF2-40B4-BE49-F238E27FC236}">
                <a16:creationId xmlns:a16="http://schemas.microsoft.com/office/drawing/2014/main" id="{F3ED23BE-97EA-4EBA-BA34-1FF6E1AF0FE4}"/>
              </a:ext>
            </a:extLst>
          </p:cNvPr>
          <p:cNvGraphicFramePr>
            <a:graphicFrameLocks noGrp="1"/>
          </p:cNvGraphicFramePr>
          <p:nvPr>
            <p:extLst>
              <p:ext uri="{D42A27DB-BD31-4B8C-83A1-F6EECF244321}">
                <p14:modId xmlns:p14="http://schemas.microsoft.com/office/powerpoint/2010/main" val="83280545"/>
              </p:ext>
            </p:extLst>
          </p:nvPr>
        </p:nvGraphicFramePr>
        <p:xfrm>
          <a:off x="690786" y="853413"/>
          <a:ext cx="8363202" cy="4820090"/>
        </p:xfrm>
        <a:graphic>
          <a:graphicData uri="http://schemas.openxmlformats.org/drawingml/2006/table">
            <a:tbl>
              <a:tblPr firstRow="1" bandRow="1">
                <a:tableStyleId>{69012ECD-51FC-41F1-AA8D-1B2483CD663E}</a:tableStyleId>
              </a:tblPr>
              <a:tblGrid>
                <a:gridCol w="8363202">
                  <a:extLst>
                    <a:ext uri="{9D8B030D-6E8A-4147-A177-3AD203B41FA5}">
                      <a16:colId xmlns:a16="http://schemas.microsoft.com/office/drawing/2014/main" val="2823343012"/>
                    </a:ext>
                  </a:extLst>
                </a:gridCol>
              </a:tblGrid>
              <a:tr h="388533">
                <a:tc>
                  <a:txBody>
                    <a:bodyPr/>
                    <a:lstStyle/>
                    <a:p>
                      <a:pPr algn="ctr"/>
                      <a:r>
                        <a:rPr kumimoji="1" lang="ja-JP" altLang="en-US" sz="1500" dirty="0">
                          <a:solidFill>
                            <a:schemeClr val="tx1"/>
                          </a:solidFill>
                          <a:latin typeface="+mn-ea"/>
                          <a:ea typeface="+mn-ea"/>
                        </a:rPr>
                        <a:t>項目</a:t>
                      </a:r>
                    </a:p>
                  </a:txBody>
                  <a:tcPr anchor="ctr">
                    <a:solidFill>
                      <a:srgbClr val="FFFFCC"/>
                    </a:solidFill>
                  </a:tcPr>
                </a:tc>
                <a:extLst>
                  <a:ext uri="{0D108BD9-81ED-4DB2-BD59-A6C34878D82A}">
                    <a16:rowId xmlns:a16="http://schemas.microsoft.com/office/drawing/2014/main" val="3026728214"/>
                  </a:ext>
                </a:extLst>
              </a:tr>
              <a:tr h="648000">
                <a:tc>
                  <a:txBody>
                    <a:bodyPr/>
                    <a:lstStyle/>
                    <a:p>
                      <a:r>
                        <a:rPr kumimoji="1" lang="ja-JP" altLang="en-US" sz="1500" b="1" dirty="0">
                          <a:latin typeface="+mn-ea"/>
                          <a:ea typeface="+mn-ea"/>
                        </a:rPr>
                        <a:t>　１．男性の育児参画・育休取得はメリットがいっぱい！？</a:t>
                      </a:r>
                      <a:endParaRPr kumimoji="1" lang="en-US" altLang="ja-JP" sz="1500" b="1" dirty="0">
                        <a:latin typeface="+mn-ea"/>
                        <a:ea typeface="+mn-ea"/>
                      </a:endParaRPr>
                    </a:p>
                    <a:p>
                      <a:r>
                        <a:rPr kumimoji="1" lang="ja-JP" altLang="en-US" sz="1500" b="1" dirty="0">
                          <a:latin typeface="+mn-ea"/>
                          <a:ea typeface="+mn-ea"/>
                        </a:rPr>
                        <a:t>　　　</a:t>
                      </a:r>
                      <a:r>
                        <a:rPr kumimoji="1" lang="ja-JP" altLang="en-US" sz="1500" b="0" dirty="0">
                          <a:latin typeface="+mn-ea"/>
                          <a:ea typeface="+mn-ea"/>
                        </a:rPr>
                        <a:t>パパや家族にとってのメリット／企業にとってのメリット</a:t>
                      </a:r>
                    </a:p>
                  </a:txBody>
                  <a:tcPr anchor="ctr"/>
                </a:tc>
                <a:extLst>
                  <a:ext uri="{0D108BD9-81ED-4DB2-BD59-A6C34878D82A}">
                    <a16:rowId xmlns:a16="http://schemas.microsoft.com/office/drawing/2014/main" val="657695506"/>
                  </a:ext>
                </a:extLst>
              </a:tr>
              <a:tr h="648000">
                <a:tc>
                  <a:txBody>
                    <a:bodyPr/>
                    <a:lstStyle/>
                    <a:p>
                      <a:r>
                        <a:rPr kumimoji="1" lang="ja-JP" altLang="en-US" sz="1500" b="1" dirty="0">
                          <a:latin typeface="+mn-ea"/>
                          <a:ea typeface="+mn-ea"/>
                        </a:rPr>
                        <a:t>　２．産後～８週間に育休「パパ産休」をとろう！</a:t>
                      </a:r>
                      <a:endParaRPr kumimoji="1" lang="en-US" altLang="ja-JP" sz="1500" b="1" dirty="0">
                        <a:latin typeface="+mn-ea"/>
                        <a:ea typeface="+mn-ea"/>
                      </a:endParaRPr>
                    </a:p>
                    <a:p>
                      <a:r>
                        <a:rPr kumimoji="1" lang="ja-JP" altLang="en-US" sz="1500" b="1" dirty="0">
                          <a:latin typeface="+mn-ea"/>
                          <a:ea typeface="+mn-ea"/>
                        </a:rPr>
                        <a:t>　　　</a:t>
                      </a:r>
                      <a:r>
                        <a:rPr kumimoji="1" lang="ja-JP" altLang="en-US" sz="1500" b="0" dirty="0">
                          <a:latin typeface="+mn-ea"/>
                          <a:ea typeface="+mn-ea"/>
                        </a:rPr>
                        <a:t>産褥（さんじょく）期はママの心と身体が回復するのに大切な期間／女性の愛情曲線</a:t>
                      </a:r>
                    </a:p>
                  </a:txBody>
                  <a:tcPr anchor="ctr"/>
                </a:tc>
                <a:extLst>
                  <a:ext uri="{0D108BD9-81ED-4DB2-BD59-A6C34878D82A}">
                    <a16:rowId xmlns:a16="http://schemas.microsoft.com/office/drawing/2014/main" val="2367479633"/>
                  </a:ext>
                </a:extLst>
              </a:tr>
              <a:tr h="648000">
                <a:tc>
                  <a:txBody>
                    <a:bodyPr/>
                    <a:lstStyle/>
                    <a:p>
                      <a:r>
                        <a:rPr kumimoji="1" lang="ja-JP" altLang="en-US" sz="1500" b="1" dirty="0">
                          <a:latin typeface="+mn-ea"/>
                          <a:ea typeface="+mn-ea"/>
                        </a:rPr>
                        <a:t>　３．奈良県のパパは育休をとってる？</a:t>
                      </a:r>
                      <a:endParaRPr kumimoji="1" lang="en-US" altLang="ja-JP" sz="1500" b="1" dirty="0">
                        <a:latin typeface="+mn-ea"/>
                        <a:ea typeface="+mn-ea"/>
                      </a:endParaRPr>
                    </a:p>
                    <a:p>
                      <a:r>
                        <a:rPr kumimoji="1" lang="ja-JP" altLang="en-US" sz="1500" b="1" dirty="0">
                          <a:latin typeface="+mn-ea"/>
                          <a:ea typeface="+mn-ea"/>
                        </a:rPr>
                        <a:t>　　　</a:t>
                      </a:r>
                      <a:r>
                        <a:rPr kumimoji="1" lang="ja-JP" altLang="en-US" sz="1500" b="0" dirty="0">
                          <a:latin typeface="+mn-ea"/>
                          <a:ea typeface="+mn-ea"/>
                        </a:rPr>
                        <a:t>男性の育休取得の状況／男性の育休が取れない理由とアドバイス</a:t>
                      </a:r>
                    </a:p>
                  </a:txBody>
                  <a:tcPr anchor="ctr"/>
                </a:tc>
                <a:extLst>
                  <a:ext uri="{0D108BD9-81ED-4DB2-BD59-A6C34878D82A}">
                    <a16:rowId xmlns:a16="http://schemas.microsoft.com/office/drawing/2014/main" val="1459050984"/>
                  </a:ext>
                </a:extLst>
              </a:tr>
              <a:tr h="648000">
                <a:tc>
                  <a:txBody>
                    <a:bodyPr/>
                    <a:lstStyle/>
                    <a:p>
                      <a:r>
                        <a:rPr kumimoji="1" lang="ja-JP" altLang="en-US" sz="1500" b="1" dirty="0">
                          <a:latin typeface="+mn-ea"/>
                          <a:ea typeface="+mn-ea"/>
                        </a:rPr>
                        <a:t>　４．出産までのママの身体と心の変化と赤ちゃんの成長を知って、育児参画のシミュレー</a:t>
                      </a:r>
                      <a:endParaRPr kumimoji="1" lang="en-US" altLang="ja-JP" sz="1500" b="1" dirty="0">
                        <a:latin typeface="+mn-ea"/>
                        <a:ea typeface="+mn-ea"/>
                      </a:endParaRPr>
                    </a:p>
                    <a:p>
                      <a:r>
                        <a:rPr kumimoji="1" lang="ja-JP" altLang="en-US" sz="1500" b="1" dirty="0">
                          <a:latin typeface="+mn-ea"/>
                          <a:ea typeface="+mn-ea"/>
                        </a:rPr>
                        <a:t>　　　ションをしよう</a:t>
                      </a:r>
                      <a:endParaRPr kumimoji="1" lang="en-US" altLang="ja-JP" sz="1500" b="1" dirty="0">
                        <a:latin typeface="+mn-ea"/>
                        <a:ea typeface="+mn-ea"/>
                      </a:endParaRPr>
                    </a:p>
                  </a:txBody>
                  <a:tcPr anchor="ctr"/>
                </a:tc>
                <a:extLst>
                  <a:ext uri="{0D108BD9-81ED-4DB2-BD59-A6C34878D82A}">
                    <a16:rowId xmlns:a16="http://schemas.microsoft.com/office/drawing/2014/main" val="3020347032"/>
                  </a:ext>
                </a:extLst>
              </a:tr>
              <a:tr h="648000">
                <a:tc>
                  <a:txBody>
                    <a:bodyPr/>
                    <a:lstStyle/>
                    <a:p>
                      <a:r>
                        <a:rPr kumimoji="1" lang="ja-JP" altLang="en-US" sz="1500" b="1" dirty="0">
                          <a:latin typeface="+mn-ea"/>
                          <a:ea typeface="+mn-ea"/>
                        </a:rPr>
                        <a:t>　５．先輩パパ・ママに聞いてみよう！</a:t>
                      </a:r>
                      <a:endParaRPr kumimoji="1" lang="en-US" altLang="ja-JP" sz="1500" b="1" dirty="0">
                        <a:latin typeface="+mn-ea"/>
                        <a:ea typeface="+mn-ea"/>
                      </a:endParaRPr>
                    </a:p>
                    <a:p>
                      <a:r>
                        <a:rPr kumimoji="1" lang="ja-JP" altLang="en-US" sz="1500" b="1" dirty="0">
                          <a:latin typeface="+mn-ea"/>
                          <a:ea typeface="+mn-ea"/>
                        </a:rPr>
                        <a:t>　　　</a:t>
                      </a:r>
                      <a:r>
                        <a:rPr kumimoji="1" lang="ja-JP" altLang="en-US" sz="1500" b="0" dirty="0">
                          <a:latin typeface="+mn-ea"/>
                          <a:ea typeface="+mn-ea"/>
                        </a:rPr>
                        <a:t>育休を取得して良かったこと・心配だったこと／幸せパートナーになる５つのポイント</a:t>
                      </a:r>
                      <a:endParaRPr kumimoji="1" lang="en-US" altLang="ja-JP" sz="1500" b="0" dirty="0">
                        <a:latin typeface="+mn-ea"/>
                        <a:ea typeface="+mn-ea"/>
                      </a:endParaRPr>
                    </a:p>
                  </a:txBody>
                  <a:tcPr anchor="ctr"/>
                </a:tc>
                <a:extLst>
                  <a:ext uri="{0D108BD9-81ED-4DB2-BD59-A6C34878D82A}">
                    <a16:rowId xmlns:a16="http://schemas.microsoft.com/office/drawing/2014/main" val="3553895275"/>
                  </a:ext>
                </a:extLst>
              </a:tr>
              <a:tr h="864000">
                <a:tc>
                  <a:txBody>
                    <a:bodyPr/>
                    <a:lstStyle/>
                    <a:p>
                      <a:r>
                        <a:rPr kumimoji="1" lang="ja-JP" altLang="en-US" sz="1500" b="1" dirty="0">
                          <a:latin typeface="+mn-ea"/>
                          <a:ea typeface="+mn-ea"/>
                        </a:rPr>
                        <a:t>　６．育休をとるために準備すること</a:t>
                      </a:r>
                      <a:endParaRPr kumimoji="1" lang="en-US" altLang="ja-JP" sz="1500" b="1" dirty="0">
                        <a:latin typeface="+mn-ea"/>
                        <a:ea typeface="+mn-ea"/>
                      </a:endParaRPr>
                    </a:p>
                    <a:p>
                      <a:r>
                        <a:rPr kumimoji="1" lang="ja-JP" altLang="en-US" sz="1500" b="1" dirty="0">
                          <a:latin typeface="+mn-ea"/>
                          <a:ea typeface="+mn-ea"/>
                        </a:rPr>
                        <a:t>　　　</a:t>
                      </a:r>
                      <a:r>
                        <a:rPr kumimoji="1" lang="ja-JP" altLang="en-US" sz="1500" b="0" dirty="0">
                          <a:latin typeface="+mn-ea"/>
                          <a:ea typeface="+mn-ea"/>
                        </a:rPr>
                        <a:t>チーム育児のすすめ／育休取得について考える／上司に報告する</a:t>
                      </a:r>
                      <a:endParaRPr kumimoji="1" lang="en-US" altLang="ja-JP" sz="1500" b="0" dirty="0">
                        <a:latin typeface="+mn-ea"/>
                        <a:ea typeface="+mn-ea"/>
                      </a:endParaRPr>
                    </a:p>
                    <a:p>
                      <a:r>
                        <a:rPr kumimoji="1" lang="ja-JP" altLang="en-US" sz="1500" b="0" dirty="0">
                          <a:latin typeface="+mn-ea"/>
                          <a:ea typeface="+mn-ea"/>
                        </a:rPr>
                        <a:t>　　　育児中のパパ・ママのための支援サービス</a:t>
                      </a:r>
                      <a:endParaRPr kumimoji="1" lang="en-US" altLang="ja-JP" sz="1500" b="0" dirty="0">
                        <a:latin typeface="+mn-ea"/>
                        <a:ea typeface="+mn-ea"/>
                      </a:endParaRPr>
                    </a:p>
                  </a:txBody>
                  <a:tcPr anchor="ctr"/>
                </a:tc>
                <a:extLst>
                  <a:ext uri="{0D108BD9-81ED-4DB2-BD59-A6C34878D82A}">
                    <a16:rowId xmlns:a16="http://schemas.microsoft.com/office/drawing/2014/main" val="4148073082"/>
                  </a:ext>
                </a:extLst>
              </a:tr>
              <a:tr h="327557">
                <a:tc>
                  <a:txBody>
                    <a:bodyPr/>
                    <a:lstStyle/>
                    <a:p>
                      <a:r>
                        <a:rPr kumimoji="1" lang="ja-JP" altLang="en-US" sz="1500" dirty="0">
                          <a:latin typeface="+mn-ea"/>
                          <a:ea typeface="+mn-ea"/>
                        </a:rPr>
                        <a:t>　　　資料　家事・育児分担シミュレーションシート</a:t>
                      </a:r>
                    </a:p>
                  </a:txBody>
                  <a:tcPr anchor="ctr"/>
                </a:tc>
                <a:extLst>
                  <a:ext uri="{0D108BD9-81ED-4DB2-BD59-A6C34878D82A}">
                    <a16:rowId xmlns:a16="http://schemas.microsoft.com/office/drawing/2014/main" val="3880053408"/>
                  </a:ext>
                </a:extLst>
              </a:tr>
            </a:tbl>
          </a:graphicData>
        </a:graphic>
      </p:graphicFrame>
      <p:sp>
        <p:nvSpPr>
          <p:cNvPr id="3" name="スライド番号プレースホルダー 2"/>
          <p:cNvSpPr>
            <a:spLocks noGrp="1"/>
          </p:cNvSpPr>
          <p:nvPr>
            <p:ph type="sldNum" sz="quarter" idx="12"/>
          </p:nvPr>
        </p:nvSpPr>
        <p:spPr/>
        <p:txBody>
          <a:bodyPr/>
          <a:lstStyle/>
          <a:p>
            <a:pPr>
              <a:defRPr/>
            </a:pPr>
            <a:fld id="{A27A1673-8EF2-4E01-AC2A-217A2BE81E52}" type="slidenum">
              <a:rPr lang="ja-JP" altLang="en-US" smtClean="0"/>
              <a:pPr>
                <a:defRPr/>
              </a:pPr>
              <a:t>5</a:t>
            </a:fld>
            <a:endParaRPr lang="ja-JP" altLang="en-US"/>
          </a:p>
        </p:txBody>
      </p:sp>
      <p:sp>
        <p:nvSpPr>
          <p:cNvPr id="7" name="テキスト ボックス 6">
            <a:extLst>
              <a:ext uri="{FF2B5EF4-FFF2-40B4-BE49-F238E27FC236}">
                <a16:creationId xmlns:a16="http://schemas.microsoft.com/office/drawing/2014/main" id="{8D94BF3B-E7C4-426E-834E-D032FAE9F3E2}"/>
              </a:ext>
            </a:extLst>
          </p:cNvPr>
          <p:cNvSpPr txBox="1"/>
          <p:nvPr/>
        </p:nvSpPr>
        <p:spPr>
          <a:xfrm>
            <a:off x="4505057" y="5817742"/>
            <a:ext cx="4982111" cy="538609"/>
          </a:xfrm>
          <a:prstGeom prst="rect">
            <a:avLst/>
          </a:prstGeom>
          <a:noFill/>
        </p:spPr>
        <p:txBody>
          <a:bodyPr wrap="square" rtlCol="0">
            <a:spAutoFit/>
          </a:bodyPr>
          <a:lstStyle/>
          <a:p>
            <a:r>
              <a:rPr lang="ja-JP" altLang="en-US" sz="2900" dirty="0">
                <a:latin typeface="Meiryo UI" panose="020B0604030504040204" pitchFamily="50" charset="-128"/>
                <a:ea typeface="Meiryo UI" panose="020B0604030504040204" pitchFamily="50" charset="-128"/>
              </a:rPr>
              <a:t>それでは、動画をご覧ください。</a:t>
            </a:r>
            <a:endParaRPr lang="en-US" altLang="ja-JP" sz="2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0232047"/>
      </p:ext>
    </p:extLst>
  </p:cSld>
  <p:clrMapOvr>
    <a:masterClrMapping/>
  </p:clrMapOvr>
  <p:transition>
    <p:pull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a:extLst>
              <a:ext uri="{FF2B5EF4-FFF2-40B4-BE49-F238E27FC236}">
                <a16:creationId xmlns:a16="http://schemas.microsoft.com/office/drawing/2014/main" id="{3E49D4D7-82D1-4773-A9B7-8BA3AB3B0C82}"/>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286338" y="2658658"/>
            <a:ext cx="1767650" cy="1967318"/>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8D94BF3B-E7C4-426E-834E-D032FAE9F3E2}"/>
              </a:ext>
            </a:extLst>
          </p:cNvPr>
          <p:cNvSpPr txBox="1"/>
          <p:nvPr/>
        </p:nvSpPr>
        <p:spPr>
          <a:xfrm>
            <a:off x="736301" y="1983650"/>
            <a:ext cx="8433398" cy="3108543"/>
          </a:xfrm>
          <a:prstGeom prst="rect">
            <a:avLst/>
          </a:prstGeom>
          <a:noFill/>
        </p:spPr>
        <p:txBody>
          <a:bodyPr wrap="square" rtlCol="0">
            <a:spAutoFit/>
          </a:bodyPr>
          <a:lstStyle/>
          <a:p>
            <a:r>
              <a:rPr lang="ja-JP" altLang="en-US" sz="2900" dirty="0">
                <a:latin typeface="Meiryo UI" panose="020B0604030504040204" pitchFamily="50" charset="-128"/>
                <a:ea typeface="Meiryo UI" panose="020B0604030504040204" pitchFamily="50" charset="-128"/>
              </a:rPr>
              <a:t>　</a:t>
            </a:r>
            <a:r>
              <a:rPr lang="ja-JP" altLang="en-US" sz="2900" u="sng" dirty="0">
                <a:latin typeface="Meiryo UI" panose="020B0604030504040204" pitchFamily="50" charset="-128"/>
                <a:ea typeface="Meiryo UI" panose="020B0604030504040204" pitchFamily="50" charset="-128"/>
              </a:rPr>
              <a:t>「家事・育児分担シミュレーションシート」を</a:t>
            </a:r>
            <a:endParaRPr lang="en-US" altLang="ja-JP" sz="2900" u="sng" dirty="0">
              <a:latin typeface="Meiryo UI" panose="020B0604030504040204" pitchFamily="50" charset="-128"/>
              <a:ea typeface="Meiryo UI" panose="020B0604030504040204" pitchFamily="50" charset="-128"/>
            </a:endParaRPr>
          </a:p>
          <a:p>
            <a:r>
              <a:rPr lang="ja-JP" altLang="en-US" sz="2900" u="sng" dirty="0">
                <a:latin typeface="Meiryo UI" panose="020B0604030504040204" pitchFamily="50" charset="-128"/>
                <a:ea typeface="Meiryo UI" panose="020B0604030504040204" pitchFamily="50" charset="-128"/>
              </a:rPr>
              <a:t>作成してみましょう。</a:t>
            </a:r>
            <a:endParaRPr lang="en-US" altLang="ja-JP" sz="2900" u="sng" dirty="0">
              <a:latin typeface="Meiryo UI" panose="020B0604030504040204" pitchFamily="50" charset="-128"/>
              <a:ea typeface="Meiryo UI" panose="020B0604030504040204" pitchFamily="50" charset="-128"/>
            </a:endParaRPr>
          </a:p>
          <a:p>
            <a:r>
              <a:rPr lang="ja-JP" altLang="en-US" sz="2900" dirty="0">
                <a:latin typeface="Meiryo UI" panose="020B0604030504040204" pitchFamily="50" charset="-128"/>
                <a:ea typeface="Meiryo UI" panose="020B0604030504040204" pitchFamily="50" charset="-128"/>
              </a:rPr>
              <a:t>　記入できる範囲で作成してください。</a:t>
            </a:r>
            <a:endParaRPr lang="en-US" altLang="ja-JP" sz="2900" dirty="0">
              <a:latin typeface="Meiryo UI" panose="020B0604030504040204" pitchFamily="50" charset="-128"/>
              <a:ea typeface="Meiryo UI" panose="020B0604030504040204" pitchFamily="50" charset="-128"/>
            </a:endParaRPr>
          </a:p>
          <a:p>
            <a:endParaRPr lang="en-US" altLang="ja-JP" sz="2900" dirty="0">
              <a:latin typeface="Meiryo UI" panose="020B0604030504040204" pitchFamily="50" charset="-128"/>
              <a:ea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お子さんが大きい方やいない方は、パートナーとの現在の家事</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分担のみについて記入しても良いですし、独身の方は将来パート</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ナーと、どのように家事・育児を分担したいかシミュレーションしても</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良いでしょう。</a:t>
            </a:r>
            <a:endParaRPr lang="en-US" altLang="ja-JP" sz="200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549CBDBB-4ACA-4009-96BE-AEE6961D2AD9}"/>
              </a:ext>
            </a:extLst>
          </p:cNvPr>
          <p:cNvSpPr txBox="1">
            <a:spLocks/>
          </p:cNvSpPr>
          <p:nvPr/>
        </p:nvSpPr>
        <p:spPr>
          <a:xfrm>
            <a:off x="358929" y="213823"/>
            <a:ext cx="8695059" cy="457200"/>
          </a:xfrm>
          <a:prstGeom prst="rect">
            <a:avLst/>
          </a:prstGeom>
        </p:spPr>
        <p:txBody>
          <a:bodyPr/>
          <a:lstStyle>
            <a:lvl1pPr algn="l" rtl="0" eaLnBrk="0" fontAlgn="base" hangingPunct="0">
              <a:spcBef>
                <a:spcPct val="0"/>
              </a:spcBef>
              <a:spcAft>
                <a:spcPct val="0"/>
              </a:spcAft>
              <a:defRPr kumimoji="1" sz="2400">
                <a:solidFill>
                  <a:schemeClr val="tx2"/>
                </a:solidFill>
                <a:latin typeface="メイリオ" panose="020B0604030504040204" pitchFamily="50" charset="-128"/>
                <a:ea typeface="+mj-ea"/>
                <a:cs typeface="+mj-cs"/>
              </a:defRPr>
            </a:lvl1pPr>
            <a:lvl2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24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24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24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24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2400">
                <a:solidFill>
                  <a:schemeClr val="tx2"/>
                </a:solidFill>
                <a:latin typeface="Times New Roman" pitchFamily="18" charset="0"/>
                <a:ea typeface="ＭＳ Ｐゴシック" pitchFamily="50" charset="-128"/>
              </a:defRPr>
            </a:lvl9pPr>
          </a:lstStyle>
          <a:p>
            <a:r>
              <a:rPr lang="ja-JP" altLang="en-US" kern="0" dirty="0">
                <a:latin typeface="+mj-lt"/>
                <a:ea typeface="メイリオ" panose="020B0604030504040204" pitchFamily="50" charset="-128"/>
              </a:rPr>
              <a:t>個人ワーク</a:t>
            </a:r>
            <a:br>
              <a:rPr lang="en-US" altLang="ja-JP" kern="0" dirty="0">
                <a:latin typeface="+mj-lt"/>
                <a:ea typeface="メイリオ" panose="020B0604030504040204" pitchFamily="50" charset="-128"/>
              </a:rPr>
            </a:br>
            <a:endParaRPr lang="ja-JP" altLang="en-US" kern="0" dirty="0">
              <a:latin typeface="+mj-lt"/>
              <a:ea typeface="メイリオ" panose="020B0604030504040204" pitchFamily="50" charset="-128"/>
            </a:endParaRPr>
          </a:p>
        </p:txBody>
      </p:sp>
      <p:grpSp>
        <p:nvGrpSpPr>
          <p:cNvPr id="6" name="グループ化 5">
            <a:extLst>
              <a:ext uri="{FF2B5EF4-FFF2-40B4-BE49-F238E27FC236}">
                <a16:creationId xmlns:a16="http://schemas.microsoft.com/office/drawing/2014/main" id="{DD860963-3B14-415D-869C-D2D47FF37F14}"/>
              </a:ext>
            </a:extLst>
          </p:cNvPr>
          <p:cNvGrpSpPr/>
          <p:nvPr/>
        </p:nvGrpSpPr>
        <p:grpSpPr>
          <a:xfrm>
            <a:off x="5791201" y="950065"/>
            <a:ext cx="3701142" cy="754543"/>
            <a:chOff x="598716" y="4035171"/>
            <a:chExt cx="8643256" cy="1832229"/>
          </a:xfrm>
        </p:grpSpPr>
        <p:pic>
          <p:nvPicPr>
            <p:cNvPr id="7" name="図 6">
              <a:extLst>
                <a:ext uri="{FF2B5EF4-FFF2-40B4-BE49-F238E27FC236}">
                  <a16:creationId xmlns:a16="http://schemas.microsoft.com/office/drawing/2014/main" id="{BCAF44D9-475C-4B2A-8FDB-1F397C833068}"/>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98716" y="4035171"/>
              <a:ext cx="8643256" cy="1832229"/>
            </a:xfrm>
            <a:prstGeom prst="round2DiagRect">
              <a:avLst>
                <a:gd name="adj1" fmla="val 9503"/>
                <a:gd name="adj2" fmla="val 0"/>
              </a:avLst>
            </a:prstGeom>
          </p:spPr>
        </p:pic>
        <p:sp>
          <p:nvSpPr>
            <p:cNvPr id="8" name="テキスト ボックス 7">
              <a:extLst>
                <a:ext uri="{FF2B5EF4-FFF2-40B4-BE49-F238E27FC236}">
                  <a16:creationId xmlns:a16="http://schemas.microsoft.com/office/drawing/2014/main" id="{AD053DB2-0F0B-4F2F-8C2B-CECFCA745576}"/>
                </a:ext>
              </a:extLst>
            </p:cNvPr>
            <p:cNvSpPr txBox="1"/>
            <p:nvPr/>
          </p:nvSpPr>
          <p:spPr>
            <a:xfrm flipH="1">
              <a:off x="991919" y="4321378"/>
              <a:ext cx="8250053" cy="1345253"/>
            </a:xfrm>
            <a:prstGeom prst="rect">
              <a:avLst/>
            </a:prstGeom>
            <a:noFill/>
          </p:spPr>
          <p:txBody>
            <a:bodyPr wrap="square" rtlCol="0">
              <a:spAutoFit/>
            </a:bodyPr>
            <a:lstStyle/>
            <a:p>
              <a:pPr algn="ctr"/>
              <a:r>
                <a:rPr lang="ja-JP" altLang="en-US" sz="3000" dirty="0"/>
                <a:t>所要時間：５分</a:t>
              </a:r>
              <a:endParaRPr kumimoji="1" lang="ja-JP" altLang="en-US" sz="3000" dirty="0"/>
            </a:p>
          </p:txBody>
        </p:sp>
      </p:grpSp>
      <p:sp>
        <p:nvSpPr>
          <p:cNvPr id="12" name="テキスト ボックス 11">
            <a:extLst>
              <a:ext uri="{FF2B5EF4-FFF2-40B4-BE49-F238E27FC236}">
                <a16:creationId xmlns:a16="http://schemas.microsoft.com/office/drawing/2014/main" id="{9444987A-4C66-4DFE-9B07-67CD40952940}"/>
              </a:ext>
            </a:extLst>
          </p:cNvPr>
          <p:cNvSpPr txBox="1"/>
          <p:nvPr/>
        </p:nvSpPr>
        <p:spPr>
          <a:xfrm>
            <a:off x="1050117" y="5262607"/>
            <a:ext cx="6685367" cy="923330"/>
          </a:xfrm>
          <a:prstGeom prst="rect">
            <a:avLst/>
          </a:prstGeom>
          <a:noFill/>
          <a:ln w="22225">
            <a:solidFill>
              <a:srgbClr val="00B0F0"/>
            </a:solidFill>
          </a:ln>
        </p:spPr>
        <p:txBody>
          <a:bodyPr wrap="square" rtlCol="0" anchor="ctr">
            <a:spAutoFit/>
          </a:bodyPr>
          <a:lstStyle/>
          <a:p>
            <a:pPr>
              <a:lnSpc>
                <a:spcPct val="150000"/>
              </a:lnSpc>
            </a:pPr>
            <a:r>
              <a:rPr lang="ja-JP" altLang="en-US" sz="1800" b="1" dirty="0">
                <a:latin typeface="Meiryo UI" panose="020B0604030504040204" pitchFamily="50" charset="-128"/>
                <a:ea typeface="Meiryo UI" panose="020B0604030504040204" pitchFamily="50" charset="-128"/>
              </a:rPr>
              <a:t>　可能な方は、作成したシミュレーションシートを持ち帰り、パートナーと家事・育児分担について話し合ってみてください。</a:t>
            </a:r>
            <a:endParaRPr lang="en-US" altLang="ja-JP" sz="1138" b="1" dirty="0">
              <a:latin typeface="Yu Gothic UI Semibold" panose="020B0700000000000000" pitchFamily="50" charset="-128"/>
              <a:ea typeface="Yu Gothic UI Semibold" panose="020B0700000000000000" pitchFamily="50" charset="-128"/>
            </a:endParaRPr>
          </a:p>
        </p:txBody>
      </p:sp>
      <p:sp>
        <p:nvSpPr>
          <p:cNvPr id="5" name="スライド番号プレースホルダー 4"/>
          <p:cNvSpPr>
            <a:spLocks noGrp="1"/>
          </p:cNvSpPr>
          <p:nvPr>
            <p:ph type="sldNum" sz="quarter" idx="12"/>
          </p:nvPr>
        </p:nvSpPr>
        <p:spPr/>
        <p:txBody>
          <a:bodyPr/>
          <a:lstStyle/>
          <a:p>
            <a:pPr>
              <a:defRPr/>
            </a:pPr>
            <a:fld id="{A27A1673-8EF2-4E01-AC2A-217A2BE81E52}" type="slidenum">
              <a:rPr lang="ja-JP" altLang="en-US" smtClean="0"/>
              <a:pPr>
                <a:defRPr/>
              </a:pPr>
              <a:t>6</a:t>
            </a:fld>
            <a:endParaRPr lang="ja-JP" altLang="en-US"/>
          </a:p>
        </p:txBody>
      </p:sp>
    </p:spTree>
    <p:extLst>
      <p:ext uri="{BB962C8B-B14F-4D97-AF65-F5344CB8AC3E}">
        <p14:creationId xmlns:p14="http://schemas.microsoft.com/office/powerpoint/2010/main" val="4157569311"/>
      </p:ext>
    </p:extLst>
  </p:cSld>
  <p:clrMapOvr>
    <a:masterClrMapping/>
  </p:clrMapOvr>
  <p:transition>
    <p:pull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A7EE55B5-9EA7-4D24-9468-F64B43F01735}"/>
              </a:ext>
            </a:extLst>
          </p:cNvPr>
          <p:cNvSpPr txBox="1"/>
          <p:nvPr/>
        </p:nvSpPr>
        <p:spPr>
          <a:xfrm flipH="1">
            <a:off x="416735" y="172965"/>
            <a:ext cx="6686550" cy="461665"/>
          </a:xfrm>
          <a:prstGeom prst="rect">
            <a:avLst/>
          </a:prstGeom>
          <a:noFill/>
        </p:spPr>
        <p:txBody>
          <a:bodyPr wrap="square" rtlCol="0">
            <a:spAutoFit/>
          </a:bodyPr>
          <a:lstStyle/>
          <a:p>
            <a:r>
              <a:rPr lang="ja-JP" altLang="en-US" sz="2400" dirty="0">
                <a:solidFill>
                  <a:schemeClr val="tx2"/>
                </a:solidFill>
                <a:latin typeface="メイリオ" panose="020B0604030504040204" pitchFamily="50" charset="-128"/>
                <a:ea typeface="メイリオ" panose="020B0604030504040204" pitchFamily="50" charset="-128"/>
              </a:rPr>
              <a:t>補足説明：育児・介護休業法改正のポイント</a:t>
            </a:r>
          </a:p>
        </p:txBody>
      </p:sp>
      <p:sp>
        <p:nvSpPr>
          <p:cNvPr id="12" name="テキスト ボックス 11">
            <a:extLst>
              <a:ext uri="{FF2B5EF4-FFF2-40B4-BE49-F238E27FC236}">
                <a16:creationId xmlns:a16="http://schemas.microsoft.com/office/drawing/2014/main" id="{A7EE55B5-9EA7-4D24-9468-F64B43F01735}"/>
              </a:ext>
            </a:extLst>
          </p:cNvPr>
          <p:cNvSpPr txBox="1"/>
          <p:nvPr/>
        </p:nvSpPr>
        <p:spPr>
          <a:xfrm flipH="1">
            <a:off x="504407" y="854343"/>
            <a:ext cx="8832020" cy="400110"/>
          </a:xfrm>
          <a:prstGeom prst="rect">
            <a:avLst/>
          </a:prstGeom>
          <a:solidFill>
            <a:schemeClr val="tx2"/>
          </a:solidFill>
        </p:spPr>
        <p:txBody>
          <a:bodyPr wrap="square" rtlCol="0" anchor="ctr">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（１）産後パパ育休（出生時育児休業）の創設／育児休業の分割取得</a:t>
            </a:r>
            <a:endParaRPr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14" name="スライド番号プレースホルダー 13"/>
          <p:cNvSpPr>
            <a:spLocks noGrp="1"/>
          </p:cNvSpPr>
          <p:nvPr>
            <p:ph type="sldNum" sz="quarter" idx="12"/>
          </p:nvPr>
        </p:nvSpPr>
        <p:spPr/>
        <p:txBody>
          <a:bodyPr/>
          <a:lstStyle/>
          <a:p>
            <a:fld id="{776193A2-797E-4535-A675-B81654FD6B52}" type="slidenum">
              <a:rPr kumimoji="1" lang="ja-JP" altLang="en-US" smtClean="0"/>
              <a:pPr/>
              <a:t>7</a:t>
            </a:fld>
            <a:endParaRPr kumimoji="1" lang="ja-JP" altLang="en-US"/>
          </a:p>
        </p:txBody>
      </p:sp>
      <p:sp>
        <p:nvSpPr>
          <p:cNvPr id="2" name="テキスト ボックス 1"/>
          <p:cNvSpPr txBox="1"/>
          <p:nvPr/>
        </p:nvSpPr>
        <p:spPr>
          <a:xfrm>
            <a:off x="4010916" y="6068127"/>
            <a:ext cx="5325511" cy="276999"/>
          </a:xfrm>
          <a:prstGeom prst="rect">
            <a:avLst/>
          </a:prstGeom>
          <a:noFill/>
        </p:spPr>
        <p:txBody>
          <a:bodyPr wrap="square" rtlCol="0">
            <a:spAutoFit/>
          </a:bodyPr>
          <a:lstStyle/>
          <a:p>
            <a:r>
              <a:rPr kumimoji="1" lang="ja-JP" altLang="en-US" sz="1200" dirty="0"/>
              <a:t>厚労省「リーフレット</a:t>
            </a:r>
            <a:r>
              <a:rPr kumimoji="1" lang="en-US" altLang="ja-JP" sz="1200" dirty="0"/>
              <a:t>『</a:t>
            </a:r>
            <a:r>
              <a:rPr kumimoji="1" lang="ja-JP" altLang="en-US" sz="1200" dirty="0"/>
              <a:t>育児・介護休業法改正ポイントのご案内</a:t>
            </a:r>
            <a:r>
              <a:rPr kumimoji="1" lang="en-US" altLang="ja-JP" sz="1200" dirty="0"/>
              <a:t>』</a:t>
            </a:r>
            <a:r>
              <a:rPr kumimoji="1" lang="ja-JP" altLang="en-US" sz="1200" dirty="0"/>
              <a:t>」を加工して作成</a:t>
            </a:r>
          </a:p>
        </p:txBody>
      </p:sp>
      <p:sp>
        <p:nvSpPr>
          <p:cNvPr id="8" name="テキスト ボックス 7">
            <a:extLst>
              <a:ext uri="{FF2B5EF4-FFF2-40B4-BE49-F238E27FC236}">
                <a16:creationId xmlns:a16="http://schemas.microsoft.com/office/drawing/2014/main" id="{A7EE55B5-9EA7-4D24-9468-F64B43F01735}"/>
              </a:ext>
            </a:extLst>
          </p:cNvPr>
          <p:cNvSpPr txBox="1"/>
          <p:nvPr/>
        </p:nvSpPr>
        <p:spPr>
          <a:xfrm flipH="1">
            <a:off x="6208579" y="1339495"/>
            <a:ext cx="3311792" cy="369136"/>
          </a:xfrm>
          <a:prstGeom prst="rect">
            <a:avLst/>
          </a:prstGeom>
          <a:noFill/>
        </p:spPr>
        <p:txBody>
          <a:bodyPr wrap="square" rtlCol="0">
            <a:spAutoFit/>
          </a:bodyPr>
          <a:lstStyle/>
          <a:p>
            <a:r>
              <a:rPr lang="ja-JP" altLang="en-US" sz="1800" b="1" dirty="0">
                <a:solidFill>
                  <a:schemeClr val="tx2"/>
                </a:solidFill>
                <a:latin typeface="メイリオ" panose="020B0604030504040204" pitchFamily="50" charset="-128"/>
                <a:ea typeface="メイリオ" panose="020B0604030504040204" pitchFamily="50" charset="-128"/>
              </a:rPr>
              <a:t>施行日：令和４年１０月１日</a:t>
            </a:r>
          </a:p>
        </p:txBody>
      </p:sp>
      <p:graphicFrame>
        <p:nvGraphicFramePr>
          <p:cNvPr id="4" name="表 3"/>
          <p:cNvGraphicFramePr>
            <a:graphicFrameLocks noGrp="1"/>
          </p:cNvGraphicFramePr>
          <p:nvPr>
            <p:extLst>
              <p:ext uri="{D42A27DB-BD31-4B8C-83A1-F6EECF244321}">
                <p14:modId xmlns:p14="http://schemas.microsoft.com/office/powerpoint/2010/main" val="1874111799"/>
              </p:ext>
            </p:extLst>
          </p:nvPr>
        </p:nvGraphicFramePr>
        <p:xfrm>
          <a:off x="504407" y="1793674"/>
          <a:ext cx="8720556" cy="4076131"/>
        </p:xfrm>
        <a:graphic>
          <a:graphicData uri="http://schemas.openxmlformats.org/drawingml/2006/table">
            <a:tbl>
              <a:tblPr firstRow="1" bandRow="1">
                <a:tableStyleId>{073A0DAA-6AF3-43AB-8588-CEC1D06C72B9}</a:tableStyleId>
              </a:tblPr>
              <a:tblGrid>
                <a:gridCol w="1924894">
                  <a:extLst>
                    <a:ext uri="{9D8B030D-6E8A-4147-A177-3AD203B41FA5}">
                      <a16:colId xmlns:a16="http://schemas.microsoft.com/office/drawing/2014/main" val="20000"/>
                    </a:ext>
                  </a:extLst>
                </a:gridCol>
                <a:gridCol w="4176215">
                  <a:extLst>
                    <a:ext uri="{9D8B030D-6E8A-4147-A177-3AD203B41FA5}">
                      <a16:colId xmlns:a16="http://schemas.microsoft.com/office/drawing/2014/main" val="20001"/>
                    </a:ext>
                  </a:extLst>
                </a:gridCol>
                <a:gridCol w="2619447">
                  <a:extLst>
                    <a:ext uri="{9D8B030D-6E8A-4147-A177-3AD203B41FA5}">
                      <a16:colId xmlns:a16="http://schemas.microsoft.com/office/drawing/2014/main" val="20002"/>
                    </a:ext>
                  </a:extLst>
                </a:gridCol>
              </a:tblGrid>
              <a:tr h="545700">
                <a:tc>
                  <a:txBody>
                    <a:bodyPr/>
                    <a:lstStyle/>
                    <a:p>
                      <a:pPr algn="ctr"/>
                      <a:endParaRPr kumimoji="1" lang="ja-JP" altLang="en-US" dirty="0"/>
                    </a:p>
                  </a:txBody>
                  <a:tcPr anchor="ctr">
                    <a:solidFill>
                      <a:srgbClr val="FF4F6C"/>
                    </a:solidFill>
                  </a:tcPr>
                </a:tc>
                <a:tc>
                  <a:txBody>
                    <a:bodyPr/>
                    <a:lstStyle/>
                    <a:p>
                      <a:pPr algn="ctr"/>
                      <a:r>
                        <a:rPr kumimoji="1" lang="ja-JP" altLang="en-US" sz="1800" dirty="0"/>
                        <a:t>産後パパ育休</a:t>
                      </a:r>
                      <a:endParaRPr kumimoji="1" lang="en-US" altLang="ja-JP" sz="1800" dirty="0"/>
                    </a:p>
                    <a:p>
                      <a:pPr algn="ctr"/>
                      <a:r>
                        <a:rPr kumimoji="1" lang="ja-JP" altLang="en-US" sz="1600" dirty="0"/>
                        <a:t>（育休とは別に取得可能）</a:t>
                      </a:r>
                    </a:p>
                  </a:txBody>
                  <a:tcPr anchor="ctr">
                    <a:solidFill>
                      <a:srgbClr val="FF4F6C"/>
                    </a:solidFill>
                  </a:tcPr>
                </a:tc>
                <a:tc>
                  <a:txBody>
                    <a:bodyPr/>
                    <a:lstStyle/>
                    <a:p>
                      <a:pPr algn="ctr"/>
                      <a:r>
                        <a:rPr kumimoji="1" lang="ja-JP" altLang="en-US" sz="1800" dirty="0"/>
                        <a:t>育休制度</a:t>
                      </a:r>
                    </a:p>
                  </a:txBody>
                  <a:tcPr anchor="ctr">
                    <a:solidFill>
                      <a:srgbClr val="FF4F6C"/>
                    </a:solidFill>
                  </a:tcPr>
                </a:tc>
                <a:extLst>
                  <a:ext uri="{0D108BD9-81ED-4DB2-BD59-A6C34878D82A}">
                    <a16:rowId xmlns:a16="http://schemas.microsoft.com/office/drawing/2014/main" val="10000"/>
                  </a:ext>
                </a:extLst>
              </a:tr>
              <a:tr h="809930">
                <a:tc>
                  <a:txBody>
                    <a:bodyPr/>
                    <a:lstStyle/>
                    <a:p>
                      <a:pPr algn="ctr"/>
                      <a:r>
                        <a:rPr kumimoji="1" lang="ja-JP" altLang="en-US" sz="1800" b="1" dirty="0">
                          <a:solidFill>
                            <a:schemeClr val="bg1"/>
                          </a:solidFill>
                          <a:latin typeface="+mn-ea"/>
                          <a:ea typeface="+mn-ea"/>
                        </a:rPr>
                        <a:t>対象期間</a:t>
                      </a:r>
                      <a:endParaRPr kumimoji="1" lang="en-US" altLang="ja-JP" sz="1800" b="1" dirty="0">
                        <a:solidFill>
                          <a:schemeClr val="bg1"/>
                        </a:solidFill>
                        <a:latin typeface="+mn-ea"/>
                        <a:ea typeface="+mn-ea"/>
                      </a:endParaRPr>
                    </a:p>
                    <a:p>
                      <a:pPr algn="ctr"/>
                      <a:r>
                        <a:rPr kumimoji="1" lang="ja-JP" altLang="en-US" sz="1800" b="1" dirty="0">
                          <a:solidFill>
                            <a:schemeClr val="bg1"/>
                          </a:solidFill>
                          <a:latin typeface="+mn-ea"/>
                          <a:ea typeface="+mn-ea"/>
                        </a:rPr>
                        <a:t>取得可能日数</a:t>
                      </a:r>
                    </a:p>
                  </a:txBody>
                  <a:tcPr anchor="ctr">
                    <a:solidFill>
                      <a:srgbClr val="FF4F6C"/>
                    </a:solidFill>
                  </a:tcPr>
                </a:tc>
                <a:tc>
                  <a:txBody>
                    <a:bodyPr/>
                    <a:lstStyle/>
                    <a:p>
                      <a:r>
                        <a:rPr kumimoji="1" lang="ja-JP" altLang="en-US" sz="1800" b="1" u="sng" dirty="0"/>
                        <a:t>子の出生後８週間以内</a:t>
                      </a:r>
                      <a:r>
                        <a:rPr kumimoji="1" lang="ja-JP" altLang="en-US" sz="1800" b="1" dirty="0"/>
                        <a:t>に</a:t>
                      </a:r>
                      <a:r>
                        <a:rPr kumimoji="1" lang="ja-JP" altLang="en-US" sz="1800" b="1" u="sng" dirty="0"/>
                        <a:t>４週間まで</a:t>
                      </a:r>
                      <a:endParaRPr kumimoji="1" lang="en-US" altLang="ja-JP" sz="1800" b="1" u="sng" dirty="0"/>
                    </a:p>
                    <a:p>
                      <a:r>
                        <a:rPr kumimoji="1" lang="ja-JP" altLang="en-US" sz="1800" b="1" dirty="0"/>
                        <a:t>取得可能</a:t>
                      </a:r>
                    </a:p>
                  </a:txBody>
                  <a:tcPr anchor="ctr">
                    <a:solidFill>
                      <a:srgbClr val="FFCCFF"/>
                    </a:solidFill>
                  </a:tcPr>
                </a:tc>
                <a:tc>
                  <a:txBody>
                    <a:bodyPr/>
                    <a:lstStyle/>
                    <a:p>
                      <a:r>
                        <a:rPr kumimoji="1" lang="ja-JP" altLang="en-US" sz="1800" b="1" dirty="0"/>
                        <a:t>原則子が１歳</a:t>
                      </a:r>
                      <a:endParaRPr kumimoji="1" lang="en-US" altLang="ja-JP" sz="1800" b="1" dirty="0"/>
                    </a:p>
                    <a:p>
                      <a:r>
                        <a:rPr kumimoji="1" lang="ja-JP" altLang="en-US" sz="1800" b="1" dirty="0"/>
                        <a:t>（最長２歳）まで</a:t>
                      </a:r>
                      <a:endParaRPr kumimoji="1" lang="en-US" altLang="ja-JP" sz="1800" b="1" dirty="0"/>
                    </a:p>
                  </a:txBody>
                  <a:tcPr anchor="ctr">
                    <a:solidFill>
                      <a:srgbClr val="FFCCFF"/>
                    </a:solidFill>
                  </a:tcPr>
                </a:tc>
                <a:extLst>
                  <a:ext uri="{0D108BD9-81ED-4DB2-BD59-A6C34878D82A}">
                    <a16:rowId xmlns:a16="http://schemas.microsoft.com/office/drawing/2014/main" val="10001"/>
                  </a:ext>
                </a:extLst>
              </a:tr>
              <a:tr h="809930">
                <a:tc>
                  <a:txBody>
                    <a:bodyPr/>
                    <a:lstStyle/>
                    <a:p>
                      <a:pPr algn="ctr"/>
                      <a:r>
                        <a:rPr kumimoji="1" lang="ja-JP" altLang="en-US" sz="1800" b="1" dirty="0">
                          <a:solidFill>
                            <a:schemeClr val="bg1"/>
                          </a:solidFill>
                          <a:latin typeface="+mn-ea"/>
                          <a:ea typeface="+mn-ea"/>
                        </a:rPr>
                        <a:t>申出期限</a:t>
                      </a:r>
                    </a:p>
                  </a:txBody>
                  <a:tcPr anchor="ctr">
                    <a:solidFill>
                      <a:srgbClr val="FF4F6C"/>
                    </a:solidFill>
                  </a:tcPr>
                </a:tc>
                <a:tc>
                  <a:txBody>
                    <a:bodyPr/>
                    <a:lstStyle/>
                    <a:p>
                      <a:r>
                        <a:rPr kumimoji="1" lang="ja-JP" altLang="en-US" sz="1800" b="1" dirty="0"/>
                        <a:t>原則</a:t>
                      </a:r>
                      <a:r>
                        <a:rPr kumimoji="1" lang="ja-JP" altLang="en-US" sz="1800" b="1" u="sng" dirty="0"/>
                        <a:t>休業の２週間前</a:t>
                      </a:r>
                      <a:r>
                        <a:rPr kumimoji="1" lang="ja-JP" altLang="en-US" sz="1800" b="1" dirty="0"/>
                        <a:t>まで</a:t>
                      </a:r>
                    </a:p>
                  </a:txBody>
                  <a:tcPr anchor="ctr">
                    <a:solidFill>
                      <a:srgbClr val="FFCCFF"/>
                    </a:solidFill>
                  </a:tcPr>
                </a:tc>
                <a:tc>
                  <a:txBody>
                    <a:bodyPr/>
                    <a:lstStyle/>
                    <a:p>
                      <a:r>
                        <a:rPr kumimoji="1" lang="ja-JP" altLang="en-US" sz="1800" b="1" dirty="0"/>
                        <a:t>原則１ヶ月前まで</a:t>
                      </a:r>
                    </a:p>
                  </a:txBody>
                  <a:tcPr anchor="ctr">
                    <a:solidFill>
                      <a:srgbClr val="FFCCFF"/>
                    </a:solidFill>
                  </a:tcPr>
                </a:tc>
                <a:extLst>
                  <a:ext uri="{0D108BD9-81ED-4DB2-BD59-A6C34878D82A}">
                    <a16:rowId xmlns:a16="http://schemas.microsoft.com/office/drawing/2014/main" val="10002"/>
                  </a:ext>
                </a:extLst>
              </a:tr>
              <a:tr h="809930">
                <a:tc>
                  <a:txBody>
                    <a:bodyPr/>
                    <a:lstStyle/>
                    <a:p>
                      <a:pPr algn="ctr"/>
                      <a:r>
                        <a:rPr kumimoji="1" lang="ja-JP" altLang="en-US" sz="1800" b="1" dirty="0">
                          <a:solidFill>
                            <a:schemeClr val="bg1"/>
                          </a:solidFill>
                          <a:latin typeface="+mn-ea"/>
                          <a:ea typeface="+mn-ea"/>
                        </a:rPr>
                        <a:t>分割取得</a:t>
                      </a:r>
                    </a:p>
                  </a:txBody>
                  <a:tcPr anchor="ctr">
                    <a:solidFill>
                      <a:srgbClr val="FF4F6C"/>
                    </a:solidFill>
                  </a:tcPr>
                </a:tc>
                <a:tc>
                  <a:txBody>
                    <a:bodyPr/>
                    <a:lstStyle/>
                    <a:p>
                      <a:r>
                        <a:rPr kumimoji="1" lang="ja-JP" altLang="en-US" sz="1800" b="1" dirty="0"/>
                        <a:t>分割して</a:t>
                      </a:r>
                      <a:r>
                        <a:rPr kumimoji="1" lang="ja-JP" altLang="en-US" sz="1800" b="1" u="sng" dirty="0"/>
                        <a:t>２回</a:t>
                      </a:r>
                      <a:r>
                        <a:rPr kumimoji="1" lang="ja-JP" altLang="en-US" sz="1800" b="1" dirty="0"/>
                        <a:t>取得可能</a:t>
                      </a:r>
                    </a:p>
                  </a:txBody>
                  <a:tcPr anchor="ctr">
                    <a:solidFill>
                      <a:srgbClr val="FFCCFF"/>
                    </a:solidFill>
                  </a:tcPr>
                </a:tc>
                <a:tc>
                  <a:txBody>
                    <a:bodyPr/>
                    <a:lstStyle/>
                    <a:p>
                      <a:r>
                        <a:rPr kumimoji="1" lang="ja-JP" altLang="en-US" sz="1800" b="1" dirty="0"/>
                        <a:t>原則分割不可</a:t>
                      </a:r>
                      <a:endParaRPr kumimoji="1" lang="en-US" altLang="ja-JP" sz="1800" b="1" dirty="0"/>
                    </a:p>
                    <a:p>
                      <a:r>
                        <a:rPr kumimoji="1" lang="ja-JP" altLang="en-US" sz="1600" b="1" dirty="0"/>
                        <a:t>（今回の改正で分割して２回まで取得可能）</a:t>
                      </a:r>
                    </a:p>
                  </a:txBody>
                  <a:tcPr anchor="ctr">
                    <a:solidFill>
                      <a:srgbClr val="FFCCFF"/>
                    </a:solidFill>
                  </a:tcPr>
                </a:tc>
                <a:extLst>
                  <a:ext uri="{0D108BD9-81ED-4DB2-BD59-A6C34878D82A}">
                    <a16:rowId xmlns:a16="http://schemas.microsoft.com/office/drawing/2014/main" val="10003"/>
                  </a:ext>
                </a:extLst>
              </a:tr>
              <a:tr h="993231">
                <a:tc>
                  <a:txBody>
                    <a:bodyPr/>
                    <a:lstStyle/>
                    <a:p>
                      <a:pPr algn="ctr"/>
                      <a:r>
                        <a:rPr kumimoji="1" lang="ja-JP" altLang="en-US" sz="1800" b="1" dirty="0">
                          <a:solidFill>
                            <a:schemeClr val="bg1"/>
                          </a:solidFill>
                          <a:latin typeface="+mn-ea"/>
                          <a:ea typeface="+mn-ea"/>
                        </a:rPr>
                        <a:t>休業中の就業</a:t>
                      </a:r>
                    </a:p>
                  </a:txBody>
                  <a:tcPr anchor="ctr">
                    <a:solidFill>
                      <a:srgbClr val="FF4F6C"/>
                    </a:solidFill>
                  </a:tcPr>
                </a:tc>
                <a:tc>
                  <a:txBody>
                    <a:bodyPr/>
                    <a:lstStyle/>
                    <a:p>
                      <a:r>
                        <a:rPr kumimoji="1" lang="ja-JP" altLang="en-US" sz="1800" b="1" dirty="0"/>
                        <a:t>労使協定を締結している場合に限り、</a:t>
                      </a:r>
                      <a:endParaRPr kumimoji="1" lang="en-US" altLang="ja-JP" sz="1800" b="1" dirty="0"/>
                    </a:p>
                    <a:p>
                      <a:r>
                        <a:rPr kumimoji="1" lang="ja-JP" altLang="en-US" sz="1800" b="1" u="sng" dirty="0"/>
                        <a:t>労働者が合意した範囲で休業中に就業することが可能</a:t>
                      </a:r>
                    </a:p>
                  </a:txBody>
                  <a:tcPr anchor="ctr">
                    <a:solidFill>
                      <a:srgbClr val="FFCCFF"/>
                    </a:solidFill>
                  </a:tcPr>
                </a:tc>
                <a:tc>
                  <a:txBody>
                    <a:bodyPr/>
                    <a:lstStyle/>
                    <a:p>
                      <a:r>
                        <a:rPr kumimoji="1" lang="ja-JP" altLang="en-US" sz="1800" b="1" dirty="0"/>
                        <a:t>原則就業不可</a:t>
                      </a:r>
                    </a:p>
                  </a:txBody>
                  <a:tcPr anchor="ctr">
                    <a:solidFill>
                      <a:srgbClr val="FFCC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3760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フローチャート: 代替処理 48"/>
          <p:cNvSpPr/>
          <p:nvPr/>
        </p:nvSpPr>
        <p:spPr>
          <a:xfrm>
            <a:off x="587154" y="3304606"/>
            <a:ext cx="8719750" cy="3100923"/>
          </a:xfrm>
          <a:prstGeom prst="flowChartAlternateProcess">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HGPｺﾞｼｯｸE" panose="020B0900000000000000" pitchFamily="50" charset="-128"/>
              <a:ea typeface="HGPｺﾞｼｯｸE" panose="020B0900000000000000" pitchFamily="50" charset="-128"/>
            </a:endParaRPr>
          </a:p>
        </p:txBody>
      </p:sp>
      <p:sp>
        <p:nvSpPr>
          <p:cNvPr id="35" name="フローチャート: 代替処理 34"/>
          <p:cNvSpPr/>
          <p:nvPr/>
        </p:nvSpPr>
        <p:spPr>
          <a:xfrm>
            <a:off x="589965" y="1360574"/>
            <a:ext cx="8719750" cy="1710073"/>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HGPｺﾞｼｯｸE" panose="020B0900000000000000" pitchFamily="50" charset="-128"/>
              <a:ea typeface="HGPｺﾞｼｯｸE" panose="020B0900000000000000" pitchFamily="50" charset="-128"/>
            </a:endParaRPr>
          </a:p>
        </p:txBody>
      </p:sp>
      <p:sp>
        <p:nvSpPr>
          <p:cNvPr id="5" name="テキスト ボックス 4">
            <a:extLst>
              <a:ext uri="{FF2B5EF4-FFF2-40B4-BE49-F238E27FC236}">
                <a16:creationId xmlns:a16="http://schemas.microsoft.com/office/drawing/2014/main" id="{A7EE55B5-9EA7-4D24-9468-F64B43F01735}"/>
              </a:ext>
            </a:extLst>
          </p:cNvPr>
          <p:cNvSpPr txBox="1"/>
          <p:nvPr/>
        </p:nvSpPr>
        <p:spPr>
          <a:xfrm flipH="1">
            <a:off x="416735" y="172965"/>
            <a:ext cx="6686550" cy="461665"/>
          </a:xfrm>
          <a:prstGeom prst="rect">
            <a:avLst/>
          </a:prstGeom>
          <a:noFill/>
        </p:spPr>
        <p:txBody>
          <a:bodyPr wrap="square" rtlCol="0">
            <a:spAutoFit/>
          </a:bodyPr>
          <a:lstStyle/>
          <a:p>
            <a:r>
              <a:rPr lang="ja-JP" altLang="en-US" sz="2400" dirty="0">
                <a:solidFill>
                  <a:schemeClr val="tx2"/>
                </a:solidFill>
                <a:latin typeface="メイリオ" panose="020B0604030504040204" pitchFamily="50" charset="-128"/>
                <a:ea typeface="メイリオ" panose="020B0604030504040204" pitchFamily="50" charset="-128"/>
              </a:rPr>
              <a:t>補足説明：育児・介護休業法改正のポイント</a:t>
            </a:r>
          </a:p>
        </p:txBody>
      </p:sp>
      <p:sp>
        <p:nvSpPr>
          <p:cNvPr id="12" name="テキスト ボックス 11">
            <a:extLst>
              <a:ext uri="{FF2B5EF4-FFF2-40B4-BE49-F238E27FC236}">
                <a16:creationId xmlns:a16="http://schemas.microsoft.com/office/drawing/2014/main" id="{A7EE55B5-9EA7-4D24-9468-F64B43F01735}"/>
              </a:ext>
            </a:extLst>
          </p:cNvPr>
          <p:cNvSpPr txBox="1"/>
          <p:nvPr/>
        </p:nvSpPr>
        <p:spPr>
          <a:xfrm flipH="1">
            <a:off x="531019" y="840938"/>
            <a:ext cx="8832020" cy="400110"/>
          </a:xfrm>
          <a:prstGeom prst="rect">
            <a:avLst/>
          </a:prstGeom>
          <a:solidFill>
            <a:schemeClr val="tx2"/>
          </a:solidFill>
        </p:spPr>
        <p:txBody>
          <a:bodyPr wrap="square" rtlCol="0" anchor="ctr">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＜制度改正により実現できる働き方・休み方のイメージ（例）＞</a:t>
            </a:r>
            <a:endParaRPr lang="en-US" altLang="ja-JP" sz="2000" b="1" dirty="0">
              <a:solidFill>
                <a:schemeClr val="bg1"/>
              </a:solidFill>
              <a:latin typeface="メイリオ" panose="020B0604030504040204" pitchFamily="50" charset="-128"/>
              <a:ea typeface="メイリオ" panose="020B0604030504040204" pitchFamily="50" charset="-128"/>
            </a:endParaRPr>
          </a:p>
        </p:txBody>
      </p:sp>
      <p:cxnSp>
        <p:nvCxnSpPr>
          <p:cNvPr id="8" name="直線コネクタ 7"/>
          <p:cNvCxnSpPr/>
          <p:nvPr/>
        </p:nvCxnSpPr>
        <p:spPr>
          <a:xfrm flipH="1">
            <a:off x="8834166" y="1741674"/>
            <a:ext cx="1030" cy="3238123"/>
          </a:xfrm>
          <a:prstGeom prst="line">
            <a:avLst/>
          </a:prstGeom>
          <a:ln w="285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2199929" y="1792126"/>
            <a:ext cx="18107" cy="3286864"/>
          </a:xfrm>
          <a:prstGeom prst="line">
            <a:avLst/>
          </a:prstGeom>
          <a:ln w="285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796830" y="1763045"/>
            <a:ext cx="5530" cy="3345027"/>
          </a:xfrm>
          <a:prstGeom prst="line">
            <a:avLst/>
          </a:prstGeom>
          <a:ln w="2857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4" name="フローチャート: 代替処理 13"/>
          <p:cNvSpPr/>
          <p:nvPr/>
        </p:nvSpPr>
        <p:spPr>
          <a:xfrm>
            <a:off x="1802054" y="1498549"/>
            <a:ext cx="811356" cy="297968"/>
          </a:xfrm>
          <a:prstGeom prst="flowChartAlternateProcess">
            <a:avLst/>
          </a:prstGeom>
          <a:solidFill>
            <a:schemeClr val="tx1">
              <a:lumMod val="65000"/>
              <a:lumOff val="3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HGPｺﾞｼｯｸE" panose="020B0900000000000000" pitchFamily="50" charset="-128"/>
                <a:ea typeface="HGPｺﾞｼｯｸE" panose="020B0900000000000000" pitchFamily="50" charset="-128"/>
              </a:rPr>
              <a:t>出生</a:t>
            </a:r>
          </a:p>
        </p:txBody>
      </p:sp>
      <p:sp>
        <p:nvSpPr>
          <p:cNvPr id="15" name="フローチャート: 代替処理 14"/>
          <p:cNvSpPr/>
          <p:nvPr/>
        </p:nvSpPr>
        <p:spPr>
          <a:xfrm>
            <a:off x="4072376" y="1491086"/>
            <a:ext cx="1449662" cy="297968"/>
          </a:xfrm>
          <a:prstGeom prst="flowChartAlternateProcess">
            <a:avLst/>
          </a:prstGeom>
          <a:solidFill>
            <a:schemeClr val="tx1">
              <a:lumMod val="65000"/>
              <a:lumOff val="3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HGPｺﾞｼｯｸE" panose="020B0900000000000000" pitchFamily="50" charset="-128"/>
                <a:ea typeface="HGPｺﾞｼｯｸE" panose="020B0900000000000000" pitchFamily="50" charset="-128"/>
              </a:rPr>
              <a:t>出生後８週</a:t>
            </a:r>
          </a:p>
        </p:txBody>
      </p:sp>
      <p:sp>
        <p:nvSpPr>
          <p:cNvPr id="16" name="フローチャート: 代替処理 15"/>
          <p:cNvSpPr/>
          <p:nvPr/>
        </p:nvSpPr>
        <p:spPr>
          <a:xfrm>
            <a:off x="8390779" y="1468845"/>
            <a:ext cx="743025" cy="297968"/>
          </a:xfrm>
          <a:prstGeom prst="flowChartAlternateProcess">
            <a:avLst/>
          </a:prstGeom>
          <a:solidFill>
            <a:schemeClr val="tx1">
              <a:lumMod val="65000"/>
              <a:lumOff val="3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HGPｺﾞｼｯｸE" panose="020B0900000000000000" pitchFamily="50" charset="-128"/>
                <a:ea typeface="HGPｺﾞｼｯｸE" panose="020B0900000000000000" pitchFamily="50" charset="-128"/>
              </a:rPr>
              <a:t>１歳</a:t>
            </a:r>
          </a:p>
        </p:txBody>
      </p:sp>
      <p:sp>
        <p:nvSpPr>
          <p:cNvPr id="17" name="ホームベース 16"/>
          <p:cNvSpPr/>
          <p:nvPr/>
        </p:nvSpPr>
        <p:spPr>
          <a:xfrm>
            <a:off x="2246194" y="1940945"/>
            <a:ext cx="2489800" cy="297759"/>
          </a:xfrm>
          <a:prstGeom prst="homePlate">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産休</a:t>
            </a:r>
          </a:p>
        </p:txBody>
      </p:sp>
      <p:sp>
        <p:nvSpPr>
          <p:cNvPr id="18" name="ホームベース 17"/>
          <p:cNvSpPr/>
          <p:nvPr/>
        </p:nvSpPr>
        <p:spPr>
          <a:xfrm>
            <a:off x="4843637" y="1933844"/>
            <a:ext cx="3926534" cy="288589"/>
          </a:xfrm>
          <a:prstGeom prst="homePlat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育休</a:t>
            </a:r>
          </a:p>
        </p:txBody>
      </p:sp>
      <p:sp>
        <p:nvSpPr>
          <p:cNvPr id="19" name="ホームベース 18"/>
          <p:cNvSpPr/>
          <p:nvPr/>
        </p:nvSpPr>
        <p:spPr>
          <a:xfrm>
            <a:off x="2265668" y="2502686"/>
            <a:ext cx="1255316" cy="297759"/>
          </a:xfrm>
          <a:prstGeom prst="homePlat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育休</a:t>
            </a:r>
          </a:p>
        </p:txBody>
      </p:sp>
      <p:sp>
        <p:nvSpPr>
          <p:cNvPr id="20" name="ホームベース 19"/>
          <p:cNvSpPr/>
          <p:nvPr/>
        </p:nvSpPr>
        <p:spPr>
          <a:xfrm>
            <a:off x="5030308" y="2502686"/>
            <a:ext cx="1904260" cy="297759"/>
          </a:xfrm>
          <a:prstGeom prst="homePlat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育休</a:t>
            </a:r>
          </a:p>
        </p:txBody>
      </p:sp>
      <p:sp>
        <p:nvSpPr>
          <p:cNvPr id="24" name="ホームベース 23"/>
          <p:cNvSpPr/>
          <p:nvPr/>
        </p:nvSpPr>
        <p:spPr>
          <a:xfrm>
            <a:off x="2264555" y="3717254"/>
            <a:ext cx="2489800" cy="297759"/>
          </a:xfrm>
          <a:prstGeom prst="homePlate">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産休</a:t>
            </a:r>
          </a:p>
        </p:txBody>
      </p:sp>
      <p:sp>
        <p:nvSpPr>
          <p:cNvPr id="25" name="ホームベース 24"/>
          <p:cNvSpPr/>
          <p:nvPr/>
        </p:nvSpPr>
        <p:spPr>
          <a:xfrm>
            <a:off x="4863196" y="3711320"/>
            <a:ext cx="3889957" cy="309625"/>
          </a:xfrm>
          <a:prstGeom prst="homePlat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育休</a:t>
            </a:r>
          </a:p>
        </p:txBody>
      </p:sp>
      <p:sp>
        <p:nvSpPr>
          <p:cNvPr id="26" name="ホームベース 25"/>
          <p:cNvSpPr/>
          <p:nvPr/>
        </p:nvSpPr>
        <p:spPr>
          <a:xfrm>
            <a:off x="2306006" y="4289770"/>
            <a:ext cx="751395" cy="297759"/>
          </a:xfrm>
          <a:prstGeom prst="homePlate">
            <a:avLst/>
          </a:prstGeom>
          <a:solidFill>
            <a:srgbClr val="FF7C80"/>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育休</a:t>
            </a:r>
          </a:p>
        </p:txBody>
      </p:sp>
      <p:sp>
        <p:nvSpPr>
          <p:cNvPr id="27" name="ホームベース 26"/>
          <p:cNvSpPr/>
          <p:nvPr/>
        </p:nvSpPr>
        <p:spPr>
          <a:xfrm>
            <a:off x="3705067" y="4296662"/>
            <a:ext cx="777599" cy="297759"/>
          </a:xfrm>
          <a:prstGeom prst="homePlate">
            <a:avLst/>
          </a:prstGeom>
          <a:solidFill>
            <a:srgbClr val="FF7C80"/>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育休</a:t>
            </a:r>
          </a:p>
        </p:txBody>
      </p:sp>
      <p:sp>
        <p:nvSpPr>
          <p:cNvPr id="28" name="ホームベース 27"/>
          <p:cNvSpPr/>
          <p:nvPr/>
        </p:nvSpPr>
        <p:spPr>
          <a:xfrm>
            <a:off x="4853697" y="4311006"/>
            <a:ext cx="2013563" cy="297759"/>
          </a:xfrm>
          <a:prstGeom prst="homePlat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育休</a:t>
            </a:r>
          </a:p>
        </p:txBody>
      </p:sp>
      <p:sp>
        <p:nvSpPr>
          <p:cNvPr id="29" name="ホームベース 28"/>
          <p:cNvSpPr/>
          <p:nvPr/>
        </p:nvSpPr>
        <p:spPr>
          <a:xfrm>
            <a:off x="7671936" y="4311005"/>
            <a:ext cx="1090355" cy="297759"/>
          </a:xfrm>
          <a:prstGeom prst="homePlate">
            <a:avLst/>
          </a:prstGeom>
          <a:solidFill>
            <a:srgbClr val="FF7C80"/>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育休</a:t>
            </a:r>
          </a:p>
        </p:txBody>
      </p:sp>
      <p:sp>
        <p:nvSpPr>
          <p:cNvPr id="30" name="フローチャート: 代替処理 29"/>
          <p:cNvSpPr/>
          <p:nvPr/>
        </p:nvSpPr>
        <p:spPr>
          <a:xfrm>
            <a:off x="1336926" y="1919096"/>
            <a:ext cx="582865" cy="343589"/>
          </a:xfrm>
          <a:prstGeom prst="flowChartAlternateProcess">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母</a:t>
            </a:r>
          </a:p>
        </p:txBody>
      </p:sp>
      <p:sp>
        <p:nvSpPr>
          <p:cNvPr id="31" name="フローチャート: 代替処理 30"/>
          <p:cNvSpPr/>
          <p:nvPr/>
        </p:nvSpPr>
        <p:spPr>
          <a:xfrm>
            <a:off x="1336073" y="3700878"/>
            <a:ext cx="582865" cy="343589"/>
          </a:xfrm>
          <a:prstGeom prst="flowChartAlternateProcess">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母</a:t>
            </a:r>
          </a:p>
        </p:txBody>
      </p:sp>
      <p:sp>
        <p:nvSpPr>
          <p:cNvPr id="32" name="フローチャート: 代替処理 31"/>
          <p:cNvSpPr/>
          <p:nvPr/>
        </p:nvSpPr>
        <p:spPr>
          <a:xfrm>
            <a:off x="1331997" y="2471996"/>
            <a:ext cx="582865" cy="343589"/>
          </a:xfrm>
          <a:prstGeom prst="flowChartAlternateProcess">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父</a:t>
            </a:r>
          </a:p>
        </p:txBody>
      </p:sp>
      <p:sp>
        <p:nvSpPr>
          <p:cNvPr id="33" name="フローチャート: 代替処理 32"/>
          <p:cNvSpPr/>
          <p:nvPr/>
        </p:nvSpPr>
        <p:spPr>
          <a:xfrm>
            <a:off x="1332892" y="4238828"/>
            <a:ext cx="582865" cy="343589"/>
          </a:xfrm>
          <a:prstGeom prst="flowChartAlternateProcess">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父</a:t>
            </a:r>
          </a:p>
        </p:txBody>
      </p:sp>
      <p:sp>
        <p:nvSpPr>
          <p:cNvPr id="34" name="ホームベース 33"/>
          <p:cNvSpPr/>
          <p:nvPr/>
        </p:nvSpPr>
        <p:spPr>
          <a:xfrm>
            <a:off x="7650112" y="2465039"/>
            <a:ext cx="1090354" cy="297759"/>
          </a:xfrm>
          <a:prstGeom prst="homePlate">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HGPｺﾞｼｯｸE" panose="020B0900000000000000" pitchFamily="50" charset="-128"/>
              <a:ea typeface="HGPｺﾞｼｯｸE" panose="020B0900000000000000" pitchFamily="50" charset="-128"/>
            </a:endParaRPr>
          </a:p>
        </p:txBody>
      </p:sp>
      <p:sp>
        <p:nvSpPr>
          <p:cNvPr id="38" name="乗算記号 37"/>
          <p:cNvSpPr/>
          <p:nvPr/>
        </p:nvSpPr>
        <p:spPr>
          <a:xfrm>
            <a:off x="7456487" y="2212350"/>
            <a:ext cx="1344482" cy="849650"/>
          </a:xfrm>
          <a:prstGeom prst="mathMultiply">
            <a:avLst>
              <a:gd name="adj1" fmla="val 966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srgbClr val="C00000"/>
              </a:solidFill>
            </a:endParaRPr>
          </a:p>
        </p:txBody>
      </p:sp>
      <p:sp>
        <p:nvSpPr>
          <p:cNvPr id="39" name="角丸四角形吹き出し 38"/>
          <p:cNvSpPr/>
          <p:nvPr/>
        </p:nvSpPr>
        <p:spPr>
          <a:xfrm>
            <a:off x="6769266" y="3012826"/>
            <a:ext cx="1831184" cy="220790"/>
          </a:xfrm>
          <a:prstGeom prst="wedgeRoundRectCallout">
            <a:avLst>
              <a:gd name="adj1" fmla="val 24150"/>
              <a:gd name="adj2" fmla="val -129853"/>
              <a:gd name="adj3" fmla="val 16667"/>
            </a:avLst>
          </a:prstGeom>
          <a:solidFill>
            <a:schemeClr val="tx1">
              <a:lumMod val="65000"/>
              <a:lumOff val="3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HGPｺﾞｼｯｸE" panose="020B0900000000000000" pitchFamily="50" charset="-128"/>
                <a:ea typeface="HGPｺﾞｼｯｸE" panose="020B0900000000000000" pitchFamily="50" charset="-128"/>
              </a:rPr>
              <a:t>３度目の取得はできない</a:t>
            </a:r>
          </a:p>
        </p:txBody>
      </p:sp>
      <p:sp>
        <p:nvSpPr>
          <p:cNvPr id="40" name="雲形吹き出し 39"/>
          <p:cNvSpPr/>
          <p:nvPr/>
        </p:nvSpPr>
        <p:spPr>
          <a:xfrm>
            <a:off x="539912" y="4981817"/>
            <a:ext cx="2353414" cy="525431"/>
          </a:xfrm>
          <a:prstGeom prst="cloudCallout">
            <a:avLst>
              <a:gd name="adj1" fmla="val 29352"/>
              <a:gd name="adj2" fmla="val -107326"/>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出生時・退院時</a:t>
            </a:r>
          </a:p>
        </p:txBody>
      </p:sp>
      <p:sp>
        <p:nvSpPr>
          <p:cNvPr id="41" name="雲形吹き出し 40"/>
          <p:cNvSpPr/>
          <p:nvPr/>
        </p:nvSpPr>
        <p:spPr>
          <a:xfrm>
            <a:off x="3024511" y="4861644"/>
            <a:ext cx="2435263" cy="680544"/>
          </a:xfrm>
          <a:prstGeom prst="cloudCallout">
            <a:avLst>
              <a:gd name="adj1" fmla="val -11314"/>
              <a:gd name="adj2" fmla="val -74565"/>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里帰りから</a:t>
            </a:r>
            <a:endParaRPr kumimoji="1" lang="en-US" altLang="ja-JP" sz="16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戻るタイミング</a:t>
            </a:r>
          </a:p>
        </p:txBody>
      </p:sp>
      <p:sp>
        <p:nvSpPr>
          <p:cNvPr id="42" name="雲形吹き出し 41"/>
          <p:cNvSpPr/>
          <p:nvPr/>
        </p:nvSpPr>
        <p:spPr>
          <a:xfrm>
            <a:off x="6553644" y="4887288"/>
            <a:ext cx="3150168" cy="619960"/>
          </a:xfrm>
          <a:prstGeom prst="cloudCallout">
            <a:avLst>
              <a:gd name="adj1" fmla="val -8581"/>
              <a:gd name="adj2" fmla="val -83203"/>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パートナーの</a:t>
            </a:r>
            <a:endParaRPr kumimoji="1" lang="en-US" altLang="ja-JP" sz="16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1600" dirty="0">
                <a:solidFill>
                  <a:schemeClr val="tx1"/>
                </a:solidFill>
                <a:latin typeface="HGPｺﾞｼｯｸE" panose="020B0900000000000000" pitchFamily="50" charset="-128"/>
                <a:ea typeface="HGPｺﾞｼｯｸE" panose="020B0900000000000000" pitchFamily="50" charset="-128"/>
              </a:rPr>
              <a:t>職場復帰のタイミング</a:t>
            </a:r>
          </a:p>
        </p:txBody>
      </p:sp>
      <p:sp>
        <p:nvSpPr>
          <p:cNvPr id="43" name="フローチャート: 処理 42"/>
          <p:cNvSpPr/>
          <p:nvPr/>
        </p:nvSpPr>
        <p:spPr>
          <a:xfrm>
            <a:off x="2351047" y="5572051"/>
            <a:ext cx="2339874" cy="752744"/>
          </a:xfrm>
          <a:prstGeom prst="flowChartProcess">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bg1"/>
                </a:solidFill>
                <a:latin typeface="HGPｺﾞｼｯｸE" panose="020B0900000000000000" pitchFamily="50" charset="-128"/>
                <a:ea typeface="HGPｺﾞｼｯｸE" panose="020B0900000000000000" pitchFamily="50" charset="-128"/>
              </a:rPr>
              <a:t>産後パパ産休</a:t>
            </a:r>
            <a:endParaRPr kumimoji="1" lang="en-US" altLang="ja-JP" sz="1600" dirty="0">
              <a:solidFill>
                <a:schemeClr val="bg1"/>
              </a:solidFill>
              <a:latin typeface="HGPｺﾞｼｯｸE" panose="020B0900000000000000" pitchFamily="50" charset="-128"/>
              <a:ea typeface="HGPｺﾞｼｯｸE" panose="020B0900000000000000" pitchFamily="50" charset="-128"/>
            </a:endParaRPr>
          </a:p>
          <a:p>
            <a:r>
              <a:rPr kumimoji="1" lang="ja-JP" altLang="en-US" sz="1600" dirty="0">
                <a:solidFill>
                  <a:schemeClr val="bg1"/>
                </a:solidFill>
                <a:latin typeface="HGPｺﾞｼｯｸE" panose="020B0900000000000000" pitchFamily="50" charset="-128"/>
                <a:ea typeface="HGPｺﾞｼｯｸE" panose="020B0900000000000000" pitchFamily="50" charset="-128"/>
              </a:rPr>
              <a:t>●分割して２回取得可能</a:t>
            </a:r>
            <a:endParaRPr kumimoji="1" lang="en-US" altLang="ja-JP" sz="1600" dirty="0">
              <a:solidFill>
                <a:schemeClr val="bg1"/>
              </a:solidFill>
              <a:latin typeface="HGPｺﾞｼｯｸE" panose="020B0900000000000000" pitchFamily="50" charset="-128"/>
              <a:ea typeface="HGPｺﾞｼｯｸE" panose="020B0900000000000000" pitchFamily="50" charset="-128"/>
            </a:endParaRPr>
          </a:p>
          <a:p>
            <a:r>
              <a:rPr kumimoji="1" lang="ja-JP" altLang="en-US" sz="1600" dirty="0">
                <a:solidFill>
                  <a:schemeClr val="bg1"/>
                </a:solidFill>
                <a:latin typeface="HGPｺﾞｼｯｸE" panose="020B0900000000000000" pitchFamily="50" charset="-128"/>
                <a:ea typeface="HGPｺﾞｼｯｸE" panose="020B0900000000000000" pitchFamily="50" charset="-128"/>
              </a:rPr>
              <a:t>●取得期間：４週間まで</a:t>
            </a:r>
          </a:p>
        </p:txBody>
      </p:sp>
      <p:sp>
        <p:nvSpPr>
          <p:cNvPr id="44" name="フローチャート: 処理 43"/>
          <p:cNvSpPr/>
          <p:nvPr/>
        </p:nvSpPr>
        <p:spPr>
          <a:xfrm>
            <a:off x="5757880" y="5568238"/>
            <a:ext cx="2344932" cy="756557"/>
          </a:xfrm>
          <a:prstGeom prst="flowChartProcess">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bg1"/>
                </a:solidFill>
                <a:latin typeface="HGPｺﾞｼｯｸE" panose="020B0900000000000000" pitchFamily="50" charset="-128"/>
                <a:ea typeface="HGPｺﾞｼｯｸE" panose="020B0900000000000000" pitchFamily="50" charset="-128"/>
              </a:rPr>
              <a:t>育児休業</a:t>
            </a:r>
            <a:endParaRPr kumimoji="1" lang="en-US" altLang="ja-JP" sz="1600" dirty="0">
              <a:solidFill>
                <a:schemeClr val="bg1"/>
              </a:solidFill>
              <a:latin typeface="HGPｺﾞｼｯｸE" panose="020B0900000000000000" pitchFamily="50" charset="-128"/>
              <a:ea typeface="HGPｺﾞｼｯｸE" panose="020B0900000000000000" pitchFamily="50" charset="-128"/>
            </a:endParaRPr>
          </a:p>
          <a:p>
            <a:r>
              <a:rPr kumimoji="1" lang="ja-JP" altLang="en-US" sz="1600" dirty="0">
                <a:solidFill>
                  <a:schemeClr val="bg1"/>
                </a:solidFill>
                <a:latin typeface="HGPｺﾞｼｯｸE" panose="020B0900000000000000" pitchFamily="50" charset="-128"/>
                <a:ea typeface="HGPｺﾞｼｯｸE" panose="020B0900000000000000" pitchFamily="50" charset="-128"/>
              </a:rPr>
              <a:t>●分割して２回取得可能</a:t>
            </a:r>
            <a:endParaRPr kumimoji="1" lang="en-US" altLang="ja-JP" sz="1600" dirty="0">
              <a:solidFill>
                <a:schemeClr val="bg1"/>
              </a:solidFill>
              <a:latin typeface="HGPｺﾞｼｯｸE" panose="020B0900000000000000" pitchFamily="50" charset="-128"/>
              <a:ea typeface="HGPｺﾞｼｯｸE" panose="020B0900000000000000" pitchFamily="50" charset="-128"/>
            </a:endParaRPr>
          </a:p>
        </p:txBody>
      </p:sp>
      <p:sp>
        <p:nvSpPr>
          <p:cNvPr id="51" name="スライド番号プレースホルダー 50"/>
          <p:cNvSpPr>
            <a:spLocks noGrp="1"/>
          </p:cNvSpPr>
          <p:nvPr>
            <p:ph type="sldNum" sz="quarter" idx="12"/>
          </p:nvPr>
        </p:nvSpPr>
        <p:spPr/>
        <p:txBody>
          <a:bodyPr/>
          <a:lstStyle/>
          <a:p>
            <a:fld id="{776193A2-797E-4535-A675-B81654FD6B52}" type="slidenum">
              <a:rPr kumimoji="1" lang="ja-JP" altLang="en-US" smtClean="0"/>
              <a:pPr/>
              <a:t>8</a:t>
            </a:fld>
            <a:endParaRPr kumimoji="1" lang="ja-JP" altLang="en-US"/>
          </a:p>
        </p:txBody>
      </p:sp>
      <p:sp>
        <p:nvSpPr>
          <p:cNvPr id="45" name="正方形/長方形 44"/>
          <p:cNvSpPr/>
          <p:nvPr/>
        </p:nvSpPr>
        <p:spPr>
          <a:xfrm>
            <a:off x="587154" y="1369400"/>
            <a:ext cx="766183" cy="294634"/>
          </a:xfrm>
          <a:prstGeom prst="rect">
            <a:avLst/>
          </a:prstGeom>
          <a:solidFill>
            <a:schemeClr val="tx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HGPｺﾞｼｯｸE" panose="020B0900000000000000" pitchFamily="50" charset="-128"/>
                <a:ea typeface="HGPｺﾞｼｯｸE" panose="020B0900000000000000" pitchFamily="50" charset="-128"/>
              </a:rPr>
              <a:t>現行</a:t>
            </a:r>
          </a:p>
        </p:txBody>
      </p:sp>
      <p:sp>
        <p:nvSpPr>
          <p:cNvPr id="46" name="正方形/長方形 45"/>
          <p:cNvSpPr/>
          <p:nvPr/>
        </p:nvSpPr>
        <p:spPr>
          <a:xfrm>
            <a:off x="590006" y="3312957"/>
            <a:ext cx="2023404" cy="331469"/>
          </a:xfrm>
          <a:prstGeom prst="rect">
            <a:avLst/>
          </a:prstGeom>
          <a:solidFill>
            <a:srgbClr val="FF0066"/>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HGPｺﾞｼｯｸE" panose="020B0900000000000000" pitchFamily="50" charset="-128"/>
                <a:ea typeface="HGPｺﾞｼｯｸE" panose="020B0900000000000000" pitchFamily="50" charset="-128"/>
              </a:rPr>
              <a:t>令和４年１０月１日～</a:t>
            </a:r>
          </a:p>
        </p:txBody>
      </p:sp>
    </p:spTree>
    <p:extLst>
      <p:ext uri="{BB962C8B-B14F-4D97-AF65-F5344CB8AC3E}">
        <p14:creationId xmlns:p14="http://schemas.microsoft.com/office/powerpoint/2010/main" val="3656730747"/>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94CB594E638EA449F7CFA0D6751EABB" ma:contentTypeVersion="8" ma:contentTypeDescription="新しいドキュメントを作成します。" ma:contentTypeScope="" ma:versionID="8d3a496bb1a4df2a0ffd9ef5d678b379">
  <xsd:schema xmlns:xsd="http://www.w3.org/2001/XMLSchema" xmlns:xs="http://www.w3.org/2001/XMLSchema" xmlns:p="http://schemas.microsoft.com/office/2006/metadata/properties" xmlns:ns2="e1d27141-de66-41b5-8ded-cf92e615147b" targetNamespace="http://schemas.microsoft.com/office/2006/metadata/properties" ma:root="true" ma:fieldsID="0d6757bf1d848e9f843eefccaf54fda2" ns2:_="">
    <xsd:import namespace="e1d27141-de66-41b5-8ded-cf92e61514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d27141-de66-41b5-8ded-cf92e61514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56B2D-B4F5-46FC-A750-92F616D3D4D8}">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1d27141-de66-41b5-8ded-cf92e615147b"/>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1BA6B422-9C8E-4B1C-9A7A-B5F29DF6283D}">
  <ds:schemaRefs>
    <ds:schemaRef ds:uri="http://schemas.microsoft.com/sharepoint/v3/contenttype/forms"/>
  </ds:schemaRefs>
</ds:datastoreItem>
</file>

<file path=customXml/itemProps3.xml><?xml version="1.0" encoding="utf-8"?>
<ds:datastoreItem xmlns:ds="http://schemas.openxmlformats.org/officeDocument/2006/customXml" ds:itemID="{B6C75237-7008-4CB7-AAF7-1EE70C0348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d27141-de66-41b5-8ded-cf92e61514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977</TotalTime>
  <Words>1845</Words>
  <Application>Microsoft Office PowerPoint</Application>
  <PresentationFormat>A4 210 x 297 mm</PresentationFormat>
  <Paragraphs>187</Paragraphs>
  <Slides>11</Slides>
  <Notes>11</Notes>
  <HiddenSlides>0</HiddenSlides>
  <MMClips>0</MMClips>
  <ScaleCrop>false</ScaleCrop>
  <HeadingPairs>
    <vt:vector size="8" baseType="variant">
      <vt:variant>
        <vt:lpstr>使用されているフォント</vt:lpstr>
      </vt:variant>
      <vt:variant>
        <vt:i4>11</vt:i4>
      </vt:variant>
      <vt:variant>
        <vt:lpstr>テーマ</vt:lpstr>
      </vt:variant>
      <vt:variant>
        <vt:i4>2</vt:i4>
      </vt:variant>
      <vt:variant>
        <vt:lpstr>スライド タイトル</vt:lpstr>
      </vt:variant>
      <vt:variant>
        <vt:i4>11</vt:i4>
      </vt:variant>
      <vt:variant>
        <vt:lpstr>目的別スライド ショー</vt:lpstr>
      </vt:variant>
      <vt:variant>
        <vt:i4>1</vt:i4>
      </vt:variant>
    </vt:vector>
  </HeadingPairs>
  <TitlesOfParts>
    <vt:vector size="25" baseType="lpstr">
      <vt:lpstr>A-OTF 新ゴ Pro H</vt:lpstr>
      <vt:lpstr>HGPｺﾞｼｯｸE</vt:lpstr>
      <vt:lpstr>Meiryo UI</vt:lpstr>
      <vt:lpstr>Yu Gothic UI Semibold</vt:lpstr>
      <vt:lpstr>どんぐり かな R</vt:lpstr>
      <vt:lpstr>メイリオ</vt:lpstr>
      <vt:lpstr>游ゴシック</vt:lpstr>
      <vt:lpstr>游ゴシック Light</vt:lpstr>
      <vt:lpstr>Arial</vt:lpstr>
      <vt:lpstr>Calibri</vt:lpstr>
      <vt:lpstr>Times New Roman</vt:lpstr>
      <vt:lpstr>デザインの設定</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目的別スライド ショー1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山中 裕香</dc:creator>
  <cp:lastModifiedBy>山中 裕香</cp:lastModifiedBy>
  <cp:revision>102</cp:revision>
  <cp:lastPrinted>2021-10-20T01:48:58Z</cp:lastPrinted>
  <dcterms:modified xsi:type="dcterms:W3CDTF">2022-12-01T04:20:02Z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0x010100DBC451F387D5694CA36DC3CD7AFD0A44</vt:lpwstr>
  </property>
</Properties>
</file>