
<file path=[Content_Types].xml><?xml version="1.0" encoding="utf-8"?>
<Types xmlns="http://schemas.openxmlformats.org/package/2006/content-types">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258" r:id="rId3"/>
    <p:sldId id="260" r:id="rId4"/>
    <p:sldId id="275" r:id="rId5"/>
    <p:sldId id="261" r:id="rId6"/>
    <p:sldId id="262" r:id="rId7"/>
    <p:sldId id="276" r:id="rId8"/>
    <p:sldId id="263" r:id="rId9"/>
    <p:sldId id="268" r:id="rId10"/>
    <p:sldId id="265" r:id="rId11"/>
    <p:sldId id="273" r:id="rId12"/>
    <p:sldId id="269" r:id="rId13"/>
    <p:sldId id="266" r:id="rId14"/>
    <p:sldId id="274" r:id="rId1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119">
          <p15:clr>
            <a:srgbClr val="A4A3A4"/>
          </p15:clr>
        </p15:guide>
        <p15:guide id="3" orient="horz" pos="1480">
          <p15:clr>
            <a:srgbClr val="A4A3A4"/>
          </p15:clr>
        </p15:guide>
        <p15:guide id="4" orient="horz" pos="4201">
          <p15:clr>
            <a:srgbClr val="A4A3A4"/>
          </p15:clr>
        </p15:guide>
        <p15:guide id="5" orient="horz" pos="2886">
          <p15:clr>
            <a:srgbClr val="A4A3A4"/>
          </p15:clr>
        </p15:guide>
        <p15:guide id="6" pos="2880">
          <p15:clr>
            <a:srgbClr val="A4A3A4"/>
          </p15:clr>
        </p15:guide>
        <p15:guide id="7" pos="158">
          <p15:clr>
            <a:srgbClr val="A4A3A4"/>
          </p15:clr>
        </p15:guide>
        <p15:guide id="8" pos="1973">
          <p15:clr>
            <a:srgbClr val="A4A3A4"/>
          </p15:clr>
        </p15:guide>
        <p15:guide id="9" pos="5602">
          <p15:clr>
            <a:srgbClr val="A4A3A4"/>
          </p15:clr>
        </p15:guide>
        <p15:guide id="10" pos="37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80282" autoAdjust="0"/>
  </p:normalViewPr>
  <p:slideViewPr>
    <p:cSldViewPr>
      <p:cViewPr varScale="1">
        <p:scale>
          <a:sx n="91" d="100"/>
          <a:sy n="91" d="100"/>
        </p:scale>
        <p:origin x="2184" y="90"/>
      </p:cViewPr>
      <p:guideLst>
        <p:guide orient="horz" pos="2160"/>
        <p:guide orient="horz" pos="119"/>
        <p:guide orient="horz" pos="1480"/>
        <p:guide orient="horz" pos="4201"/>
        <p:guide orient="horz" pos="2886"/>
        <p:guide pos="2880"/>
        <p:guide pos="158"/>
        <p:guide pos="1973"/>
        <p:guide pos="5602"/>
        <p:guide pos="378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ea typeface="ＭＳ Ｐゴシック" charset="-128"/>
              </a:defRPr>
            </a:lvl1pPr>
          </a:lstStyle>
          <a:p>
            <a:pPr>
              <a:defRPr/>
            </a:pPr>
            <a:fld id="{747D8FEB-EF0A-48FF-B660-05D0928E66A0}" type="datetimeFigureOut">
              <a:rPr lang="ja-JP" altLang="en-US"/>
              <a:pPr>
                <a:defRPr/>
              </a:pPr>
              <a:t>2022/3/22</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ea typeface="ＭＳ Ｐゴシック" charset="-128"/>
              </a:defRPr>
            </a:lvl1pPr>
          </a:lstStyle>
          <a:p>
            <a:pPr>
              <a:defRPr/>
            </a:pPr>
            <a:fld id="{9EBABFB8-5B46-4505-BF95-7B97D8E6B873}" type="slidenum">
              <a:rPr lang="ja-JP" altLang="en-US"/>
              <a:pPr>
                <a:defRPr/>
              </a:pPr>
              <a:t>‹#›</a:t>
            </a:fld>
            <a:endParaRPr lang="ja-JP" altLang="en-US"/>
          </a:p>
        </p:txBody>
      </p:sp>
    </p:spTree>
    <p:extLst>
      <p:ext uri="{BB962C8B-B14F-4D97-AF65-F5344CB8AC3E}">
        <p14:creationId xmlns:p14="http://schemas.microsoft.com/office/powerpoint/2010/main" val="22976557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20FBA065-D8DA-4ADC-B387-7D5D442E0C4C}" type="datetimeFigureOut">
              <a:rPr lang="ja-JP" altLang="en-US"/>
              <a:pPr>
                <a:defRPr/>
              </a:pPr>
              <a:t>2022/3/22</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73161941-FBEE-452F-A259-C1007934AA65}" type="slidenum">
              <a:rPr lang="ja-JP" altLang="en-US"/>
              <a:pPr>
                <a:defRPr/>
              </a:pPr>
              <a:t>‹#›</a:t>
            </a:fld>
            <a:endParaRPr lang="ja-JP" altLang="en-US"/>
          </a:p>
        </p:txBody>
      </p:sp>
    </p:spTree>
    <p:extLst>
      <p:ext uri="{BB962C8B-B14F-4D97-AF65-F5344CB8AC3E}">
        <p14:creationId xmlns:p14="http://schemas.microsoft.com/office/powerpoint/2010/main" val="40686774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本日は、お忙しい中お集まりいただきありがとうございます。</a:t>
            </a:r>
            <a:endParaRPr lang="en-US" altLang="ja-JP"/>
          </a:p>
          <a:p>
            <a:r>
              <a:rPr lang="ja-JP" altLang="en-US"/>
              <a:t>監査指導室　○○と申します。</a:t>
            </a:r>
            <a:endParaRPr lang="en-US" altLang="ja-JP"/>
          </a:p>
          <a:p>
            <a:r>
              <a:rPr lang="ja-JP" altLang="en-US"/>
              <a:t>これから、監査指導室が行う指導及び監査について、ご説明いたします。</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監査のフロー図を記載しています。</a:t>
            </a:r>
            <a:endParaRPr lang="en-US" altLang="ja-JP" dirty="0"/>
          </a:p>
          <a:p>
            <a:r>
              <a:rPr lang="ja-JP" altLang="en-US" dirty="0"/>
              <a:t>通報や苦情、相談などに基づく情報や、実地指導により確認した情報から、</a:t>
            </a:r>
            <a:endParaRPr lang="en-US" altLang="ja-JP" dirty="0"/>
          </a:p>
          <a:p>
            <a:r>
              <a:rPr lang="ja-JP" altLang="en-US" dirty="0"/>
              <a:t>不正な事案が発覚した場合に行います。</a:t>
            </a:r>
            <a:endParaRPr lang="en-US" altLang="ja-JP" dirty="0"/>
          </a:p>
          <a:p>
            <a:endParaRPr lang="en-US" altLang="ja-JP" dirty="0"/>
          </a:p>
          <a:p>
            <a:r>
              <a:rPr lang="ja-JP" altLang="en-US" dirty="0"/>
              <a:t>Ｐ１５　奈良県以外の指定取消事案の一覧です。</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説明項目の２つめ、業務管理体制の確認検査についてです。</a:t>
            </a:r>
            <a:endParaRPr lang="en-US" altLang="ja-JP"/>
          </a:p>
          <a:p>
            <a:r>
              <a:rPr lang="ja-JP" altLang="en-US"/>
              <a:t>監査指導室では・・・（以下読み上げ）</a:t>
            </a:r>
            <a:endParaRPr lang="en-US" altLang="ja-JP"/>
          </a:p>
          <a:p>
            <a:r>
              <a:rPr lang="ja-JP" altLang="en-US"/>
              <a:t>確認検査には①一般検査、②特別検査があります。</a:t>
            </a:r>
            <a:endParaRPr lang="en-US" altLang="ja-JP"/>
          </a:p>
          <a:p>
            <a:r>
              <a:rPr lang="ja-JP" altLang="en-US"/>
              <a:t>①一般検査では、・・・（読み上げ）</a:t>
            </a:r>
            <a:endParaRPr lang="en-US" altLang="ja-JP"/>
          </a:p>
          <a:p>
            <a:r>
              <a:rPr lang="ja-JP" altLang="en-US"/>
              <a:t>　　さきに説明しました、実地指導と併せて行います。</a:t>
            </a:r>
            <a:endParaRPr lang="en-US" altLang="ja-JP"/>
          </a:p>
          <a:p>
            <a:r>
              <a:rPr lang="ja-JP" altLang="en-US"/>
              <a:t>②特別検査は、・・・（読み上げ）</a:t>
            </a:r>
            <a:endParaRPr lang="en-US" altLang="ja-JP"/>
          </a:p>
          <a:p>
            <a:r>
              <a:rPr lang="ja-JP" altLang="en-US"/>
              <a:t>　　監査で取り消し処分等の事案が発生した場合に行うものです。</a:t>
            </a:r>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指導・監査　および　業務管理体制の確認検査　についての説明は以上です。</a:t>
            </a:r>
            <a:endParaRPr lang="en-US" altLang="ja-JP" dirty="0"/>
          </a:p>
          <a:p>
            <a:endParaRPr lang="en-US" altLang="ja-JP" dirty="0"/>
          </a:p>
          <a:p>
            <a:r>
              <a:rPr lang="ja-JP" altLang="en-US" dirty="0"/>
              <a:t>（少し時間がありますので、指導時における主な指摘事項を紹介します）</a:t>
            </a:r>
            <a:endParaRPr lang="en-US" altLang="ja-JP" dirty="0"/>
          </a:p>
          <a:p>
            <a:r>
              <a:rPr lang="en-US" altLang="ja-JP" dirty="0"/>
              <a:t>※</a:t>
            </a:r>
            <a:r>
              <a:rPr lang="ja-JP" altLang="en-US" dirty="0"/>
              <a:t>来ている事業所のサービスを出席票により確認しておき、該当サービスについて簡単に説明</a:t>
            </a:r>
            <a:endParaRPr lang="en-US" altLang="ja-JP" dirty="0"/>
          </a:p>
          <a:p>
            <a:r>
              <a:rPr lang="ja-JP" altLang="en-US" dirty="0"/>
              <a:t>Ｐ９　</a:t>
            </a:r>
            <a:endParaRPr lang="en-US" altLang="ja-JP" dirty="0"/>
          </a:p>
          <a:p>
            <a:r>
              <a:rPr lang="ja-JP" altLang="en-US" dirty="0"/>
              <a:t>サービスの質の確保に直結するものなので、基準をきちんと確認してください。</a:t>
            </a:r>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本日説明しますのは、大きく２点</a:t>
            </a:r>
            <a:endParaRPr lang="en-US" altLang="ja-JP"/>
          </a:p>
          <a:p>
            <a:r>
              <a:rPr lang="ja-JP" altLang="en-US"/>
              <a:t>　①県が実施する指導・監査について</a:t>
            </a:r>
            <a:endParaRPr lang="en-US" altLang="ja-JP"/>
          </a:p>
          <a:p>
            <a:r>
              <a:rPr lang="ja-JP" altLang="en-US"/>
              <a:t>　②業務管理体制の確認検査について</a:t>
            </a:r>
            <a:endParaRPr lang="en-US" altLang="ja-JP"/>
          </a:p>
          <a:p>
            <a:r>
              <a:rPr lang="ja-JP" altLang="en-US"/>
              <a:t>です。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Ｐ２　まず、①県が実施する指導・監査について　です。</a:t>
            </a:r>
            <a:endParaRPr lang="en-US" altLang="ja-JP" dirty="0"/>
          </a:p>
          <a:p>
            <a:pPr eaLnBrk="1" hangingPunct="1">
              <a:spcBef>
                <a:spcPct val="0"/>
              </a:spcBef>
            </a:pPr>
            <a:r>
              <a:rPr lang="ja-JP" altLang="en-US" dirty="0"/>
              <a:t>監査指導室では、介護サービス事業所等に対して、</a:t>
            </a:r>
            <a:endParaRPr lang="en-US" altLang="ja-JP" dirty="0"/>
          </a:p>
          <a:p>
            <a:pPr eaLnBrk="1" hangingPunct="1">
              <a:spcBef>
                <a:spcPct val="0"/>
              </a:spcBef>
            </a:pPr>
            <a:r>
              <a:rPr lang="ja-JP" altLang="en-US" dirty="0"/>
              <a:t>介護保険制度の円滑な運営のために、指導や監査を行っています。</a:t>
            </a:r>
            <a:endParaRPr lang="en-US" altLang="ja-JP" dirty="0"/>
          </a:p>
          <a:p>
            <a:pPr eaLnBrk="1" hangingPunct="1">
              <a:spcBef>
                <a:spcPct val="0"/>
              </a:spcBef>
            </a:pPr>
            <a:r>
              <a:rPr lang="ja-JP" altLang="en-US" dirty="0"/>
              <a:t>指導や監査は、国が定めた指導監督の指針をもとに、奈良県で実施要綱を定め、</a:t>
            </a:r>
            <a:endParaRPr lang="en-US" altLang="ja-JP" dirty="0"/>
          </a:p>
          <a:p>
            <a:pPr eaLnBrk="1" hangingPunct="1">
              <a:spcBef>
                <a:spcPct val="0"/>
              </a:spcBef>
            </a:pPr>
            <a:r>
              <a:rPr lang="ja-JP" altLang="en-US" dirty="0"/>
              <a:t>この要綱に基づいて実施しています。</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まず、指導について説明します。指導は・・・（以下読み上げ）　　　</a:t>
            </a:r>
            <a:endParaRPr lang="en-US" altLang="ja-JP"/>
          </a:p>
          <a:p>
            <a:r>
              <a:rPr lang="ja-JP" altLang="en-US"/>
              <a:t>指導には①集団指導、②実地指導があります。</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①集団指導は、・・・（以下読み上げ）</a:t>
            </a:r>
            <a:endParaRPr lang="en-US" altLang="ja-JP" dirty="0"/>
          </a:p>
          <a:p>
            <a:r>
              <a:rPr lang="ja-JP" altLang="en-US" dirty="0"/>
              <a:t>　介護保険課が主催し、複数の事業者の方に集まってもらって行います。</a:t>
            </a:r>
            <a:endParaRPr lang="en-US" altLang="ja-JP" dirty="0"/>
          </a:p>
          <a:p>
            <a:r>
              <a:rPr lang="ja-JP" altLang="en-US" dirty="0"/>
              <a:t>　この説明会も集団指導による指導という位置づけになります。</a:t>
            </a:r>
            <a:endParaRPr lang="en-US" altLang="ja-JP" dirty="0"/>
          </a:p>
          <a:p>
            <a:r>
              <a:rPr lang="ja-JP" altLang="en-US" dirty="0"/>
              <a:t>②実地指導は　・・・（以下読み上げ）</a:t>
            </a:r>
            <a:endParaRPr lang="en-US" altLang="ja-JP" dirty="0"/>
          </a:p>
          <a:p>
            <a:r>
              <a:rPr lang="ja-JP" altLang="en-US" dirty="0"/>
              <a:t>　監査指導室が実施、事業所か県の庁舎等で一対一で行います。</a:t>
            </a:r>
            <a:endParaRPr lang="en-US" altLang="ja-JP" dirty="0"/>
          </a:p>
          <a:p>
            <a:r>
              <a:rPr lang="ja-JP" altLang="en-US" dirty="0"/>
              <a:t>　保険者である市町村が同席することもあります。</a:t>
            </a:r>
            <a:endParaRPr lang="en-US" altLang="ja-JP" dirty="0"/>
          </a:p>
          <a:p>
            <a:r>
              <a:rPr lang="ja-JP" altLang="en-US" dirty="0"/>
              <a:t>　実地で行う場合は半日から１日かけて、事業所の見学や、書類の確認、聞き取り等をさせてもらいます。</a:t>
            </a:r>
            <a:endParaRPr lang="en-US" altLang="ja-JP" dirty="0"/>
          </a:p>
          <a:p>
            <a:r>
              <a:rPr lang="ja-JP" altLang="en-US" dirty="0"/>
              <a:t>　個別面談で行う場合は、県の庁舎等に来ていただき、事前に提出いただく書類を中心に指導を行います。</a:t>
            </a:r>
            <a:endParaRPr lang="en-US"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実地指導において確認する内容は大きくわけて２つ、①運営指導、②報酬請求指導　です。</a:t>
            </a:r>
            <a:endParaRPr lang="en-US" altLang="ja-JP" dirty="0"/>
          </a:p>
          <a:p>
            <a:r>
              <a:rPr lang="ja-JP" altLang="en-US" dirty="0"/>
              <a:t>①運営指導では、・・・（以下読み上げ）</a:t>
            </a:r>
            <a:endParaRPr lang="en-US" altLang="ja-JP" dirty="0"/>
          </a:p>
          <a:p>
            <a:r>
              <a:rPr lang="ja-JP" altLang="en-US" dirty="0"/>
              <a:t>　　その他、計画の策定状況や、職員研修の実施状況の確認、</a:t>
            </a:r>
            <a:endParaRPr lang="en-US" altLang="ja-JP" dirty="0"/>
          </a:p>
          <a:p>
            <a:r>
              <a:rPr lang="ja-JP" altLang="en-US" dirty="0"/>
              <a:t>　　事故や苦情の処理が適切か等を確認します。</a:t>
            </a:r>
            <a:endParaRPr lang="en-US" altLang="ja-JP" dirty="0"/>
          </a:p>
          <a:p>
            <a:r>
              <a:rPr lang="ja-JP" altLang="en-US" dirty="0"/>
              <a:t>②報酬請求指導では、・・・（以下読み上げ）</a:t>
            </a:r>
            <a:endParaRPr lang="en-US" altLang="ja-JP" dirty="0"/>
          </a:p>
          <a:p>
            <a:r>
              <a:rPr lang="ja-JP" altLang="en-US" dirty="0"/>
              <a:t>　　なお、介護サービス全体で年間１０００万円規模の返還指導を行っており、</a:t>
            </a:r>
            <a:endParaRPr lang="en-US" altLang="ja-JP" dirty="0"/>
          </a:p>
          <a:p>
            <a:r>
              <a:rPr lang="ja-JP" altLang="en-US" dirty="0"/>
              <a:t>　　障害サービスとあわせると２～３千万円規模の返還が発生しています。　（</a:t>
            </a:r>
            <a:r>
              <a:rPr lang="en-US" altLang="ja-JP" dirty="0"/>
              <a:t>※</a:t>
            </a:r>
            <a:r>
              <a:rPr lang="ja-JP" altLang="en-US" dirty="0"/>
              <a:t>過去５年平均）</a:t>
            </a:r>
            <a:endParaRPr lang="en-US" altLang="ja-JP" dirty="0"/>
          </a:p>
          <a:p>
            <a:r>
              <a:rPr lang="ja-JP" altLang="en-US" dirty="0"/>
              <a:t>　　基準を満たしているか、説明責任は事業所にありますので、必ず根拠資料を整備してください。</a:t>
            </a:r>
            <a:endParaRPr lang="en-US"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指導のフロー図を記載しています。</a:t>
            </a:r>
            <a:endParaRPr lang="en-US" altLang="ja-JP" dirty="0"/>
          </a:p>
          <a:p>
            <a:r>
              <a:rPr lang="ja-JP" altLang="en-US" dirty="0"/>
              <a:t>指導を行う際には、県から事業所へ実施通知を送付し、事前に資料等を準備してもらい、</a:t>
            </a:r>
            <a:endParaRPr lang="en-US" altLang="ja-JP" dirty="0"/>
          </a:p>
          <a:p>
            <a:r>
              <a:rPr lang="ja-JP" altLang="en-US" dirty="0"/>
              <a:t>その上で、実地指導・個別面談による指導を行います。</a:t>
            </a:r>
            <a:endParaRPr lang="en-US" altLang="ja-JP" dirty="0"/>
          </a:p>
          <a:p>
            <a:r>
              <a:rPr lang="ja-JP" altLang="en-US" dirty="0"/>
              <a:t>指導後、指導結果を県から事業所に対して通知します。</a:t>
            </a:r>
            <a:endParaRPr lang="en-US" altLang="ja-JP" dirty="0"/>
          </a:p>
          <a:p>
            <a:r>
              <a:rPr lang="ja-JP" altLang="en-US" dirty="0"/>
              <a:t>①運営状況が適正または概ね適正であれば、これをもって指導は完了となります。</a:t>
            </a:r>
            <a:endParaRPr lang="en-US" altLang="ja-JP" dirty="0"/>
          </a:p>
          <a:p>
            <a:r>
              <a:rPr lang="ja-JP" altLang="en-US" dirty="0"/>
              <a:t>②誤った報酬請求を行っていたなど、改善が必要な場合は、期限内に対応していただき、</a:t>
            </a:r>
            <a:endParaRPr lang="en-US" altLang="ja-JP" dirty="0"/>
          </a:p>
          <a:p>
            <a:r>
              <a:rPr lang="ja-JP" altLang="en-US" dirty="0"/>
              <a:t>その結果、適正に改善されたと認められましたら、指導は完了となります。</a:t>
            </a:r>
            <a:endParaRPr lang="en-US" altLang="ja-JP" dirty="0"/>
          </a:p>
          <a:p>
            <a:r>
              <a:rPr lang="ja-JP" altLang="en-US" dirty="0"/>
              <a:t>期限内に改善されなかった場合には再指導・継続指導となります。</a:t>
            </a:r>
            <a:endParaRPr lang="en-US" altLang="ja-JP" dirty="0"/>
          </a:p>
          <a:p>
            <a:r>
              <a:rPr lang="ja-JP" altLang="en-US" dirty="0"/>
              <a:t>③また、指導時に明らかな不当・著しい不当の疑いが確認された場合は、</a:t>
            </a:r>
            <a:endParaRPr lang="en-US" altLang="ja-JP" dirty="0"/>
          </a:p>
          <a:p>
            <a:r>
              <a:rPr lang="ja-JP" altLang="en-US" dirty="0"/>
              <a:t>続いて説明する監査へ移行することがあります。</a:t>
            </a:r>
            <a:endParaRPr lang="en-US" altLang="ja-JP"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指導・監査のうち、監査についての説明です。</a:t>
            </a:r>
            <a:endParaRPr lang="en-US" altLang="ja-JP" dirty="0"/>
          </a:p>
          <a:p>
            <a:r>
              <a:rPr lang="ja-JP" altLang="en-US" dirty="0"/>
              <a:t>監査は、・・・（読み上げ）　なお、監査の結果・・・（読み上げ）</a:t>
            </a:r>
            <a:endParaRPr lang="en-US" altLang="ja-JP" dirty="0"/>
          </a:p>
          <a:p>
            <a:endParaRPr lang="en-US" altLang="ja-JP" dirty="0"/>
          </a:p>
          <a:p>
            <a:r>
              <a:rPr lang="ja-JP" altLang="en-US" dirty="0"/>
              <a:t>過去に監査の結果、指定取消となった事例を記載しています。</a:t>
            </a:r>
            <a:endParaRPr lang="en-US" altLang="ja-JP" dirty="0"/>
          </a:p>
          <a:p>
            <a:r>
              <a:rPr lang="ja-JP" altLang="en-US" dirty="0"/>
              <a:t>訪問介護の事例ですが、介護請求日の不正請求により指定取消となっています。</a:t>
            </a:r>
            <a:endParaRPr lang="en-US" altLang="ja-JP" dirty="0"/>
          </a:p>
          <a:p>
            <a:r>
              <a:rPr lang="ja-JP" altLang="en-US" dirty="0"/>
              <a:t>不正請求の内容は・・・</a:t>
            </a:r>
            <a:endParaRPr lang="en-US" altLang="ja-JP" dirty="0"/>
          </a:p>
          <a:p>
            <a:r>
              <a:rPr lang="ja-JP" altLang="en-US" dirty="0"/>
              <a:t>指定取消の根拠条文はページ下段に記載しています。</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96F73DA3-63C4-45A7-A533-E1DF7C7D9527}" type="datetime1">
              <a:rPr lang="ja-JP" altLang="en-US"/>
              <a:pPr>
                <a:defRPr/>
              </a:pPr>
              <a:t>2022/3/22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21E93E2-D1A3-48A1-A451-B0B0708D1FB1}" type="slidenum">
              <a:rPr lang="ja-JP" altLang="en-US"/>
              <a:pPr>
                <a:defRPr/>
              </a:pPr>
              <a:t>‹#›</a:t>
            </a:fld>
            <a:endParaRPr lang="ja-JP" altLang="en-US"/>
          </a:p>
        </p:txBody>
      </p:sp>
    </p:spTree>
    <p:extLst>
      <p:ext uri="{BB962C8B-B14F-4D97-AF65-F5344CB8AC3E}">
        <p14:creationId xmlns:p14="http://schemas.microsoft.com/office/powerpoint/2010/main" val="325224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60A2D5-D222-4E2A-A6C4-EC475F859B90}" type="datetime1">
              <a:rPr lang="ja-JP" altLang="en-US"/>
              <a:pPr>
                <a:defRPr/>
              </a:pPr>
              <a:t>2022/3/22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4A42391-C1DE-44D4-BB76-74E7A23B507E}" type="slidenum">
              <a:rPr lang="ja-JP" altLang="en-US"/>
              <a:pPr>
                <a:defRPr/>
              </a:pPr>
              <a:t>‹#›</a:t>
            </a:fld>
            <a:endParaRPr lang="ja-JP" altLang="en-US"/>
          </a:p>
        </p:txBody>
      </p:sp>
    </p:spTree>
    <p:extLst>
      <p:ext uri="{BB962C8B-B14F-4D97-AF65-F5344CB8AC3E}">
        <p14:creationId xmlns:p14="http://schemas.microsoft.com/office/powerpoint/2010/main" val="2331995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3FB6F53-087C-469F-8673-C79BED8DC20A}" type="datetime1">
              <a:rPr lang="ja-JP" altLang="en-US"/>
              <a:pPr>
                <a:defRPr/>
              </a:pPr>
              <a:t>2022/3/22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9D68C16-F48A-4C9E-B9C2-BA9C32889E12}" type="slidenum">
              <a:rPr lang="ja-JP" altLang="en-US"/>
              <a:pPr>
                <a:defRPr/>
              </a:pPr>
              <a:t>‹#›</a:t>
            </a:fld>
            <a:endParaRPr lang="ja-JP" altLang="en-US"/>
          </a:p>
        </p:txBody>
      </p:sp>
    </p:spTree>
    <p:extLst>
      <p:ext uri="{BB962C8B-B14F-4D97-AF65-F5344CB8AC3E}">
        <p14:creationId xmlns:p14="http://schemas.microsoft.com/office/powerpoint/2010/main" val="2646307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06252C38-1FC5-419F-9638-4C66BF7085C9}" type="datetime1">
              <a:rPr lang="ja-JP" altLang="en-US"/>
              <a:pPr>
                <a:defRPr/>
              </a:pPr>
              <a:t>2022/3/22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2EB4B93-08E9-4DC1-8EB3-30FACDB60C87}" type="slidenum">
              <a:rPr lang="ja-JP" altLang="en-US"/>
              <a:pPr>
                <a:defRPr/>
              </a:pPr>
              <a:t>‹#›</a:t>
            </a:fld>
            <a:endParaRPr lang="ja-JP" altLang="en-US"/>
          </a:p>
        </p:txBody>
      </p:sp>
    </p:spTree>
    <p:extLst>
      <p:ext uri="{BB962C8B-B14F-4D97-AF65-F5344CB8AC3E}">
        <p14:creationId xmlns:p14="http://schemas.microsoft.com/office/powerpoint/2010/main" val="641977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3D0CE6E5-3134-4E57-9C14-A170002C8F48}" type="datetime1">
              <a:rPr lang="ja-JP" altLang="en-US"/>
              <a:pPr>
                <a:defRPr/>
              </a:pPr>
              <a:t>2022/3/22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B258906-00D0-4278-BB57-FCF6BF8124DB}" type="slidenum">
              <a:rPr lang="ja-JP" altLang="en-US"/>
              <a:pPr>
                <a:defRPr/>
              </a:pPr>
              <a:t>‹#›</a:t>
            </a:fld>
            <a:endParaRPr lang="ja-JP" altLang="en-US"/>
          </a:p>
        </p:txBody>
      </p:sp>
    </p:spTree>
    <p:extLst>
      <p:ext uri="{BB962C8B-B14F-4D97-AF65-F5344CB8AC3E}">
        <p14:creationId xmlns:p14="http://schemas.microsoft.com/office/powerpoint/2010/main" val="2609102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48D1030E-7BBF-4653-842C-306100EAA42E}" type="datetime1">
              <a:rPr lang="ja-JP" altLang="en-US"/>
              <a:pPr>
                <a:defRPr/>
              </a:pPr>
              <a:t>2022/3/22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856896B-25FF-4DFE-8590-57A2EC1B8FD2}" type="slidenum">
              <a:rPr lang="ja-JP" altLang="en-US"/>
              <a:pPr>
                <a:defRPr/>
              </a:pPr>
              <a:t>‹#›</a:t>
            </a:fld>
            <a:endParaRPr lang="ja-JP" altLang="en-US"/>
          </a:p>
        </p:txBody>
      </p:sp>
    </p:spTree>
    <p:extLst>
      <p:ext uri="{BB962C8B-B14F-4D97-AF65-F5344CB8AC3E}">
        <p14:creationId xmlns:p14="http://schemas.microsoft.com/office/powerpoint/2010/main" val="2447579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0E0EFE29-F64C-41AF-A86D-38D7B9C305DF}" type="datetime1">
              <a:rPr lang="ja-JP" altLang="en-US"/>
              <a:pPr>
                <a:defRPr/>
              </a:pPr>
              <a:t>2022/3/22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FF80056-6409-43F9-86AB-F1BC268107D7}" type="slidenum">
              <a:rPr lang="ja-JP" altLang="en-US"/>
              <a:pPr>
                <a:defRPr/>
              </a:pPr>
              <a:t>‹#›</a:t>
            </a:fld>
            <a:endParaRPr lang="ja-JP" altLang="en-US"/>
          </a:p>
        </p:txBody>
      </p:sp>
    </p:spTree>
    <p:extLst>
      <p:ext uri="{BB962C8B-B14F-4D97-AF65-F5344CB8AC3E}">
        <p14:creationId xmlns:p14="http://schemas.microsoft.com/office/powerpoint/2010/main" val="37670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0E87862-61BA-4A10-8657-DBC36E5ACA24}" type="datetime1">
              <a:rPr lang="ja-JP" altLang="en-US"/>
              <a:pPr>
                <a:defRPr/>
              </a:pPr>
              <a:t>2022/3/22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9BFFD77-C3A7-43FA-AD7C-68B8A5700E78}" type="slidenum">
              <a:rPr lang="ja-JP" altLang="en-US"/>
              <a:pPr>
                <a:defRPr/>
              </a:pPr>
              <a:t>‹#›</a:t>
            </a:fld>
            <a:endParaRPr lang="ja-JP" altLang="en-US"/>
          </a:p>
        </p:txBody>
      </p:sp>
    </p:spTree>
    <p:extLst>
      <p:ext uri="{BB962C8B-B14F-4D97-AF65-F5344CB8AC3E}">
        <p14:creationId xmlns:p14="http://schemas.microsoft.com/office/powerpoint/2010/main" val="92789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C4C3199-EEE4-4D1E-BA83-92F0CA781290}" type="datetime1">
              <a:rPr lang="ja-JP" altLang="en-US"/>
              <a:pPr>
                <a:defRPr/>
              </a:pPr>
              <a:t>2022/3/22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E63E9271-7815-419A-9A7A-68257B5F9EAB}" type="slidenum">
              <a:rPr lang="ja-JP" altLang="en-US"/>
              <a:pPr>
                <a:defRPr/>
              </a:pPr>
              <a:t>‹#›</a:t>
            </a:fld>
            <a:endParaRPr lang="ja-JP" altLang="en-US"/>
          </a:p>
        </p:txBody>
      </p:sp>
    </p:spTree>
    <p:extLst>
      <p:ext uri="{BB962C8B-B14F-4D97-AF65-F5344CB8AC3E}">
        <p14:creationId xmlns:p14="http://schemas.microsoft.com/office/powerpoint/2010/main" val="2428930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169DB98-D36D-4ED6-9263-A0DFAD3232CC}" type="datetime1">
              <a:rPr lang="ja-JP" altLang="en-US"/>
              <a:pPr>
                <a:defRPr/>
              </a:pPr>
              <a:t>2022/3/22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CADC9E6-FF1B-4CF4-BA85-FDE0962727E3}" type="slidenum">
              <a:rPr lang="ja-JP" altLang="en-US"/>
              <a:pPr>
                <a:defRPr/>
              </a:pPr>
              <a:t>‹#›</a:t>
            </a:fld>
            <a:endParaRPr lang="ja-JP" altLang="en-US"/>
          </a:p>
        </p:txBody>
      </p:sp>
    </p:spTree>
    <p:extLst>
      <p:ext uri="{BB962C8B-B14F-4D97-AF65-F5344CB8AC3E}">
        <p14:creationId xmlns:p14="http://schemas.microsoft.com/office/powerpoint/2010/main" val="2821805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E4F8565-8A4F-47D6-B70E-C4C0D026C0B7}" type="datetime1">
              <a:rPr lang="ja-JP" altLang="en-US"/>
              <a:pPr>
                <a:defRPr/>
              </a:pPr>
              <a:t>2022/3/22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3500F66-6158-48AA-99A3-C8CE24F4EDEA}" type="slidenum">
              <a:rPr lang="ja-JP" altLang="en-US"/>
              <a:pPr>
                <a:defRPr/>
              </a:pPr>
              <a:t>‹#›</a:t>
            </a:fld>
            <a:endParaRPr lang="ja-JP" altLang="en-US"/>
          </a:p>
        </p:txBody>
      </p:sp>
    </p:spTree>
    <p:extLst>
      <p:ext uri="{BB962C8B-B14F-4D97-AF65-F5344CB8AC3E}">
        <p14:creationId xmlns:p14="http://schemas.microsoft.com/office/powerpoint/2010/main" val="536904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99478BB6-57B4-4659-9452-05A94BD68409}" type="datetime1">
              <a:rPr lang="ja-JP" altLang="en-US"/>
              <a:pPr>
                <a:defRPr/>
              </a:pPr>
              <a:t>2022/3/22</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05239F6-0A7E-4A92-BCEE-C522639B02C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テキスト ボックス 3"/>
          <p:cNvSpPr txBox="1">
            <a:spLocks noChangeArrowheads="1"/>
          </p:cNvSpPr>
          <p:nvPr/>
        </p:nvSpPr>
        <p:spPr bwMode="auto">
          <a:xfrm>
            <a:off x="0" y="310515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3600" dirty="0">
                <a:latin typeface="HG丸ｺﾞｼｯｸM-PRO" pitchFamily="50" charset="-128"/>
                <a:ea typeface="HG丸ｺﾞｼｯｸM-PRO" pitchFamily="50" charset="-128"/>
              </a:rPr>
              <a:t>監査指導室が行う指導及び監査について</a:t>
            </a:r>
          </a:p>
        </p:txBody>
      </p:sp>
      <p:sp>
        <p:nvSpPr>
          <p:cNvPr id="2051" name="テキスト ボックス 4"/>
          <p:cNvSpPr txBox="1">
            <a:spLocks noChangeArrowheads="1"/>
          </p:cNvSpPr>
          <p:nvPr/>
        </p:nvSpPr>
        <p:spPr bwMode="auto">
          <a:xfrm>
            <a:off x="251792" y="1916832"/>
            <a:ext cx="3384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000" dirty="0">
                <a:latin typeface="HG丸ｺﾞｼｯｸM-PRO" pitchFamily="50" charset="-128"/>
                <a:ea typeface="HG丸ｺﾞｼｯｸM-PRO" pitchFamily="50" charset="-128"/>
              </a:rPr>
              <a:t>令和３年度　集団指導資料</a:t>
            </a:r>
          </a:p>
        </p:txBody>
      </p:sp>
      <p:sp>
        <p:nvSpPr>
          <p:cNvPr id="2052" name="テキスト ボックス 5"/>
          <p:cNvSpPr txBox="1">
            <a:spLocks noChangeArrowheads="1"/>
          </p:cNvSpPr>
          <p:nvPr/>
        </p:nvSpPr>
        <p:spPr bwMode="auto">
          <a:xfrm>
            <a:off x="4932363" y="4508500"/>
            <a:ext cx="396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ja-JP" altLang="en-US" sz="2000">
                <a:latin typeface="HG丸ｺﾞｼｯｸM-PRO" pitchFamily="50" charset="-128"/>
                <a:ea typeface="HG丸ｺﾞｼｯｸM-PRO" pitchFamily="50" charset="-128"/>
              </a:rPr>
              <a:t>奈良県福祉医療部 監査指導室</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solidFill>
                  <a:schemeClr val="bg1"/>
                </a:solidFill>
                <a:latin typeface="HG丸ｺﾞｼｯｸM-PRO" pitchFamily="50" charset="-128"/>
                <a:ea typeface="HG丸ｺﾞｼｯｸM-PRO" pitchFamily="50" charset="-128"/>
              </a:rPr>
              <a:t>監査（参考）</a:t>
            </a:r>
          </a:p>
        </p:txBody>
      </p:sp>
      <p:sp>
        <p:nvSpPr>
          <p:cNvPr id="11267" name="テキスト ボックス 8"/>
          <p:cNvSpPr txBox="1">
            <a:spLocks noChangeArrowheads="1"/>
          </p:cNvSpPr>
          <p:nvPr/>
        </p:nvSpPr>
        <p:spPr bwMode="auto">
          <a:xfrm>
            <a:off x="258763" y="179388"/>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sp>
        <p:nvSpPr>
          <p:cNvPr id="11268" name="テキスト ボックス 9"/>
          <p:cNvSpPr txBox="1">
            <a:spLocks noChangeArrowheads="1"/>
          </p:cNvSpPr>
          <p:nvPr/>
        </p:nvSpPr>
        <p:spPr bwMode="auto">
          <a:xfrm>
            <a:off x="258763" y="1484313"/>
            <a:ext cx="8655050" cy="498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1800">
                <a:latin typeface="HG丸ｺﾞｼｯｸM-PRO" pitchFamily="50" charset="-128"/>
                <a:ea typeface="HG丸ｺﾞｼｯｸM-PRO" pitchFamily="50" charset="-128"/>
              </a:rPr>
              <a:t>【</a:t>
            </a:r>
            <a:r>
              <a:rPr lang="ja-JP" altLang="en-US" sz="1800">
                <a:latin typeface="HG丸ｺﾞｼｯｸM-PRO" pitchFamily="50" charset="-128"/>
                <a:ea typeface="HG丸ｺﾞｼｯｸM-PRO" pitchFamily="50" charset="-128"/>
              </a:rPr>
              <a:t>処分根拠条文</a:t>
            </a:r>
            <a:r>
              <a:rPr lang="en-US" altLang="ja-JP" sz="1800">
                <a:latin typeface="HG丸ｺﾞｼｯｸM-PRO" pitchFamily="50" charset="-128"/>
                <a:ea typeface="HG丸ｺﾞｼｯｸM-PRO" pitchFamily="50" charset="-128"/>
              </a:rPr>
              <a:t>】</a:t>
            </a:r>
            <a:r>
              <a:rPr lang="ja-JP" altLang="en-US" sz="1800">
                <a:latin typeface="HG丸ｺﾞｼｯｸM-PRO" pitchFamily="50" charset="-128"/>
                <a:ea typeface="HG丸ｺﾞｼｯｸM-PRO" pitchFamily="50" charset="-128"/>
              </a:rPr>
              <a:t>介護保険法（例：居宅サービス事業者の場合）</a:t>
            </a:r>
            <a:endParaRPr lang="en-US" altLang="ja-JP" sz="1800">
              <a:latin typeface="HG丸ｺﾞｼｯｸM-PRO" pitchFamily="50" charset="-128"/>
              <a:ea typeface="HG丸ｺﾞｼｯｸM-PRO" pitchFamily="50" charset="-128"/>
            </a:endParaRPr>
          </a:p>
          <a:p>
            <a:pPr eaLnBrk="1" hangingPunct="1">
              <a:spcBef>
                <a:spcPct val="0"/>
              </a:spcBef>
              <a:buFontTx/>
              <a:buNone/>
            </a:pPr>
            <a:r>
              <a:rPr lang="en-US" altLang="ja-JP" sz="1200">
                <a:latin typeface="HG丸ｺﾞｼｯｸM-PRO" pitchFamily="50" charset="-128"/>
                <a:ea typeface="HG丸ｺﾞｼｯｸM-PRO" pitchFamily="50" charset="-128"/>
              </a:rPr>
              <a:t>(</a:t>
            </a:r>
            <a:r>
              <a:rPr lang="ja-JP" altLang="en-US" sz="1200">
                <a:latin typeface="HG丸ｺﾞｼｯｸM-PRO" pitchFamily="50" charset="-128"/>
                <a:ea typeface="HG丸ｺﾞｼｯｸM-PRO" pitchFamily="50" charset="-128"/>
              </a:rPr>
              <a:t>指定の取消し等</a:t>
            </a:r>
            <a:r>
              <a:rPr lang="en-US" altLang="ja-JP" sz="1200">
                <a:latin typeface="HG丸ｺﾞｼｯｸM-PRO" pitchFamily="50" charset="-128"/>
                <a:ea typeface="HG丸ｺﾞｼｯｸM-PRO" pitchFamily="50" charset="-128"/>
              </a:rPr>
              <a:t>)</a:t>
            </a:r>
          </a:p>
          <a:p>
            <a:pPr eaLnBrk="1" hangingPunct="1">
              <a:spcBef>
                <a:spcPct val="0"/>
              </a:spcBef>
              <a:buFontTx/>
              <a:buNone/>
            </a:pPr>
            <a:r>
              <a:rPr lang="ja-JP" altLang="en-US" sz="1200">
                <a:latin typeface="HG丸ｺﾞｼｯｸM-PRO" pitchFamily="50" charset="-128"/>
                <a:ea typeface="HG丸ｺﾞｼｯｸM-PRO" pitchFamily="50" charset="-128"/>
              </a:rPr>
              <a:t>第七十七条　都道府県知事は、次の各号のいずれかに該当する場合においては、当該指定居宅サービス事業者に係る第四十</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一条第一項本文の指定を取り消し、又は期間を定めてその指定の全部若しくは一部の効力を停止することができる。</a:t>
            </a:r>
          </a:p>
          <a:p>
            <a:pPr eaLnBrk="1" hangingPunct="1">
              <a:spcBef>
                <a:spcPct val="0"/>
              </a:spcBef>
              <a:buFontTx/>
              <a:buNone/>
            </a:pPr>
            <a:r>
              <a:rPr lang="ja-JP" altLang="en-US" sz="1200">
                <a:latin typeface="HG丸ｺﾞｼｯｸM-PRO" pitchFamily="50" charset="-128"/>
                <a:ea typeface="HG丸ｺﾞｼｯｸM-PRO" pitchFamily="50" charset="-128"/>
              </a:rPr>
              <a:t>　一～二（略）</a:t>
            </a:r>
          </a:p>
          <a:p>
            <a:pPr eaLnBrk="1" hangingPunct="1">
              <a:spcBef>
                <a:spcPct val="0"/>
              </a:spcBef>
              <a:buFontTx/>
              <a:buNone/>
            </a:pPr>
            <a:r>
              <a:rPr lang="ja-JP" altLang="en-US" sz="1200">
                <a:latin typeface="HG丸ｺﾞｼｯｸM-PRO" pitchFamily="50" charset="-128"/>
                <a:ea typeface="HG丸ｺﾞｼｯｸM-PRO" pitchFamily="50" charset="-128"/>
              </a:rPr>
              <a:t>　三　指定居宅サービス事業者が、当該指定に係る事業所の従業者の知識若しくは技能又は人員について、第七十四条第一</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項の都道府県の条例で定める基準又は同項の都道府県の条例で定める員数を満たすことができなくなったとき。</a:t>
            </a:r>
          </a:p>
          <a:p>
            <a:pPr eaLnBrk="1" hangingPunct="1">
              <a:spcBef>
                <a:spcPct val="0"/>
              </a:spcBef>
              <a:buFontTx/>
              <a:buNone/>
            </a:pPr>
            <a:r>
              <a:rPr lang="ja-JP" altLang="en-US" sz="1200">
                <a:latin typeface="HG丸ｺﾞｼｯｸM-PRO" pitchFamily="50" charset="-128"/>
                <a:ea typeface="HG丸ｺﾞｼｯｸM-PRO" pitchFamily="50" charset="-128"/>
              </a:rPr>
              <a:t>　四　指定居宅サービス事業者が、第七十四条第二項に規定する指定居宅サービスの事業の設備及び運営に関する基準に</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従って適正な指定居宅サービスの事業の運営をすることができなくなったとき。</a:t>
            </a:r>
          </a:p>
          <a:p>
            <a:pPr eaLnBrk="1" hangingPunct="1">
              <a:spcBef>
                <a:spcPct val="0"/>
              </a:spcBef>
              <a:buFontTx/>
              <a:buNone/>
            </a:pPr>
            <a:r>
              <a:rPr lang="ja-JP" altLang="en-US" sz="1200">
                <a:latin typeface="HG丸ｺﾞｼｯｸM-PRO" pitchFamily="50" charset="-128"/>
                <a:ea typeface="HG丸ｺﾞｼｯｸM-PRO" pitchFamily="50" charset="-128"/>
              </a:rPr>
              <a:t>　五（略）</a:t>
            </a:r>
          </a:p>
          <a:p>
            <a:pPr eaLnBrk="1" hangingPunct="1">
              <a:spcBef>
                <a:spcPct val="0"/>
              </a:spcBef>
              <a:buFontTx/>
              <a:buNone/>
            </a:pPr>
            <a:r>
              <a:rPr lang="ja-JP" altLang="en-US" sz="1200">
                <a:latin typeface="HG丸ｺﾞｼｯｸM-PRO" pitchFamily="50" charset="-128"/>
                <a:ea typeface="HG丸ｺﾞｼｯｸM-PRO" pitchFamily="50" charset="-128"/>
              </a:rPr>
              <a:t>　六　居宅介護サービス費の請求に関し不正があったとき。</a:t>
            </a:r>
          </a:p>
          <a:p>
            <a:pPr eaLnBrk="1" hangingPunct="1">
              <a:spcBef>
                <a:spcPct val="0"/>
              </a:spcBef>
              <a:buFontTx/>
              <a:buNone/>
            </a:pPr>
            <a:r>
              <a:rPr lang="ja-JP" altLang="en-US" sz="1200">
                <a:latin typeface="HG丸ｺﾞｼｯｸM-PRO" pitchFamily="50" charset="-128"/>
                <a:ea typeface="HG丸ｺﾞｼｯｸM-PRO" pitchFamily="50" charset="-128"/>
              </a:rPr>
              <a:t>　七　指定居宅サービス事業者が、第七十六条第一項の規定により報告又は帳簿書類の提出若しくは提示を命ぜられてこれ</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に従わず、又は虚偽の報告をしたとき。</a:t>
            </a:r>
          </a:p>
          <a:p>
            <a:pPr eaLnBrk="1" hangingPunct="1">
              <a:spcBef>
                <a:spcPct val="0"/>
              </a:spcBef>
              <a:buFontTx/>
              <a:buNone/>
            </a:pPr>
            <a:r>
              <a:rPr lang="ja-JP" altLang="en-US" sz="1200">
                <a:latin typeface="HG丸ｺﾞｼｯｸM-PRO" pitchFamily="50" charset="-128"/>
                <a:ea typeface="HG丸ｺﾞｼｯｸM-PRO" pitchFamily="50" charset="-128"/>
              </a:rPr>
              <a:t>　八　指定居宅サービス事業者又は当該指定に係る事業所の従業者が、第七十六条第一項の規定により出頭を求められてこ</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れに応ぜず、同項の規定による質問に対して答弁せず、若しくは虚偽の答弁をし、又は同項の規定による検査を拒み、</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妨げ、若しくは忌避したとき。ただし、当該指定に係る事業所の従業者がその行為をした場合において、その行為を防</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止するため、当該指定居宅サービス事業者が相当の注意及び監督を尽くしたときを除く。</a:t>
            </a:r>
          </a:p>
          <a:p>
            <a:pPr eaLnBrk="1" hangingPunct="1">
              <a:spcBef>
                <a:spcPct val="0"/>
              </a:spcBef>
              <a:buFontTx/>
              <a:buNone/>
            </a:pPr>
            <a:r>
              <a:rPr lang="ja-JP" altLang="en-US" sz="1200">
                <a:latin typeface="HG丸ｺﾞｼｯｸM-PRO" pitchFamily="50" charset="-128"/>
                <a:ea typeface="HG丸ｺﾞｼｯｸM-PRO" pitchFamily="50" charset="-128"/>
              </a:rPr>
              <a:t>　九～十三（略）</a:t>
            </a:r>
          </a:p>
          <a:p>
            <a:pPr eaLnBrk="1" hangingPunct="1">
              <a:spcBef>
                <a:spcPct val="0"/>
              </a:spcBef>
              <a:buFontTx/>
              <a:buNone/>
            </a:pPr>
            <a:r>
              <a:rPr lang="en-US" altLang="ja-JP" sz="1200">
                <a:latin typeface="HG丸ｺﾞｼｯｸM-PRO" pitchFamily="50" charset="-128"/>
                <a:ea typeface="HG丸ｺﾞｼｯｸM-PRO" pitchFamily="50" charset="-128"/>
              </a:rPr>
              <a:t>2</a:t>
            </a:r>
            <a:r>
              <a:rPr lang="ja-JP" altLang="en-US" sz="1200">
                <a:latin typeface="HG丸ｺﾞｼｯｸM-PRO" pitchFamily="50" charset="-128"/>
                <a:ea typeface="HG丸ｺﾞｼｯｸM-PRO" pitchFamily="50" charset="-128"/>
              </a:rPr>
              <a:t>　市町村は、保険給付に係る指定居宅サービスを行った指定居宅サービス事業者について、前項各号のいずれかに該当す</a:t>
            </a: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　ると認めるときは、その旨を当該指定に係る事業所の所在地の都道府県知事に通知しなければならない。</a:t>
            </a:r>
            <a:endParaRPr lang="en-US" altLang="ja-JP" sz="1200">
              <a:latin typeface="HG丸ｺﾞｼｯｸM-PRO" pitchFamily="50" charset="-128"/>
              <a:ea typeface="HG丸ｺﾞｼｯｸM-PRO" pitchFamily="50" charset="-128"/>
            </a:endParaRPr>
          </a:p>
          <a:p>
            <a:pPr eaLnBrk="1" hangingPunct="1">
              <a:spcBef>
                <a:spcPct val="0"/>
              </a:spcBef>
              <a:buFontTx/>
              <a:buNone/>
            </a:pPr>
            <a:endParaRPr lang="en-US" altLang="ja-JP" sz="1200">
              <a:latin typeface="HG丸ｺﾞｼｯｸM-PRO" pitchFamily="50" charset="-128"/>
              <a:ea typeface="HG丸ｺﾞｼｯｸM-PRO" pitchFamily="50" charset="-128"/>
            </a:endParaRPr>
          </a:p>
          <a:p>
            <a:pPr eaLnBrk="1" hangingPunct="1">
              <a:spcBef>
                <a:spcPct val="0"/>
              </a:spcBef>
              <a:buFontTx/>
              <a:buNone/>
            </a:pPr>
            <a:r>
              <a:rPr lang="ja-JP" altLang="en-US" sz="1200">
                <a:latin typeface="HG丸ｺﾞｼｯｸM-PRO" pitchFamily="50" charset="-128"/>
                <a:ea typeface="HG丸ｺﾞｼｯｸM-PRO" pitchFamily="50" charset="-128"/>
              </a:rPr>
              <a:t>（参考：他サービスの処分根拠条項）</a:t>
            </a:r>
            <a:endParaRPr lang="en-US" altLang="ja-JP" sz="1200">
              <a:latin typeface="HG丸ｺﾞｼｯｸM-PRO" pitchFamily="50" charset="-128"/>
              <a:ea typeface="HG丸ｺﾞｼｯｸM-PRO" pitchFamily="50" charset="-128"/>
            </a:endParaRPr>
          </a:p>
          <a:p>
            <a:pPr lvl="1" eaLnBrk="1" hangingPunct="1">
              <a:spcBef>
                <a:spcPct val="0"/>
              </a:spcBef>
              <a:buFontTx/>
              <a:buNone/>
            </a:pPr>
            <a:r>
              <a:rPr lang="ja-JP" altLang="en-US" sz="1200">
                <a:latin typeface="HG丸ｺﾞｼｯｸM-PRO" pitchFamily="50" charset="-128"/>
                <a:ea typeface="HG丸ｺﾞｼｯｸM-PRO" pitchFamily="50" charset="-128"/>
              </a:rPr>
              <a:t>居宅介護支援：第八十四条、介護老人福祉施設：第九十二条、</a:t>
            </a:r>
            <a:endParaRPr lang="en-US" altLang="ja-JP" sz="1200">
              <a:latin typeface="HG丸ｺﾞｼｯｸM-PRO" pitchFamily="50" charset="-128"/>
              <a:ea typeface="HG丸ｺﾞｼｯｸM-PRO" pitchFamily="50" charset="-128"/>
            </a:endParaRPr>
          </a:p>
          <a:p>
            <a:pPr lvl="1" eaLnBrk="1" hangingPunct="1">
              <a:spcBef>
                <a:spcPct val="0"/>
              </a:spcBef>
              <a:buFontTx/>
              <a:buNone/>
            </a:pPr>
            <a:r>
              <a:rPr lang="ja-JP" altLang="en-US" sz="1200">
                <a:latin typeface="HG丸ｺﾞｼｯｸM-PRO" pitchFamily="50" charset="-128"/>
                <a:ea typeface="HG丸ｺﾞｼｯｸM-PRO" pitchFamily="50" charset="-128"/>
              </a:rPr>
              <a:t>介護老人保健施設：第百四条、介護療養型医療施設：第百十四条、</a:t>
            </a:r>
            <a:endParaRPr lang="en-US" altLang="ja-JP" sz="1200">
              <a:latin typeface="HG丸ｺﾞｼｯｸM-PRO" pitchFamily="50" charset="-128"/>
              <a:ea typeface="HG丸ｺﾞｼｯｸM-PRO" pitchFamily="50" charset="-128"/>
            </a:endParaRPr>
          </a:p>
          <a:p>
            <a:pPr lvl="1" eaLnBrk="1" hangingPunct="1">
              <a:spcBef>
                <a:spcPct val="0"/>
              </a:spcBef>
              <a:buFontTx/>
              <a:buNone/>
            </a:pPr>
            <a:r>
              <a:rPr lang="ja-JP" altLang="en-US" sz="1200">
                <a:latin typeface="HG丸ｺﾞｼｯｸM-PRO" pitchFamily="50" charset="-128"/>
                <a:ea typeface="HG丸ｺﾞｼｯｸM-PRO" pitchFamily="50" charset="-128"/>
              </a:rPr>
              <a:t>介護予防サービス：第百十五条の九</a:t>
            </a:r>
            <a:endParaRPr lang="en-US" altLang="ja-JP" sz="1200">
              <a:latin typeface="HG丸ｺﾞｼｯｸM-PRO" pitchFamily="50" charset="-128"/>
              <a:ea typeface="HG丸ｺﾞｼｯｸM-PRO"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dirty="0">
                <a:solidFill>
                  <a:schemeClr val="bg1"/>
                </a:solidFill>
                <a:latin typeface="HG丸ｺﾞｼｯｸM-PRO" pitchFamily="50" charset="-128"/>
                <a:ea typeface="HG丸ｺﾞｼｯｸM-PRO" pitchFamily="50" charset="-128"/>
              </a:rPr>
              <a:t>監査の流れ</a:t>
            </a:r>
          </a:p>
        </p:txBody>
      </p:sp>
      <p:sp>
        <p:nvSpPr>
          <p:cNvPr id="12291" name="テキスト ボックス 74"/>
          <p:cNvSpPr txBox="1">
            <a:spLocks noChangeArrowheads="1"/>
          </p:cNvSpPr>
          <p:nvPr/>
        </p:nvSpPr>
        <p:spPr bwMode="auto">
          <a:xfrm>
            <a:off x="258763" y="179388"/>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grpSp>
        <p:nvGrpSpPr>
          <p:cNvPr id="12867" name="Group 612">
            <a:extLst>
              <a:ext uri="{FF2B5EF4-FFF2-40B4-BE49-F238E27FC236}">
                <a16:creationId xmlns:a16="http://schemas.microsoft.com/office/drawing/2014/main" id="{AAEE0EB9-FB4D-40A0-B8DA-712F717A13F2}"/>
              </a:ext>
            </a:extLst>
          </p:cNvPr>
          <p:cNvGrpSpPr>
            <a:grpSpLocks noChangeAspect="1"/>
          </p:cNvGrpSpPr>
          <p:nvPr/>
        </p:nvGrpSpPr>
        <p:grpSpPr bwMode="auto">
          <a:xfrm>
            <a:off x="223838" y="1544638"/>
            <a:ext cx="8664575" cy="4435475"/>
            <a:chOff x="141" y="973"/>
            <a:chExt cx="5458" cy="2794"/>
          </a:xfrm>
        </p:grpSpPr>
        <p:sp>
          <p:nvSpPr>
            <p:cNvPr id="12868" name="AutoShape 611">
              <a:extLst>
                <a:ext uri="{FF2B5EF4-FFF2-40B4-BE49-F238E27FC236}">
                  <a16:creationId xmlns:a16="http://schemas.microsoft.com/office/drawing/2014/main" id="{E0F71AA2-D213-4B04-9EBC-BA2272992343}"/>
                </a:ext>
              </a:extLst>
            </p:cNvPr>
            <p:cNvSpPr>
              <a:spLocks noChangeAspect="1" noChangeArrowheads="1" noTextEdit="1"/>
            </p:cNvSpPr>
            <p:nvPr/>
          </p:nvSpPr>
          <p:spPr bwMode="auto">
            <a:xfrm>
              <a:off x="149" y="981"/>
              <a:ext cx="5442" cy="2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2869" name="Group 813">
              <a:extLst>
                <a:ext uri="{FF2B5EF4-FFF2-40B4-BE49-F238E27FC236}">
                  <a16:creationId xmlns:a16="http://schemas.microsoft.com/office/drawing/2014/main" id="{70D42D9C-67BE-4A72-AC6A-3594C561BC6C}"/>
                </a:ext>
              </a:extLst>
            </p:cNvPr>
            <p:cNvGrpSpPr>
              <a:grpSpLocks/>
            </p:cNvGrpSpPr>
            <p:nvPr/>
          </p:nvGrpSpPr>
          <p:grpSpPr bwMode="auto">
            <a:xfrm>
              <a:off x="141" y="973"/>
              <a:ext cx="5458" cy="2794"/>
              <a:chOff x="141" y="973"/>
              <a:chExt cx="5458" cy="2794"/>
            </a:xfrm>
          </p:grpSpPr>
          <p:sp>
            <p:nvSpPr>
              <p:cNvPr id="12970" name="Rectangle 613">
                <a:extLst>
                  <a:ext uri="{FF2B5EF4-FFF2-40B4-BE49-F238E27FC236}">
                    <a16:creationId xmlns:a16="http://schemas.microsoft.com/office/drawing/2014/main" id="{A487B762-4579-4A36-9F70-F439A7AF00F3}"/>
                  </a:ext>
                </a:extLst>
              </p:cNvPr>
              <p:cNvSpPr>
                <a:spLocks noChangeArrowheads="1"/>
              </p:cNvSpPr>
              <p:nvPr/>
            </p:nvSpPr>
            <p:spPr bwMode="auto">
              <a:xfrm>
                <a:off x="149" y="981"/>
                <a:ext cx="227" cy="23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71" name="Rectangle 614">
                <a:extLst>
                  <a:ext uri="{FF2B5EF4-FFF2-40B4-BE49-F238E27FC236}">
                    <a16:creationId xmlns:a16="http://schemas.microsoft.com/office/drawing/2014/main" id="{A99E0D8F-49C8-494A-ADB8-10172ABC5E50}"/>
                  </a:ext>
                </a:extLst>
              </p:cNvPr>
              <p:cNvSpPr>
                <a:spLocks noChangeArrowheads="1"/>
              </p:cNvSpPr>
              <p:nvPr/>
            </p:nvSpPr>
            <p:spPr bwMode="auto">
              <a:xfrm>
                <a:off x="2537" y="981"/>
                <a:ext cx="3054" cy="23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72" name="Rectangle 615">
                <a:extLst>
                  <a:ext uri="{FF2B5EF4-FFF2-40B4-BE49-F238E27FC236}">
                    <a16:creationId xmlns:a16="http://schemas.microsoft.com/office/drawing/2014/main" id="{EC1BB583-CE47-4398-B2AD-61F784A89523}"/>
                  </a:ext>
                </a:extLst>
              </p:cNvPr>
              <p:cNvSpPr>
                <a:spLocks noChangeArrowheads="1"/>
              </p:cNvSpPr>
              <p:nvPr/>
            </p:nvSpPr>
            <p:spPr bwMode="auto">
              <a:xfrm>
                <a:off x="149" y="1208"/>
                <a:ext cx="227" cy="255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73" name="Rectangle 616">
                <a:extLst>
                  <a:ext uri="{FF2B5EF4-FFF2-40B4-BE49-F238E27FC236}">
                    <a16:creationId xmlns:a16="http://schemas.microsoft.com/office/drawing/2014/main" id="{313C643D-6908-4DB3-B3C6-9605F05AF65E}"/>
                  </a:ext>
                </a:extLst>
              </p:cNvPr>
              <p:cNvSpPr>
                <a:spLocks noChangeArrowheads="1"/>
              </p:cNvSpPr>
              <p:nvPr/>
            </p:nvSpPr>
            <p:spPr bwMode="auto">
              <a:xfrm>
                <a:off x="198" y="2086"/>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監</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74" name="Rectangle 617">
                <a:extLst>
                  <a:ext uri="{FF2B5EF4-FFF2-40B4-BE49-F238E27FC236}">
                    <a16:creationId xmlns:a16="http://schemas.microsoft.com/office/drawing/2014/main" id="{F5D0A618-DC2E-44F5-B5B4-1117232DD30B}"/>
                  </a:ext>
                </a:extLst>
              </p:cNvPr>
              <p:cNvSpPr>
                <a:spLocks noChangeArrowheads="1"/>
              </p:cNvSpPr>
              <p:nvPr/>
            </p:nvSpPr>
            <p:spPr bwMode="auto">
              <a:xfrm>
                <a:off x="222" y="2232"/>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75" name="Rectangle 618">
                <a:extLst>
                  <a:ext uri="{FF2B5EF4-FFF2-40B4-BE49-F238E27FC236}">
                    <a16:creationId xmlns:a16="http://schemas.microsoft.com/office/drawing/2014/main" id="{11E8C4BA-62BC-425F-89E3-6BDC99591DFB}"/>
                  </a:ext>
                </a:extLst>
              </p:cNvPr>
              <p:cNvSpPr>
                <a:spLocks noChangeArrowheads="1"/>
              </p:cNvSpPr>
              <p:nvPr/>
            </p:nvSpPr>
            <p:spPr bwMode="auto">
              <a:xfrm>
                <a:off x="222" y="2378"/>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76" name="Rectangle 619">
                <a:extLst>
                  <a:ext uri="{FF2B5EF4-FFF2-40B4-BE49-F238E27FC236}">
                    <a16:creationId xmlns:a16="http://schemas.microsoft.com/office/drawing/2014/main" id="{6A6C2490-B94A-4E5F-9868-439A3A3BAB4B}"/>
                  </a:ext>
                </a:extLst>
              </p:cNvPr>
              <p:cNvSpPr>
                <a:spLocks noChangeArrowheads="1"/>
              </p:cNvSpPr>
              <p:nvPr/>
            </p:nvSpPr>
            <p:spPr bwMode="auto">
              <a:xfrm>
                <a:off x="198" y="2524"/>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査</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77" name="Rectangle 620">
                <a:extLst>
                  <a:ext uri="{FF2B5EF4-FFF2-40B4-BE49-F238E27FC236}">
                    <a16:creationId xmlns:a16="http://schemas.microsoft.com/office/drawing/2014/main" id="{995A0D28-81B7-4C3F-89A0-C4D0F3387B86}"/>
                  </a:ext>
                </a:extLst>
              </p:cNvPr>
              <p:cNvSpPr>
                <a:spLocks noChangeArrowheads="1"/>
              </p:cNvSpPr>
              <p:nvPr/>
            </p:nvSpPr>
            <p:spPr bwMode="auto">
              <a:xfrm>
                <a:off x="3699" y="1038"/>
                <a:ext cx="46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行　政　処　分</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78" name="Rectangle 621">
                <a:extLst>
                  <a:ext uri="{FF2B5EF4-FFF2-40B4-BE49-F238E27FC236}">
                    <a16:creationId xmlns:a16="http://schemas.microsoft.com/office/drawing/2014/main" id="{C760EC25-0826-42A3-9BC7-F24AEEF4D36F}"/>
                  </a:ext>
                </a:extLst>
              </p:cNvPr>
              <p:cNvSpPr>
                <a:spLocks noChangeArrowheads="1"/>
              </p:cNvSpPr>
              <p:nvPr/>
            </p:nvSpPr>
            <p:spPr bwMode="auto">
              <a:xfrm>
                <a:off x="588" y="1066"/>
                <a:ext cx="1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情報</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79" name="Rectangle 622">
                <a:extLst>
                  <a:ext uri="{FF2B5EF4-FFF2-40B4-BE49-F238E27FC236}">
                    <a16:creationId xmlns:a16="http://schemas.microsoft.com/office/drawing/2014/main" id="{79EB28B0-F93F-4B8D-91D0-287D00096171}"/>
                  </a:ext>
                </a:extLst>
              </p:cNvPr>
              <p:cNvSpPr>
                <a:spLocks noChangeArrowheads="1"/>
              </p:cNvSpPr>
              <p:nvPr/>
            </p:nvSpPr>
            <p:spPr bwMode="auto">
              <a:xfrm>
                <a:off x="393" y="3134"/>
                <a:ext cx="57" cy="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80" name="Rectangle 623">
                <a:extLst>
                  <a:ext uri="{FF2B5EF4-FFF2-40B4-BE49-F238E27FC236}">
                    <a16:creationId xmlns:a16="http://schemas.microsoft.com/office/drawing/2014/main" id="{7B087D58-3A10-4A52-895A-80E4A481CAD3}"/>
                  </a:ext>
                </a:extLst>
              </p:cNvPr>
              <p:cNvSpPr>
                <a:spLocks noChangeArrowheads="1"/>
              </p:cNvSpPr>
              <p:nvPr/>
            </p:nvSpPr>
            <p:spPr bwMode="auto">
              <a:xfrm>
                <a:off x="1692" y="1505"/>
                <a:ext cx="1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改善</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81" name="Rectangle 624">
                <a:extLst>
                  <a:ext uri="{FF2B5EF4-FFF2-40B4-BE49-F238E27FC236}">
                    <a16:creationId xmlns:a16="http://schemas.microsoft.com/office/drawing/2014/main" id="{F1D52852-DAD4-4856-9B6F-C472D662A0E0}"/>
                  </a:ext>
                </a:extLst>
              </p:cNvPr>
              <p:cNvSpPr>
                <a:spLocks noChangeArrowheads="1"/>
              </p:cNvSpPr>
              <p:nvPr/>
            </p:nvSpPr>
            <p:spPr bwMode="auto">
              <a:xfrm>
                <a:off x="1692" y="1644"/>
                <a:ext cx="1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報告</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82" name="Rectangle 625">
                <a:extLst>
                  <a:ext uri="{FF2B5EF4-FFF2-40B4-BE49-F238E27FC236}">
                    <a16:creationId xmlns:a16="http://schemas.microsoft.com/office/drawing/2014/main" id="{471D19CC-4974-431C-ABE0-B6F643FD4AB8}"/>
                  </a:ext>
                </a:extLst>
              </p:cNvPr>
              <p:cNvSpPr>
                <a:spLocks noChangeArrowheads="1"/>
              </p:cNvSpPr>
              <p:nvPr/>
            </p:nvSpPr>
            <p:spPr bwMode="auto">
              <a:xfrm>
                <a:off x="2212" y="2987"/>
                <a:ext cx="57" cy="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83" name="Rectangle 626">
                <a:extLst>
                  <a:ext uri="{FF2B5EF4-FFF2-40B4-BE49-F238E27FC236}">
                    <a16:creationId xmlns:a16="http://schemas.microsoft.com/office/drawing/2014/main" id="{4C1D3CA6-71B2-4450-B652-69D4755F13E9}"/>
                  </a:ext>
                </a:extLst>
              </p:cNvPr>
              <p:cNvSpPr>
                <a:spLocks noChangeArrowheads="1"/>
              </p:cNvSpPr>
              <p:nvPr/>
            </p:nvSpPr>
            <p:spPr bwMode="auto">
              <a:xfrm>
                <a:off x="3146" y="2175"/>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84" name="Rectangle 627">
                <a:extLst>
                  <a:ext uri="{FF2B5EF4-FFF2-40B4-BE49-F238E27FC236}">
                    <a16:creationId xmlns:a16="http://schemas.microsoft.com/office/drawing/2014/main" id="{4DBBAEC9-F1A8-4CD9-A8E6-480E5CB26FBA}"/>
                  </a:ext>
                </a:extLst>
              </p:cNvPr>
              <p:cNvSpPr>
                <a:spLocks noChangeArrowheads="1"/>
              </p:cNvSpPr>
              <p:nvPr/>
            </p:nvSpPr>
            <p:spPr bwMode="auto">
              <a:xfrm>
                <a:off x="3146" y="2321"/>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改</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85" name="Rectangle 628">
                <a:extLst>
                  <a:ext uri="{FF2B5EF4-FFF2-40B4-BE49-F238E27FC236}">
                    <a16:creationId xmlns:a16="http://schemas.microsoft.com/office/drawing/2014/main" id="{BF92056E-B513-4EB3-90AA-CC395813002E}"/>
                  </a:ext>
                </a:extLst>
              </p:cNvPr>
              <p:cNvSpPr>
                <a:spLocks noChangeArrowheads="1"/>
              </p:cNvSpPr>
              <p:nvPr/>
            </p:nvSpPr>
            <p:spPr bwMode="auto">
              <a:xfrm>
                <a:off x="3146" y="2467"/>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善</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86" name="Rectangle 629">
                <a:extLst>
                  <a:ext uri="{FF2B5EF4-FFF2-40B4-BE49-F238E27FC236}">
                    <a16:creationId xmlns:a16="http://schemas.microsoft.com/office/drawing/2014/main" id="{9743DE31-C093-45B5-B3D3-4B9730584903}"/>
                  </a:ext>
                </a:extLst>
              </p:cNvPr>
              <p:cNvSpPr>
                <a:spLocks noChangeArrowheads="1"/>
              </p:cNvSpPr>
              <p:nvPr/>
            </p:nvSpPr>
            <p:spPr bwMode="auto">
              <a:xfrm>
                <a:off x="3146" y="2614"/>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命</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87" name="Rectangle 630">
                <a:extLst>
                  <a:ext uri="{FF2B5EF4-FFF2-40B4-BE49-F238E27FC236}">
                    <a16:creationId xmlns:a16="http://schemas.microsoft.com/office/drawing/2014/main" id="{48F3EB11-7712-4F4A-A792-E7BF6F0DF0F3}"/>
                  </a:ext>
                </a:extLst>
              </p:cNvPr>
              <p:cNvSpPr>
                <a:spLocks noChangeArrowheads="1"/>
              </p:cNvSpPr>
              <p:nvPr/>
            </p:nvSpPr>
            <p:spPr bwMode="auto">
              <a:xfrm>
                <a:off x="3146" y="2760"/>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令</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88" name="Rectangle 631">
                <a:extLst>
                  <a:ext uri="{FF2B5EF4-FFF2-40B4-BE49-F238E27FC236}">
                    <a16:creationId xmlns:a16="http://schemas.microsoft.com/office/drawing/2014/main" id="{FB0ED8D5-28D3-4368-BCEF-1B1FAED6C50B}"/>
                  </a:ext>
                </a:extLst>
              </p:cNvPr>
              <p:cNvSpPr>
                <a:spLocks noChangeArrowheads="1"/>
              </p:cNvSpPr>
              <p:nvPr/>
            </p:nvSpPr>
            <p:spPr bwMode="auto">
              <a:xfrm>
                <a:off x="3146" y="2906"/>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89" name="Rectangle 632">
                <a:extLst>
                  <a:ext uri="{FF2B5EF4-FFF2-40B4-BE49-F238E27FC236}">
                    <a16:creationId xmlns:a16="http://schemas.microsoft.com/office/drawing/2014/main" id="{C6BDA9ED-1946-4F67-9BA6-8DEF604E8B92}"/>
                  </a:ext>
                </a:extLst>
              </p:cNvPr>
              <p:cNvSpPr>
                <a:spLocks noChangeArrowheads="1"/>
              </p:cNvSpPr>
              <p:nvPr/>
            </p:nvSpPr>
            <p:spPr bwMode="auto">
              <a:xfrm>
                <a:off x="3366" y="2175"/>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90" name="Rectangle 633">
                <a:extLst>
                  <a:ext uri="{FF2B5EF4-FFF2-40B4-BE49-F238E27FC236}">
                    <a16:creationId xmlns:a16="http://schemas.microsoft.com/office/drawing/2014/main" id="{E59E2C23-A896-429F-A9E0-1957D4FCAB34}"/>
                  </a:ext>
                </a:extLst>
              </p:cNvPr>
              <p:cNvSpPr>
                <a:spLocks noChangeArrowheads="1"/>
              </p:cNvSpPr>
              <p:nvPr/>
            </p:nvSpPr>
            <p:spPr bwMode="auto">
              <a:xfrm>
                <a:off x="3390" y="2321"/>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91" name="Rectangle 634">
                <a:extLst>
                  <a:ext uri="{FF2B5EF4-FFF2-40B4-BE49-F238E27FC236}">
                    <a16:creationId xmlns:a16="http://schemas.microsoft.com/office/drawing/2014/main" id="{89FD5793-6328-4616-B795-8C860DD720BA}"/>
                  </a:ext>
                </a:extLst>
              </p:cNvPr>
              <p:cNvSpPr>
                <a:spLocks noChangeArrowheads="1"/>
              </p:cNvSpPr>
              <p:nvPr/>
            </p:nvSpPr>
            <p:spPr bwMode="auto">
              <a:xfrm>
                <a:off x="3366" y="2467"/>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92" name="Rectangle 635">
                <a:extLst>
                  <a:ext uri="{FF2B5EF4-FFF2-40B4-BE49-F238E27FC236}">
                    <a16:creationId xmlns:a16="http://schemas.microsoft.com/office/drawing/2014/main" id="{431D5582-E10C-480D-B950-4C8EE47F9F04}"/>
                  </a:ext>
                </a:extLst>
              </p:cNvPr>
              <p:cNvSpPr>
                <a:spLocks noChangeArrowheads="1"/>
              </p:cNvSpPr>
              <p:nvPr/>
            </p:nvSpPr>
            <p:spPr bwMode="auto">
              <a:xfrm>
                <a:off x="3366" y="2614"/>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示</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93" name="Rectangle 636">
                <a:extLst>
                  <a:ext uri="{FF2B5EF4-FFF2-40B4-BE49-F238E27FC236}">
                    <a16:creationId xmlns:a16="http://schemas.microsoft.com/office/drawing/2014/main" id="{FA8DC702-DB86-490A-B601-7A7B0B64CB19}"/>
                  </a:ext>
                </a:extLst>
              </p:cNvPr>
              <p:cNvSpPr>
                <a:spLocks noChangeArrowheads="1"/>
              </p:cNvSpPr>
              <p:nvPr/>
            </p:nvSpPr>
            <p:spPr bwMode="auto">
              <a:xfrm>
                <a:off x="3390" y="2760"/>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94" name="Rectangle 637">
                <a:extLst>
                  <a:ext uri="{FF2B5EF4-FFF2-40B4-BE49-F238E27FC236}">
                    <a16:creationId xmlns:a16="http://schemas.microsoft.com/office/drawing/2014/main" id="{0F06FEF8-327C-40E2-8B51-A8BB7928FDE5}"/>
                  </a:ext>
                </a:extLst>
              </p:cNvPr>
              <p:cNvSpPr>
                <a:spLocks noChangeArrowheads="1"/>
              </p:cNvSpPr>
              <p:nvPr/>
            </p:nvSpPr>
            <p:spPr bwMode="auto">
              <a:xfrm>
                <a:off x="3366" y="2906"/>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95" name="Rectangle 638">
                <a:extLst>
                  <a:ext uri="{FF2B5EF4-FFF2-40B4-BE49-F238E27FC236}">
                    <a16:creationId xmlns:a16="http://schemas.microsoft.com/office/drawing/2014/main" id="{005AC589-9776-4033-B6F4-03241EC87B99}"/>
                  </a:ext>
                </a:extLst>
              </p:cNvPr>
              <p:cNvSpPr>
                <a:spLocks noChangeArrowheads="1"/>
              </p:cNvSpPr>
              <p:nvPr/>
            </p:nvSpPr>
            <p:spPr bwMode="auto">
              <a:xfrm>
                <a:off x="393" y="3629"/>
                <a:ext cx="57" cy="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96" name="Rectangle 639">
                <a:extLst>
                  <a:ext uri="{FF2B5EF4-FFF2-40B4-BE49-F238E27FC236}">
                    <a16:creationId xmlns:a16="http://schemas.microsoft.com/office/drawing/2014/main" id="{582C0448-1E72-4096-807C-545BA8C110CA}"/>
                  </a:ext>
                </a:extLst>
              </p:cNvPr>
              <p:cNvSpPr>
                <a:spLocks noChangeArrowheads="1"/>
              </p:cNvSpPr>
              <p:nvPr/>
            </p:nvSpPr>
            <p:spPr bwMode="auto">
              <a:xfrm>
                <a:off x="141" y="973"/>
                <a:ext cx="16" cy="27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97" name="Line 640">
                <a:extLst>
                  <a:ext uri="{FF2B5EF4-FFF2-40B4-BE49-F238E27FC236}">
                    <a16:creationId xmlns:a16="http://schemas.microsoft.com/office/drawing/2014/main" id="{B9616502-5070-4D8A-A9D3-6E8EEB85C73B}"/>
                  </a:ext>
                </a:extLst>
              </p:cNvPr>
              <p:cNvSpPr>
                <a:spLocks noChangeShapeType="1"/>
              </p:cNvSpPr>
              <p:nvPr/>
            </p:nvSpPr>
            <p:spPr bwMode="auto">
              <a:xfrm>
                <a:off x="1116" y="989"/>
                <a:ext cx="0" cy="275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998" name="Rectangle 641">
                <a:extLst>
                  <a:ext uri="{FF2B5EF4-FFF2-40B4-BE49-F238E27FC236}">
                    <a16:creationId xmlns:a16="http://schemas.microsoft.com/office/drawing/2014/main" id="{EEB9FAD1-85DE-4234-BCAC-C8C48B5C212B}"/>
                  </a:ext>
                </a:extLst>
              </p:cNvPr>
              <p:cNvSpPr>
                <a:spLocks noChangeArrowheads="1"/>
              </p:cNvSpPr>
              <p:nvPr/>
            </p:nvSpPr>
            <p:spPr bwMode="auto">
              <a:xfrm>
                <a:off x="1116" y="989"/>
                <a:ext cx="8" cy="275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99" name="Line 642">
                <a:extLst>
                  <a:ext uri="{FF2B5EF4-FFF2-40B4-BE49-F238E27FC236}">
                    <a16:creationId xmlns:a16="http://schemas.microsoft.com/office/drawing/2014/main" id="{B106ED0C-7CE7-490A-9F85-6AAD1598DD08}"/>
                  </a:ext>
                </a:extLst>
              </p:cNvPr>
              <p:cNvSpPr>
                <a:spLocks noChangeShapeType="1"/>
              </p:cNvSpPr>
              <p:nvPr/>
            </p:nvSpPr>
            <p:spPr bwMode="auto">
              <a:xfrm>
                <a:off x="2537" y="989"/>
                <a:ext cx="0" cy="275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00" name="Rectangle 643">
                <a:extLst>
                  <a:ext uri="{FF2B5EF4-FFF2-40B4-BE49-F238E27FC236}">
                    <a16:creationId xmlns:a16="http://schemas.microsoft.com/office/drawing/2014/main" id="{E1208938-1BE5-4587-A7C7-21E51D04DCF5}"/>
                  </a:ext>
                </a:extLst>
              </p:cNvPr>
              <p:cNvSpPr>
                <a:spLocks noChangeArrowheads="1"/>
              </p:cNvSpPr>
              <p:nvPr/>
            </p:nvSpPr>
            <p:spPr bwMode="auto">
              <a:xfrm>
                <a:off x="2537" y="989"/>
                <a:ext cx="8" cy="275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01" name="Rectangle 644">
                <a:extLst>
                  <a:ext uri="{FF2B5EF4-FFF2-40B4-BE49-F238E27FC236}">
                    <a16:creationId xmlns:a16="http://schemas.microsoft.com/office/drawing/2014/main" id="{9C85E78B-C64C-4DDD-853F-5B44AC771D04}"/>
                  </a:ext>
                </a:extLst>
              </p:cNvPr>
              <p:cNvSpPr>
                <a:spLocks noChangeArrowheads="1"/>
              </p:cNvSpPr>
              <p:nvPr/>
            </p:nvSpPr>
            <p:spPr bwMode="auto">
              <a:xfrm>
                <a:off x="5575" y="989"/>
                <a:ext cx="16" cy="27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02" name="Line 645">
                <a:extLst>
                  <a:ext uri="{FF2B5EF4-FFF2-40B4-BE49-F238E27FC236}">
                    <a16:creationId xmlns:a16="http://schemas.microsoft.com/office/drawing/2014/main" id="{5C2609FF-D1FD-40FD-B69C-A527E9361A43}"/>
                  </a:ext>
                </a:extLst>
              </p:cNvPr>
              <p:cNvSpPr>
                <a:spLocks noChangeShapeType="1"/>
              </p:cNvSpPr>
              <p:nvPr/>
            </p:nvSpPr>
            <p:spPr bwMode="auto">
              <a:xfrm>
                <a:off x="588" y="1062"/>
                <a:ext cx="0" cy="15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03" name="Rectangle 646">
                <a:extLst>
                  <a:ext uri="{FF2B5EF4-FFF2-40B4-BE49-F238E27FC236}">
                    <a16:creationId xmlns:a16="http://schemas.microsoft.com/office/drawing/2014/main" id="{96ECD314-A98A-496D-A88E-A5451D96B463}"/>
                  </a:ext>
                </a:extLst>
              </p:cNvPr>
              <p:cNvSpPr>
                <a:spLocks noChangeArrowheads="1"/>
              </p:cNvSpPr>
              <p:nvPr/>
            </p:nvSpPr>
            <p:spPr bwMode="auto">
              <a:xfrm>
                <a:off x="588" y="1062"/>
                <a:ext cx="8" cy="15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04" name="Line 647">
                <a:extLst>
                  <a:ext uri="{FF2B5EF4-FFF2-40B4-BE49-F238E27FC236}">
                    <a16:creationId xmlns:a16="http://schemas.microsoft.com/office/drawing/2014/main" id="{6E4D747C-6195-4722-9D91-F347653675AF}"/>
                  </a:ext>
                </a:extLst>
              </p:cNvPr>
              <p:cNvSpPr>
                <a:spLocks noChangeShapeType="1"/>
              </p:cNvSpPr>
              <p:nvPr/>
            </p:nvSpPr>
            <p:spPr bwMode="auto">
              <a:xfrm>
                <a:off x="823" y="1070"/>
                <a:ext cx="0" cy="14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05" name="Rectangle 648">
                <a:extLst>
                  <a:ext uri="{FF2B5EF4-FFF2-40B4-BE49-F238E27FC236}">
                    <a16:creationId xmlns:a16="http://schemas.microsoft.com/office/drawing/2014/main" id="{B79505EE-61CE-43C1-8C1B-5655D4C0DAF0}"/>
                  </a:ext>
                </a:extLst>
              </p:cNvPr>
              <p:cNvSpPr>
                <a:spLocks noChangeArrowheads="1"/>
              </p:cNvSpPr>
              <p:nvPr/>
            </p:nvSpPr>
            <p:spPr bwMode="auto">
              <a:xfrm>
                <a:off x="823" y="1070"/>
                <a:ext cx="8" cy="14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06" name="Line 649">
                <a:extLst>
                  <a:ext uri="{FF2B5EF4-FFF2-40B4-BE49-F238E27FC236}">
                    <a16:creationId xmlns:a16="http://schemas.microsoft.com/office/drawing/2014/main" id="{9F1D1BFC-70BE-46FE-91AE-A00D169CB209}"/>
                  </a:ext>
                </a:extLst>
              </p:cNvPr>
              <p:cNvSpPr>
                <a:spLocks noChangeShapeType="1"/>
              </p:cNvSpPr>
              <p:nvPr/>
            </p:nvSpPr>
            <p:spPr bwMode="auto">
              <a:xfrm>
                <a:off x="1660" y="1501"/>
                <a:ext cx="0" cy="3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07" name="Rectangle 650">
                <a:extLst>
                  <a:ext uri="{FF2B5EF4-FFF2-40B4-BE49-F238E27FC236}">
                    <a16:creationId xmlns:a16="http://schemas.microsoft.com/office/drawing/2014/main" id="{7CECD259-203F-4267-9074-23B894141B65}"/>
                  </a:ext>
                </a:extLst>
              </p:cNvPr>
              <p:cNvSpPr>
                <a:spLocks noChangeArrowheads="1"/>
              </p:cNvSpPr>
              <p:nvPr/>
            </p:nvSpPr>
            <p:spPr bwMode="auto">
              <a:xfrm>
                <a:off x="1660" y="1501"/>
                <a:ext cx="8" cy="3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08" name="Line 651">
                <a:extLst>
                  <a:ext uri="{FF2B5EF4-FFF2-40B4-BE49-F238E27FC236}">
                    <a16:creationId xmlns:a16="http://schemas.microsoft.com/office/drawing/2014/main" id="{39C11D5B-7703-49BE-80B8-77415CD87C17}"/>
                  </a:ext>
                </a:extLst>
              </p:cNvPr>
              <p:cNvSpPr>
                <a:spLocks noChangeShapeType="1"/>
              </p:cNvSpPr>
              <p:nvPr/>
            </p:nvSpPr>
            <p:spPr bwMode="auto">
              <a:xfrm>
                <a:off x="1968" y="1509"/>
                <a:ext cx="0" cy="29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09" name="Rectangle 652">
                <a:extLst>
                  <a:ext uri="{FF2B5EF4-FFF2-40B4-BE49-F238E27FC236}">
                    <a16:creationId xmlns:a16="http://schemas.microsoft.com/office/drawing/2014/main" id="{C4C29749-F778-4A5D-B7FD-8471310614C6}"/>
                  </a:ext>
                </a:extLst>
              </p:cNvPr>
              <p:cNvSpPr>
                <a:spLocks noChangeArrowheads="1"/>
              </p:cNvSpPr>
              <p:nvPr/>
            </p:nvSpPr>
            <p:spPr bwMode="auto">
              <a:xfrm>
                <a:off x="1968" y="1509"/>
                <a:ext cx="9" cy="2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10" name="Line 653">
                <a:extLst>
                  <a:ext uri="{FF2B5EF4-FFF2-40B4-BE49-F238E27FC236}">
                    <a16:creationId xmlns:a16="http://schemas.microsoft.com/office/drawing/2014/main" id="{46412CC1-B3C1-473D-80D4-7FE4BFA7AABE}"/>
                  </a:ext>
                </a:extLst>
              </p:cNvPr>
              <p:cNvSpPr>
                <a:spLocks noChangeShapeType="1"/>
              </p:cNvSpPr>
              <p:nvPr/>
            </p:nvSpPr>
            <p:spPr bwMode="auto">
              <a:xfrm>
                <a:off x="3097" y="2086"/>
                <a:ext cx="0" cy="10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11" name="Rectangle 654">
                <a:extLst>
                  <a:ext uri="{FF2B5EF4-FFF2-40B4-BE49-F238E27FC236}">
                    <a16:creationId xmlns:a16="http://schemas.microsoft.com/office/drawing/2014/main" id="{1D751EBF-F397-40D7-A7FC-4777C9332E28}"/>
                  </a:ext>
                </a:extLst>
              </p:cNvPr>
              <p:cNvSpPr>
                <a:spLocks noChangeArrowheads="1"/>
              </p:cNvSpPr>
              <p:nvPr/>
            </p:nvSpPr>
            <p:spPr bwMode="auto">
              <a:xfrm>
                <a:off x="3097" y="2086"/>
                <a:ext cx="9" cy="10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12" name="Line 655">
                <a:extLst>
                  <a:ext uri="{FF2B5EF4-FFF2-40B4-BE49-F238E27FC236}">
                    <a16:creationId xmlns:a16="http://schemas.microsoft.com/office/drawing/2014/main" id="{C5E0FBA3-ECFF-4E20-9EA5-2CFE67A3D7AA}"/>
                  </a:ext>
                </a:extLst>
              </p:cNvPr>
              <p:cNvSpPr>
                <a:spLocks noChangeShapeType="1"/>
              </p:cNvSpPr>
              <p:nvPr/>
            </p:nvSpPr>
            <p:spPr bwMode="auto">
              <a:xfrm>
                <a:off x="3317" y="2094"/>
                <a:ext cx="0" cy="102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13" name="Rectangle 656">
                <a:extLst>
                  <a:ext uri="{FF2B5EF4-FFF2-40B4-BE49-F238E27FC236}">
                    <a16:creationId xmlns:a16="http://schemas.microsoft.com/office/drawing/2014/main" id="{EAFBFA9A-98F7-4C6F-94CA-DD04AC12BE63}"/>
                  </a:ext>
                </a:extLst>
              </p:cNvPr>
              <p:cNvSpPr>
                <a:spLocks noChangeArrowheads="1"/>
              </p:cNvSpPr>
              <p:nvPr/>
            </p:nvSpPr>
            <p:spPr bwMode="auto">
              <a:xfrm>
                <a:off x="3317" y="2094"/>
                <a:ext cx="8" cy="10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14" name="Line 657">
                <a:extLst>
                  <a:ext uri="{FF2B5EF4-FFF2-40B4-BE49-F238E27FC236}">
                    <a16:creationId xmlns:a16="http://schemas.microsoft.com/office/drawing/2014/main" id="{E8E054A3-0CD6-4235-BC0D-DD8A333F06D8}"/>
                  </a:ext>
                </a:extLst>
              </p:cNvPr>
              <p:cNvSpPr>
                <a:spLocks noChangeShapeType="1"/>
              </p:cNvSpPr>
              <p:nvPr/>
            </p:nvSpPr>
            <p:spPr bwMode="auto">
              <a:xfrm>
                <a:off x="3536" y="2094"/>
                <a:ext cx="0" cy="102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15" name="Rectangle 658">
                <a:extLst>
                  <a:ext uri="{FF2B5EF4-FFF2-40B4-BE49-F238E27FC236}">
                    <a16:creationId xmlns:a16="http://schemas.microsoft.com/office/drawing/2014/main" id="{DBFDF628-23D7-414E-A8AF-4C56B94775FE}"/>
                  </a:ext>
                </a:extLst>
              </p:cNvPr>
              <p:cNvSpPr>
                <a:spLocks noChangeArrowheads="1"/>
              </p:cNvSpPr>
              <p:nvPr/>
            </p:nvSpPr>
            <p:spPr bwMode="auto">
              <a:xfrm>
                <a:off x="3536" y="2094"/>
                <a:ext cx="8" cy="10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16" name="Rectangle 659">
                <a:extLst>
                  <a:ext uri="{FF2B5EF4-FFF2-40B4-BE49-F238E27FC236}">
                    <a16:creationId xmlns:a16="http://schemas.microsoft.com/office/drawing/2014/main" id="{59AAC1EF-045C-4777-9F63-E8E3BB5C31F3}"/>
                  </a:ext>
                </a:extLst>
              </p:cNvPr>
              <p:cNvSpPr>
                <a:spLocks noChangeArrowheads="1"/>
              </p:cNvSpPr>
              <p:nvPr/>
            </p:nvSpPr>
            <p:spPr bwMode="auto">
              <a:xfrm>
                <a:off x="157" y="973"/>
                <a:ext cx="5434"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17" name="Line 660">
                <a:extLst>
                  <a:ext uri="{FF2B5EF4-FFF2-40B4-BE49-F238E27FC236}">
                    <a16:creationId xmlns:a16="http://schemas.microsoft.com/office/drawing/2014/main" id="{DA9757A4-3AC1-48CE-9B98-EDEF58BD77A6}"/>
                  </a:ext>
                </a:extLst>
              </p:cNvPr>
              <p:cNvSpPr>
                <a:spLocks noChangeShapeType="1"/>
              </p:cNvSpPr>
              <p:nvPr/>
            </p:nvSpPr>
            <p:spPr bwMode="auto">
              <a:xfrm>
                <a:off x="596" y="1062"/>
                <a:ext cx="23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18" name="Rectangle 661">
                <a:extLst>
                  <a:ext uri="{FF2B5EF4-FFF2-40B4-BE49-F238E27FC236}">
                    <a16:creationId xmlns:a16="http://schemas.microsoft.com/office/drawing/2014/main" id="{454EB14F-B597-49A3-87F1-A24C3CB5E10B}"/>
                  </a:ext>
                </a:extLst>
              </p:cNvPr>
              <p:cNvSpPr>
                <a:spLocks noChangeArrowheads="1"/>
              </p:cNvSpPr>
              <p:nvPr/>
            </p:nvSpPr>
            <p:spPr bwMode="auto">
              <a:xfrm>
                <a:off x="596" y="1062"/>
                <a:ext cx="235"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19" name="Line 662">
                <a:extLst>
                  <a:ext uri="{FF2B5EF4-FFF2-40B4-BE49-F238E27FC236}">
                    <a16:creationId xmlns:a16="http://schemas.microsoft.com/office/drawing/2014/main" id="{584E9850-86EC-46C6-B87B-0738344DA805}"/>
                  </a:ext>
                </a:extLst>
              </p:cNvPr>
              <p:cNvSpPr>
                <a:spLocks noChangeShapeType="1"/>
              </p:cNvSpPr>
              <p:nvPr/>
            </p:nvSpPr>
            <p:spPr bwMode="auto">
              <a:xfrm>
                <a:off x="596" y="1208"/>
                <a:ext cx="23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20" name="Rectangle 663">
                <a:extLst>
                  <a:ext uri="{FF2B5EF4-FFF2-40B4-BE49-F238E27FC236}">
                    <a16:creationId xmlns:a16="http://schemas.microsoft.com/office/drawing/2014/main" id="{CD53DDFE-FFC9-4451-9B0F-24480B7B9411}"/>
                  </a:ext>
                </a:extLst>
              </p:cNvPr>
              <p:cNvSpPr>
                <a:spLocks noChangeArrowheads="1"/>
              </p:cNvSpPr>
              <p:nvPr/>
            </p:nvSpPr>
            <p:spPr bwMode="auto">
              <a:xfrm>
                <a:off x="596" y="1208"/>
                <a:ext cx="235"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21" name="Line 664">
                <a:extLst>
                  <a:ext uri="{FF2B5EF4-FFF2-40B4-BE49-F238E27FC236}">
                    <a16:creationId xmlns:a16="http://schemas.microsoft.com/office/drawing/2014/main" id="{321D7B05-0699-40A6-A07C-4D1934ECF829}"/>
                  </a:ext>
                </a:extLst>
              </p:cNvPr>
              <p:cNvSpPr>
                <a:spLocks noChangeShapeType="1"/>
              </p:cNvSpPr>
              <p:nvPr/>
            </p:nvSpPr>
            <p:spPr bwMode="auto">
              <a:xfrm>
                <a:off x="1668" y="1501"/>
                <a:ext cx="30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22" name="Rectangle 665">
                <a:extLst>
                  <a:ext uri="{FF2B5EF4-FFF2-40B4-BE49-F238E27FC236}">
                    <a16:creationId xmlns:a16="http://schemas.microsoft.com/office/drawing/2014/main" id="{15055200-F0E5-44F5-8E73-B104160AE4DD}"/>
                  </a:ext>
                </a:extLst>
              </p:cNvPr>
              <p:cNvSpPr>
                <a:spLocks noChangeArrowheads="1"/>
              </p:cNvSpPr>
              <p:nvPr/>
            </p:nvSpPr>
            <p:spPr bwMode="auto">
              <a:xfrm>
                <a:off x="1668" y="1501"/>
                <a:ext cx="30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23" name="Line 666">
                <a:extLst>
                  <a:ext uri="{FF2B5EF4-FFF2-40B4-BE49-F238E27FC236}">
                    <a16:creationId xmlns:a16="http://schemas.microsoft.com/office/drawing/2014/main" id="{253AEB68-65B8-429C-A9CD-EF329F0F5EFD}"/>
                  </a:ext>
                </a:extLst>
              </p:cNvPr>
              <p:cNvSpPr>
                <a:spLocks noChangeShapeType="1"/>
              </p:cNvSpPr>
              <p:nvPr/>
            </p:nvSpPr>
            <p:spPr bwMode="auto">
              <a:xfrm>
                <a:off x="1668" y="1793"/>
                <a:ext cx="30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24" name="Rectangle 667">
                <a:extLst>
                  <a:ext uri="{FF2B5EF4-FFF2-40B4-BE49-F238E27FC236}">
                    <a16:creationId xmlns:a16="http://schemas.microsoft.com/office/drawing/2014/main" id="{9C6A5AC1-5C66-4B81-8E58-A11E9DA4E087}"/>
                  </a:ext>
                </a:extLst>
              </p:cNvPr>
              <p:cNvSpPr>
                <a:spLocks noChangeArrowheads="1"/>
              </p:cNvSpPr>
              <p:nvPr/>
            </p:nvSpPr>
            <p:spPr bwMode="auto">
              <a:xfrm>
                <a:off x="1668" y="1793"/>
                <a:ext cx="309"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25" name="Line 668">
                <a:extLst>
                  <a:ext uri="{FF2B5EF4-FFF2-40B4-BE49-F238E27FC236}">
                    <a16:creationId xmlns:a16="http://schemas.microsoft.com/office/drawing/2014/main" id="{5229EC5B-0E49-4235-A024-E4F41EB2F25B}"/>
                  </a:ext>
                </a:extLst>
              </p:cNvPr>
              <p:cNvSpPr>
                <a:spLocks noChangeShapeType="1"/>
              </p:cNvSpPr>
              <p:nvPr/>
            </p:nvSpPr>
            <p:spPr bwMode="auto">
              <a:xfrm>
                <a:off x="3106" y="2086"/>
                <a:ext cx="4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26" name="Rectangle 669">
                <a:extLst>
                  <a:ext uri="{FF2B5EF4-FFF2-40B4-BE49-F238E27FC236}">
                    <a16:creationId xmlns:a16="http://schemas.microsoft.com/office/drawing/2014/main" id="{10B08CE7-CCDC-4E2E-A8B5-28A4CD7F9467}"/>
                  </a:ext>
                </a:extLst>
              </p:cNvPr>
              <p:cNvSpPr>
                <a:spLocks noChangeArrowheads="1"/>
              </p:cNvSpPr>
              <p:nvPr/>
            </p:nvSpPr>
            <p:spPr bwMode="auto">
              <a:xfrm>
                <a:off x="3106" y="2086"/>
                <a:ext cx="43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27" name="Line 670">
                <a:extLst>
                  <a:ext uri="{FF2B5EF4-FFF2-40B4-BE49-F238E27FC236}">
                    <a16:creationId xmlns:a16="http://schemas.microsoft.com/office/drawing/2014/main" id="{C1B624D4-B05F-4DB0-A7AD-0DAB475C5E70}"/>
                  </a:ext>
                </a:extLst>
              </p:cNvPr>
              <p:cNvSpPr>
                <a:spLocks noChangeShapeType="1"/>
              </p:cNvSpPr>
              <p:nvPr/>
            </p:nvSpPr>
            <p:spPr bwMode="auto">
              <a:xfrm>
                <a:off x="3106" y="3109"/>
                <a:ext cx="4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28" name="Rectangle 671">
                <a:extLst>
                  <a:ext uri="{FF2B5EF4-FFF2-40B4-BE49-F238E27FC236}">
                    <a16:creationId xmlns:a16="http://schemas.microsoft.com/office/drawing/2014/main" id="{B43CAA52-3DB1-4AC9-B234-4A907278594D}"/>
                  </a:ext>
                </a:extLst>
              </p:cNvPr>
              <p:cNvSpPr>
                <a:spLocks noChangeArrowheads="1"/>
              </p:cNvSpPr>
              <p:nvPr/>
            </p:nvSpPr>
            <p:spPr bwMode="auto">
              <a:xfrm>
                <a:off x="3106" y="3109"/>
                <a:ext cx="43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29" name="Rectangle 672">
                <a:extLst>
                  <a:ext uri="{FF2B5EF4-FFF2-40B4-BE49-F238E27FC236}">
                    <a16:creationId xmlns:a16="http://schemas.microsoft.com/office/drawing/2014/main" id="{7A192D40-32CF-4257-8D74-CA1E63E02094}"/>
                  </a:ext>
                </a:extLst>
              </p:cNvPr>
              <p:cNvSpPr>
                <a:spLocks noChangeArrowheads="1"/>
              </p:cNvSpPr>
              <p:nvPr/>
            </p:nvSpPr>
            <p:spPr bwMode="auto">
              <a:xfrm>
                <a:off x="157" y="3743"/>
                <a:ext cx="5434"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30" name="Rectangle 673">
                <a:extLst>
                  <a:ext uri="{FF2B5EF4-FFF2-40B4-BE49-F238E27FC236}">
                    <a16:creationId xmlns:a16="http://schemas.microsoft.com/office/drawing/2014/main" id="{8DEF221E-469C-42F1-A129-3CC2757EDBBD}"/>
                  </a:ext>
                </a:extLst>
              </p:cNvPr>
              <p:cNvSpPr>
                <a:spLocks noChangeArrowheads="1"/>
              </p:cNvSpPr>
              <p:nvPr/>
            </p:nvSpPr>
            <p:spPr bwMode="auto">
              <a:xfrm>
                <a:off x="141" y="973"/>
                <a:ext cx="5458" cy="24"/>
              </a:xfrm>
              <a:prstGeom prst="rect">
                <a:avLst/>
              </a:prstGeom>
              <a:solidFill>
                <a:srgbClr val="0000D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31" name="Rectangle 674">
                <a:extLst>
                  <a:ext uri="{FF2B5EF4-FFF2-40B4-BE49-F238E27FC236}">
                    <a16:creationId xmlns:a16="http://schemas.microsoft.com/office/drawing/2014/main" id="{7E617BA6-C726-42C6-9AD1-6ACE9D7E0018}"/>
                  </a:ext>
                </a:extLst>
              </p:cNvPr>
              <p:cNvSpPr>
                <a:spLocks noChangeArrowheads="1"/>
              </p:cNvSpPr>
              <p:nvPr/>
            </p:nvSpPr>
            <p:spPr bwMode="auto">
              <a:xfrm>
                <a:off x="141" y="3743"/>
                <a:ext cx="5458" cy="24"/>
              </a:xfrm>
              <a:prstGeom prst="rect">
                <a:avLst/>
              </a:prstGeom>
              <a:solidFill>
                <a:srgbClr val="0000D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32" name="Rectangle 675">
                <a:extLst>
                  <a:ext uri="{FF2B5EF4-FFF2-40B4-BE49-F238E27FC236}">
                    <a16:creationId xmlns:a16="http://schemas.microsoft.com/office/drawing/2014/main" id="{3C6A1958-E030-4F31-8E13-6806701E5050}"/>
                  </a:ext>
                </a:extLst>
              </p:cNvPr>
              <p:cNvSpPr>
                <a:spLocks noChangeArrowheads="1"/>
              </p:cNvSpPr>
              <p:nvPr/>
            </p:nvSpPr>
            <p:spPr bwMode="auto">
              <a:xfrm>
                <a:off x="141" y="973"/>
                <a:ext cx="24" cy="2794"/>
              </a:xfrm>
              <a:prstGeom prst="rect">
                <a:avLst/>
              </a:prstGeom>
              <a:solidFill>
                <a:srgbClr val="0000D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33" name="Rectangle 676">
                <a:extLst>
                  <a:ext uri="{FF2B5EF4-FFF2-40B4-BE49-F238E27FC236}">
                    <a16:creationId xmlns:a16="http://schemas.microsoft.com/office/drawing/2014/main" id="{40BEB5E0-21DD-4E09-A04D-9B5F4CE263F4}"/>
                  </a:ext>
                </a:extLst>
              </p:cNvPr>
              <p:cNvSpPr>
                <a:spLocks noChangeArrowheads="1"/>
              </p:cNvSpPr>
              <p:nvPr/>
            </p:nvSpPr>
            <p:spPr bwMode="auto">
              <a:xfrm>
                <a:off x="5575" y="973"/>
                <a:ext cx="24" cy="2794"/>
              </a:xfrm>
              <a:prstGeom prst="rect">
                <a:avLst/>
              </a:prstGeom>
              <a:solidFill>
                <a:srgbClr val="0000D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34" name="Freeform 677">
                <a:extLst>
                  <a:ext uri="{FF2B5EF4-FFF2-40B4-BE49-F238E27FC236}">
                    <a16:creationId xmlns:a16="http://schemas.microsoft.com/office/drawing/2014/main" id="{EDE53A8B-47F5-4BD4-8F61-A703D122667B}"/>
                  </a:ext>
                </a:extLst>
              </p:cNvPr>
              <p:cNvSpPr>
                <a:spLocks noEditPoints="1"/>
              </p:cNvSpPr>
              <p:nvPr/>
            </p:nvSpPr>
            <p:spPr bwMode="auto">
              <a:xfrm>
                <a:off x="380" y="1237"/>
                <a:ext cx="667" cy="2420"/>
              </a:xfrm>
              <a:custGeom>
                <a:avLst/>
                <a:gdLst>
                  <a:gd name="T0" fmla="*/ 1 w 1312"/>
                  <a:gd name="T1" fmla="*/ 142 h 4768"/>
                  <a:gd name="T2" fmla="*/ 13 w 1312"/>
                  <a:gd name="T3" fmla="*/ 87 h 4768"/>
                  <a:gd name="T4" fmla="*/ 44 w 1312"/>
                  <a:gd name="T5" fmla="*/ 42 h 4768"/>
                  <a:gd name="T6" fmla="*/ 90 w 1312"/>
                  <a:gd name="T7" fmla="*/ 12 h 4768"/>
                  <a:gd name="T8" fmla="*/ 143 w 1312"/>
                  <a:gd name="T9" fmla="*/ 0 h 4768"/>
                  <a:gd name="T10" fmla="*/ 1171 w 1312"/>
                  <a:gd name="T11" fmla="*/ 1 h 4768"/>
                  <a:gd name="T12" fmla="*/ 1227 w 1312"/>
                  <a:gd name="T13" fmla="*/ 13 h 4768"/>
                  <a:gd name="T14" fmla="*/ 1272 w 1312"/>
                  <a:gd name="T15" fmla="*/ 44 h 4768"/>
                  <a:gd name="T16" fmla="*/ 1301 w 1312"/>
                  <a:gd name="T17" fmla="*/ 90 h 4768"/>
                  <a:gd name="T18" fmla="*/ 1312 w 1312"/>
                  <a:gd name="T19" fmla="*/ 143 h 4768"/>
                  <a:gd name="T20" fmla="*/ 1312 w 1312"/>
                  <a:gd name="T21" fmla="*/ 4627 h 4768"/>
                  <a:gd name="T22" fmla="*/ 1300 w 1312"/>
                  <a:gd name="T23" fmla="*/ 4683 h 4768"/>
                  <a:gd name="T24" fmla="*/ 1270 w 1312"/>
                  <a:gd name="T25" fmla="*/ 4728 h 4768"/>
                  <a:gd name="T26" fmla="*/ 1224 w 1312"/>
                  <a:gd name="T27" fmla="*/ 4757 h 4768"/>
                  <a:gd name="T28" fmla="*/ 1169 w 1312"/>
                  <a:gd name="T29" fmla="*/ 4768 h 4768"/>
                  <a:gd name="T30" fmla="*/ 142 w 1312"/>
                  <a:gd name="T31" fmla="*/ 4768 h 4768"/>
                  <a:gd name="T32" fmla="*/ 87 w 1312"/>
                  <a:gd name="T33" fmla="*/ 4756 h 4768"/>
                  <a:gd name="T34" fmla="*/ 42 w 1312"/>
                  <a:gd name="T35" fmla="*/ 4726 h 4768"/>
                  <a:gd name="T36" fmla="*/ 12 w 1312"/>
                  <a:gd name="T37" fmla="*/ 4680 h 4768"/>
                  <a:gd name="T38" fmla="*/ 0 w 1312"/>
                  <a:gd name="T39" fmla="*/ 4625 h 4768"/>
                  <a:gd name="T40" fmla="*/ 16 w 1312"/>
                  <a:gd name="T41" fmla="*/ 4625 h 4768"/>
                  <a:gd name="T42" fmla="*/ 27 w 1312"/>
                  <a:gd name="T43" fmla="*/ 4677 h 4768"/>
                  <a:gd name="T44" fmla="*/ 55 w 1312"/>
                  <a:gd name="T45" fmla="*/ 4717 h 4768"/>
                  <a:gd name="T46" fmla="*/ 96 w 1312"/>
                  <a:gd name="T47" fmla="*/ 4743 h 4768"/>
                  <a:gd name="T48" fmla="*/ 145 w 1312"/>
                  <a:gd name="T49" fmla="*/ 4753 h 4768"/>
                  <a:gd name="T50" fmla="*/ 1169 w 1312"/>
                  <a:gd name="T51" fmla="*/ 4752 h 4768"/>
                  <a:gd name="T52" fmla="*/ 1221 w 1312"/>
                  <a:gd name="T53" fmla="*/ 4742 h 4768"/>
                  <a:gd name="T54" fmla="*/ 1261 w 1312"/>
                  <a:gd name="T55" fmla="*/ 4715 h 4768"/>
                  <a:gd name="T56" fmla="*/ 1287 w 1312"/>
                  <a:gd name="T57" fmla="*/ 4674 h 4768"/>
                  <a:gd name="T58" fmla="*/ 1297 w 1312"/>
                  <a:gd name="T59" fmla="*/ 4624 h 4768"/>
                  <a:gd name="T60" fmla="*/ 1296 w 1312"/>
                  <a:gd name="T61" fmla="*/ 143 h 4768"/>
                  <a:gd name="T62" fmla="*/ 1286 w 1312"/>
                  <a:gd name="T63" fmla="*/ 93 h 4768"/>
                  <a:gd name="T64" fmla="*/ 1259 w 1312"/>
                  <a:gd name="T65" fmla="*/ 53 h 4768"/>
                  <a:gd name="T66" fmla="*/ 1218 w 1312"/>
                  <a:gd name="T67" fmla="*/ 26 h 4768"/>
                  <a:gd name="T68" fmla="*/ 1168 w 1312"/>
                  <a:gd name="T69" fmla="*/ 16 h 4768"/>
                  <a:gd name="T70" fmla="*/ 143 w 1312"/>
                  <a:gd name="T71" fmla="*/ 16 h 4768"/>
                  <a:gd name="T72" fmla="*/ 93 w 1312"/>
                  <a:gd name="T73" fmla="*/ 27 h 4768"/>
                  <a:gd name="T74" fmla="*/ 53 w 1312"/>
                  <a:gd name="T75" fmla="*/ 55 h 4768"/>
                  <a:gd name="T76" fmla="*/ 26 w 1312"/>
                  <a:gd name="T77" fmla="*/ 96 h 4768"/>
                  <a:gd name="T78" fmla="*/ 16 w 1312"/>
                  <a:gd name="T79" fmla="*/ 145 h 4768"/>
                  <a:gd name="T80" fmla="*/ 16 w 1312"/>
                  <a:gd name="T81" fmla="*/ 4625 h 4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12" h="4768">
                    <a:moveTo>
                      <a:pt x="0" y="143"/>
                    </a:moveTo>
                    <a:cubicBezTo>
                      <a:pt x="0" y="143"/>
                      <a:pt x="1" y="142"/>
                      <a:pt x="1" y="142"/>
                    </a:cubicBezTo>
                    <a:lnTo>
                      <a:pt x="12" y="90"/>
                    </a:lnTo>
                    <a:cubicBezTo>
                      <a:pt x="12" y="89"/>
                      <a:pt x="12" y="88"/>
                      <a:pt x="13" y="87"/>
                    </a:cubicBezTo>
                    <a:lnTo>
                      <a:pt x="42" y="44"/>
                    </a:lnTo>
                    <a:cubicBezTo>
                      <a:pt x="42" y="43"/>
                      <a:pt x="43" y="42"/>
                      <a:pt x="44" y="42"/>
                    </a:cubicBezTo>
                    <a:lnTo>
                      <a:pt x="87" y="13"/>
                    </a:lnTo>
                    <a:cubicBezTo>
                      <a:pt x="88" y="12"/>
                      <a:pt x="89" y="12"/>
                      <a:pt x="90" y="12"/>
                    </a:cubicBezTo>
                    <a:lnTo>
                      <a:pt x="142" y="1"/>
                    </a:lnTo>
                    <a:cubicBezTo>
                      <a:pt x="142" y="1"/>
                      <a:pt x="143" y="0"/>
                      <a:pt x="143" y="0"/>
                    </a:cubicBezTo>
                    <a:lnTo>
                      <a:pt x="1169" y="0"/>
                    </a:lnTo>
                    <a:cubicBezTo>
                      <a:pt x="1170" y="0"/>
                      <a:pt x="1171" y="1"/>
                      <a:pt x="1171" y="1"/>
                    </a:cubicBezTo>
                    <a:lnTo>
                      <a:pt x="1224" y="12"/>
                    </a:lnTo>
                    <a:cubicBezTo>
                      <a:pt x="1225" y="12"/>
                      <a:pt x="1226" y="12"/>
                      <a:pt x="1227" y="13"/>
                    </a:cubicBezTo>
                    <a:lnTo>
                      <a:pt x="1270" y="42"/>
                    </a:lnTo>
                    <a:cubicBezTo>
                      <a:pt x="1271" y="42"/>
                      <a:pt x="1272" y="43"/>
                      <a:pt x="1272" y="44"/>
                    </a:cubicBezTo>
                    <a:lnTo>
                      <a:pt x="1300" y="87"/>
                    </a:lnTo>
                    <a:cubicBezTo>
                      <a:pt x="1301" y="88"/>
                      <a:pt x="1301" y="89"/>
                      <a:pt x="1301" y="90"/>
                    </a:cubicBezTo>
                    <a:lnTo>
                      <a:pt x="1312" y="142"/>
                    </a:lnTo>
                    <a:cubicBezTo>
                      <a:pt x="1312" y="142"/>
                      <a:pt x="1312" y="143"/>
                      <a:pt x="1312" y="143"/>
                    </a:cubicBezTo>
                    <a:lnTo>
                      <a:pt x="1312" y="4625"/>
                    </a:lnTo>
                    <a:cubicBezTo>
                      <a:pt x="1312" y="4626"/>
                      <a:pt x="1312" y="4627"/>
                      <a:pt x="1312" y="4627"/>
                    </a:cubicBezTo>
                    <a:lnTo>
                      <a:pt x="1301" y="4680"/>
                    </a:lnTo>
                    <a:cubicBezTo>
                      <a:pt x="1301" y="4681"/>
                      <a:pt x="1301" y="4682"/>
                      <a:pt x="1300" y="4683"/>
                    </a:cubicBezTo>
                    <a:lnTo>
                      <a:pt x="1272" y="4726"/>
                    </a:lnTo>
                    <a:cubicBezTo>
                      <a:pt x="1272" y="4727"/>
                      <a:pt x="1271" y="4728"/>
                      <a:pt x="1270" y="4728"/>
                    </a:cubicBezTo>
                    <a:lnTo>
                      <a:pt x="1227" y="4756"/>
                    </a:lnTo>
                    <a:cubicBezTo>
                      <a:pt x="1226" y="4757"/>
                      <a:pt x="1225" y="4757"/>
                      <a:pt x="1224" y="4757"/>
                    </a:cubicBezTo>
                    <a:lnTo>
                      <a:pt x="1171" y="4768"/>
                    </a:lnTo>
                    <a:cubicBezTo>
                      <a:pt x="1171" y="4768"/>
                      <a:pt x="1170" y="4768"/>
                      <a:pt x="1169" y="4768"/>
                    </a:cubicBezTo>
                    <a:lnTo>
                      <a:pt x="143" y="4768"/>
                    </a:lnTo>
                    <a:cubicBezTo>
                      <a:pt x="143" y="4768"/>
                      <a:pt x="142" y="4768"/>
                      <a:pt x="142" y="4768"/>
                    </a:cubicBezTo>
                    <a:lnTo>
                      <a:pt x="90" y="4757"/>
                    </a:lnTo>
                    <a:cubicBezTo>
                      <a:pt x="89" y="4757"/>
                      <a:pt x="88" y="4757"/>
                      <a:pt x="87" y="4756"/>
                    </a:cubicBezTo>
                    <a:lnTo>
                      <a:pt x="44" y="4728"/>
                    </a:lnTo>
                    <a:cubicBezTo>
                      <a:pt x="43" y="4728"/>
                      <a:pt x="42" y="4727"/>
                      <a:pt x="42" y="4726"/>
                    </a:cubicBezTo>
                    <a:lnTo>
                      <a:pt x="13" y="4683"/>
                    </a:lnTo>
                    <a:cubicBezTo>
                      <a:pt x="12" y="4682"/>
                      <a:pt x="12" y="4681"/>
                      <a:pt x="12" y="4680"/>
                    </a:cubicBezTo>
                    <a:lnTo>
                      <a:pt x="1" y="4627"/>
                    </a:lnTo>
                    <a:cubicBezTo>
                      <a:pt x="1" y="4627"/>
                      <a:pt x="0" y="4626"/>
                      <a:pt x="0" y="4625"/>
                    </a:cubicBezTo>
                    <a:lnTo>
                      <a:pt x="0" y="143"/>
                    </a:lnTo>
                    <a:close/>
                    <a:moveTo>
                      <a:pt x="16" y="4625"/>
                    </a:moveTo>
                    <a:lnTo>
                      <a:pt x="16" y="4624"/>
                    </a:lnTo>
                    <a:lnTo>
                      <a:pt x="27" y="4677"/>
                    </a:lnTo>
                    <a:lnTo>
                      <a:pt x="26" y="4674"/>
                    </a:lnTo>
                    <a:lnTo>
                      <a:pt x="55" y="4717"/>
                    </a:lnTo>
                    <a:lnTo>
                      <a:pt x="53" y="4715"/>
                    </a:lnTo>
                    <a:lnTo>
                      <a:pt x="96" y="4743"/>
                    </a:lnTo>
                    <a:lnTo>
                      <a:pt x="93" y="4742"/>
                    </a:lnTo>
                    <a:lnTo>
                      <a:pt x="145" y="4753"/>
                    </a:lnTo>
                    <a:lnTo>
                      <a:pt x="143" y="4752"/>
                    </a:lnTo>
                    <a:lnTo>
                      <a:pt x="1169" y="4752"/>
                    </a:lnTo>
                    <a:lnTo>
                      <a:pt x="1168" y="4753"/>
                    </a:lnTo>
                    <a:lnTo>
                      <a:pt x="1221" y="4742"/>
                    </a:lnTo>
                    <a:lnTo>
                      <a:pt x="1218" y="4743"/>
                    </a:lnTo>
                    <a:lnTo>
                      <a:pt x="1261" y="4715"/>
                    </a:lnTo>
                    <a:lnTo>
                      <a:pt x="1259" y="4717"/>
                    </a:lnTo>
                    <a:lnTo>
                      <a:pt x="1287" y="4674"/>
                    </a:lnTo>
                    <a:lnTo>
                      <a:pt x="1286" y="4677"/>
                    </a:lnTo>
                    <a:lnTo>
                      <a:pt x="1297" y="4624"/>
                    </a:lnTo>
                    <a:lnTo>
                      <a:pt x="1296" y="4625"/>
                    </a:lnTo>
                    <a:lnTo>
                      <a:pt x="1296" y="143"/>
                    </a:lnTo>
                    <a:lnTo>
                      <a:pt x="1297" y="145"/>
                    </a:lnTo>
                    <a:lnTo>
                      <a:pt x="1286" y="93"/>
                    </a:lnTo>
                    <a:lnTo>
                      <a:pt x="1287" y="96"/>
                    </a:lnTo>
                    <a:lnTo>
                      <a:pt x="1259" y="53"/>
                    </a:lnTo>
                    <a:lnTo>
                      <a:pt x="1261" y="55"/>
                    </a:lnTo>
                    <a:lnTo>
                      <a:pt x="1218" y="26"/>
                    </a:lnTo>
                    <a:lnTo>
                      <a:pt x="1221" y="27"/>
                    </a:lnTo>
                    <a:lnTo>
                      <a:pt x="1168" y="16"/>
                    </a:lnTo>
                    <a:lnTo>
                      <a:pt x="1169" y="16"/>
                    </a:lnTo>
                    <a:lnTo>
                      <a:pt x="143" y="16"/>
                    </a:lnTo>
                    <a:lnTo>
                      <a:pt x="145" y="16"/>
                    </a:lnTo>
                    <a:lnTo>
                      <a:pt x="93" y="27"/>
                    </a:lnTo>
                    <a:lnTo>
                      <a:pt x="96" y="26"/>
                    </a:lnTo>
                    <a:lnTo>
                      <a:pt x="53" y="55"/>
                    </a:lnTo>
                    <a:lnTo>
                      <a:pt x="55" y="53"/>
                    </a:lnTo>
                    <a:lnTo>
                      <a:pt x="26" y="96"/>
                    </a:lnTo>
                    <a:lnTo>
                      <a:pt x="27" y="93"/>
                    </a:lnTo>
                    <a:lnTo>
                      <a:pt x="16" y="145"/>
                    </a:lnTo>
                    <a:lnTo>
                      <a:pt x="16" y="143"/>
                    </a:lnTo>
                    <a:lnTo>
                      <a:pt x="16" y="4625"/>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35" name="Rectangle 678">
                <a:extLst>
                  <a:ext uri="{FF2B5EF4-FFF2-40B4-BE49-F238E27FC236}">
                    <a16:creationId xmlns:a16="http://schemas.microsoft.com/office/drawing/2014/main" id="{195AB3AC-6DF1-4034-8A02-C12EC436D304}"/>
                  </a:ext>
                </a:extLst>
              </p:cNvPr>
              <p:cNvSpPr>
                <a:spLocks noChangeArrowheads="1"/>
              </p:cNvSpPr>
              <p:nvPr/>
            </p:nvSpPr>
            <p:spPr bwMode="auto">
              <a:xfrm>
                <a:off x="1672" y="1115"/>
                <a:ext cx="837" cy="2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36" name="Rectangle 679">
                <a:extLst>
                  <a:ext uri="{FF2B5EF4-FFF2-40B4-BE49-F238E27FC236}">
                    <a16:creationId xmlns:a16="http://schemas.microsoft.com/office/drawing/2014/main" id="{28E63CA6-D4B0-4A8C-AF2D-F03F0F3A5BD7}"/>
                  </a:ext>
                </a:extLst>
              </p:cNvPr>
              <p:cNvSpPr>
                <a:spLocks noChangeArrowheads="1"/>
              </p:cNvSpPr>
              <p:nvPr/>
            </p:nvSpPr>
            <p:spPr bwMode="auto">
              <a:xfrm>
                <a:off x="1696" y="1151"/>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37" name="Rectangle 680">
                <a:extLst>
                  <a:ext uri="{FF2B5EF4-FFF2-40B4-BE49-F238E27FC236}">
                    <a16:creationId xmlns:a16="http://schemas.microsoft.com/office/drawing/2014/main" id="{68747B66-67C6-4D88-97DD-A489AA0D0170}"/>
                  </a:ext>
                </a:extLst>
              </p:cNvPr>
              <p:cNvSpPr>
                <a:spLocks noChangeArrowheads="1"/>
              </p:cNvSpPr>
              <p:nvPr/>
            </p:nvSpPr>
            <p:spPr bwMode="auto">
              <a:xfrm>
                <a:off x="1786" y="1151"/>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38" name="Rectangle 681">
                <a:extLst>
                  <a:ext uri="{FF2B5EF4-FFF2-40B4-BE49-F238E27FC236}">
                    <a16:creationId xmlns:a16="http://schemas.microsoft.com/office/drawing/2014/main" id="{A52A4AAC-CE35-4A8B-AC36-E73E9BF2499F}"/>
                  </a:ext>
                </a:extLst>
              </p:cNvPr>
              <p:cNvSpPr>
                <a:spLocks noChangeArrowheads="1"/>
              </p:cNvSpPr>
              <p:nvPr/>
            </p:nvSpPr>
            <p:spPr bwMode="auto">
              <a:xfrm>
                <a:off x="1875" y="1151"/>
                <a:ext cx="13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76</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39" name="Rectangle 682">
                <a:extLst>
                  <a:ext uri="{FF2B5EF4-FFF2-40B4-BE49-F238E27FC236}">
                    <a16:creationId xmlns:a16="http://schemas.microsoft.com/office/drawing/2014/main" id="{DDD63167-0A44-405A-A107-384C0FE0BC9F}"/>
                  </a:ext>
                </a:extLst>
              </p:cNvPr>
              <p:cNvSpPr>
                <a:spLocks noChangeArrowheads="1"/>
              </p:cNvSpPr>
              <p:nvPr/>
            </p:nvSpPr>
            <p:spPr bwMode="auto">
              <a:xfrm>
                <a:off x="1972" y="1151"/>
                <a:ext cx="13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40" name="Rectangle 683">
                <a:extLst>
                  <a:ext uri="{FF2B5EF4-FFF2-40B4-BE49-F238E27FC236}">
                    <a16:creationId xmlns:a16="http://schemas.microsoft.com/office/drawing/2014/main" id="{8F203B7B-3C97-4146-AE58-7F8F7373ED3F}"/>
                  </a:ext>
                </a:extLst>
              </p:cNvPr>
              <p:cNvSpPr>
                <a:spLocks noChangeArrowheads="1"/>
              </p:cNvSpPr>
              <p:nvPr/>
            </p:nvSpPr>
            <p:spPr bwMode="auto">
              <a:xfrm>
                <a:off x="2151" y="1151"/>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41" name="Rectangle 684">
                <a:extLst>
                  <a:ext uri="{FF2B5EF4-FFF2-40B4-BE49-F238E27FC236}">
                    <a16:creationId xmlns:a16="http://schemas.microsoft.com/office/drawing/2014/main" id="{94E15C7A-16E9-478B-8F78-3FE62EDC865B}"/>
                  </a:ext>
                </a:extLst>
              </p:cNvPr>
              <p:cNvSpPr>
                <a:spLocks noChangeArrowheads="1"/>
              </p:cNvSpPr>
              <p:nvPr/>
            </p:nvSpPr>
            <p:spPr bwMode="auto">
              <a:xfrm>
                <a:off x="2200" y="1151"/>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42" name="Rectangle 685">
                <a:extLst>
                  <a:ext uri="{FF2B5EF4-FFF2-40B4-BE49-F238E27FC236}">
                    <a16:creationId xmlns:a16="http://schemas.microsoft.com/office/drawing/2014/main" id="{749F4807-630D-4519-AA8D-A953160C0217}"/>
                  </a:ext>
                </a:extLst>
              </p:cNvPr>
              <p:cNvSpPr>
                <a:spLocks noChangeArrowheads="1"/>
              </p:cNvSpPr>
              <p:nvPr/>
            </p:nvSpPr>
            <p:spPr bwMode="auto">
              <a:xfrm>
                <a:off x="2281" y="1151"/>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43" name="Rectangle 686">
                <a:extLst>
                  <a:ext uri="{FF2B5EF4-FFF2-40B4-BE49-F238E27FC236}">
                    <a16:creationId xmlns:a16="http://schemas.microsoft.com/office/drawing/2014/main" id="{F56986C1-0C5F-4CF1-AD5D-D707AA2F20B8}"/>
                  </a:ext>
                </a:extLst>
              </p:cNvPr>
              <p:cNvSpPr>
                <a:spLocks noChangeArrowheads="1"/>
              </p:cNvSpPr>
              <p:nvPr/>
            </p:nvSpPr>
            <p:spPr bwMode="auto">
              <a:xfrm>
                <a:off x="2330" y="1151"/>
                <a:ext cx="13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項等</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44" name="Freeform 687">
                <a:extLst>
                  <a:ext uri="{FF2B5EF4-FFF2-40B4-BE49-F238E27FC236}">
                    <a16:creationId xmlns:a16="http://schemas.microsoft.com/office/drawing/2014/main" id="{965A0104-EDA6-4A50-A7C0-0A0B199F1DF6}"/>
                  </a:ext>
                </a:extLst>
              </p:cNvPr>
              <p:cNvSpPr>
                <a:spLocks/>
              </p:cNvSpPr>
              <p:nvPr/>
            </p:nvSpPr>
            <p:spPr bwMode="auto">
              <a:xfrm>
                <a:off x="1440" y="2435"/>
                <a:ext cx="512" cy="739"/>
              </a:xfrm>
              <a:custGeom>
                <a:avLst/>
                <a:gdLst>
                  <a:gd name="T0" fmla="*/ 256 w 512"/>
                  <a:gd name="T1" fmla="*/ 198 h 739"/>
                  <a:gd name="T2" fmla="*/ 345 w 512"/>
                  <a:gd name="T3" fmla="*/ 0 h 739"/>
                  <a:gd name="T4" fmla="*/ 336 w 512"/>
                  <a:gd name="T5" fmla="*/ 182 h 739"/>
                  <a:gd name="T6" fmla="*/ 436 w 512"/>
                  <a:gd name="T7" fmla="*/ 153 h 739"/>
                  <a:gd name="T8" fmla="*/ 396 w 512"/>
                  <a:gd name="T9" fmla="*/ 251 h 739"/>
                  <a:gd name="T10" fmla="*/ 501 w 512"/>
                  <a:gd name="T11" fmla="*/ 279 h 739"/>
                  <a:gd name="T12" fmla="*/ 418 w 512"/>
                  <a:gd name="T13" fmla="*/ 359 h 739"/>
                  <a:gd name="T14" fmla="*/ 512 w 512"/>
                  <a:gd name="T15" fmla="*/ 455 h 739"/>
                  <a:gd name="T16" fmla="*/ 399 w 512"/>
                  <a:gd name="T17" fmla="*/ 443 h 739"/>
                  <a:gd name="T18" fmla="*/ 430 w 512"/>
                  <a:gd name="T19" fmla="*/ 619 h 739"/>
                  <a:gd name="T20" fmla="*/ 333 w 512"/>
                  <a:gd name="T21" fmla="*/ 495 h 739"/>
                  <a:gd name="T22" fmla="*/ 315 w 512"/>
                  <a:gd name="T23" fmla="*/ 676 h 739"/>
                  <a:gd name="T24" fmla="*/ 250 w 512"/>
                  <a:gd name="T25" fmla="*/ 511 h 739"/>
                  <a:gd name="T26" fmla="*/ 202 w 512"/>
                  <a:gd name="T27" fmla="*/ 739 h 739"/>
                  <a:gd name="T28" fmla="*/ 184 w 512"/>
                  <a:gd name="T29" fmla="*/ 535 h 739"/>
                  <a:gd name="T30" fmla="*/ 114 w 512"/>
                  <a:gd name="T31" fmla="*/ 603 h 739"/>
                  <a:gd name="T32" fmla="*/ 135 w 512"/>
                  <a:gd name="T33" fmla="*/ 477 h 739"/>
                  <a:gd name="T34" fmla="*/ 4 w 512"/>
                  <a:gd name="T35" fmla="*/ 500 h 739"/>
                  <a:gd name="T36" fmla="*/ 89 w 512"/>
                  <a:gd name="T37" fmla="*/ 403 h 739"/>
                  <a:gd name="T38" fmla="*/ 0 w 512"/>
                  <a:gd name="T39" fmla="*/ 295 h 739"/>
                  <a:gd name="T40" fmla="*/ 110 w 512"/>
                  <a:gd name="T41" fmla="*/ 261 h 739"/>
                  <a:gd name="T42" fmla="*/ 10 w 512"/>
                  <a:gd name="T43" fmla="*/ 79 h 739"/>
                  <a:gd name="T44" fmla="*/ 174 w 512"/>
                  <a:gd name="T45" fmla="*/ 216 h 739"/>
                  <a:gd name="T46" fmla="*/ 198 w 512"/>
                  <a:gd name="T47" fmla="*/ 79 h 739"/>
                  <a:gd name="T48" fmla="*/ 256 w 512"/>
                  <a:gd name="T49" fmla="*/ 198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2" h="739">
                    <a:moveTo>
                      <a:pt x="256" y="198"/>
                    </a:moveTo>
                    <a:lnTo>
                      <a:pt x="345" y="0"/>
                    </a:lnTo>
                    <a:lnTo>
                      <a:pt x="336" y="182"/>
                    </a:lnTo>
                    <a:lnTo>
                      <a:pt x="436" y="153"/>
                    </a:lnTo>
                    <a:lnTo>
                      <a:pt x="396" y="251"/>
                    </a:lnTo>
                    <a:lnTo>
                      <a:pt x="501" y="279"/>
                    </a:lnTo>
                    <a:lnTo>
                      <a:pt x="418" y="359"/>
                    </a:lnTo>
                    <a:lnTo>
                      <a:pt x="512" y="455"/>
                    </a:lnTo>
                    <a:lnTo>
                      <a:pt x="399" y="443"/>
                    </a:lnTo>
                    <a:lnTo>
                      <a:pt x="430" y="619"/>
                    </a:lnTo>
                    <a:lnTo>
                      <a:pt x="333" y="495"/>
                    </a:lnTo>
                    <a:lnTo>
                      <a:pt x="315" y="676"/>
                    </a:lnTo>
                    <a:lnTo>
                      <a:pt x="250" y="511"/>
                    </a:lnTo>
                    <a:lnTo>
                      <a:pt x="202" y="739"/>
                    </a:lnTo>
                    <a:lnTo>
                      <a:pt x="184" y="535"/>
                    </a:lnTo>
                    <a:lnTo>
                      <a:pt x="114" y="603"/>
                    </a:lnTo>
                    <a:lnTo>
                      <a:pt x="135" y="477"/>
                    </a:lnTo>
                    <a:lnTo>
                      <a:pt x="4" y="500"/>
                    </a:lnTo>
                    <a:lnTo>
                      <a:pt x="89" y="403"/>
                    </a:lnTo>
                    <a:lnTo>
                      <a:pt x="0" y="295"/>
                    </a:lnTo>
                    <a:lnTo>
                      <a:pt x="110" y="261"/>
                    </a:lnTo>
                    <a:lnTo>
                      <a:pt x="10" y="79"/>
                    </a:lnTo>
                    <a:lnTo>
                      <a:pt x="174" y="216"/>
                    </a:lnTo>
                    <a:lnTo>
                      <a:pt x="198" y="79"/>
                    </a:lnTo>
                    <a:lnTo>
                      <a:pt x="256" y="19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45" name="Freeform 688">
                <a:extLst>
                  <a:ext uri="{FF2B5EF4-FFF2-40B4-BE49-F238E27FC236}">
                    <a16:creationId xmlns:a16="http://schemas.microsoft.com/office/drawing/2014/main" id="{F4276AB0-AFA1-43CA-A6EB-801D2C9D162A}"/>
                  </a:ext>
                </a:extLst>
              </p:cNvPr>
              <p:cNvSpPr>
                <a:spLocks noEditPoints="1"/>
              </p:cNvSpPr>
              <p:nvPr/>
            </p:nvSpPr>
            <p:spPr bwMode="auto">
              <a:xfrm>
                <a:off x="1433" y="2414"/>
                <a:ext cx="540" cy="794"/>
              </a:xfrm>
              <a:custGeom>
                <a:avLst/>
                <a:gdLst>
                  <a:gd name="T0" fmla="*/ 260 w 530"/>
                  <a:gd name="T1" fmla="*/ 218 h 788"/>
                  <a:gd name="T2" fmla="*/ 347 w 530"/>
                  <a:gd name="T3" fmla="*/ 204 h 788"/>
                  <a:gd name="T4" fmla="*/ 450 w 530"/>
                  <a:gd name="T5" fmla="*/ 167 h 788"/>
                  <a:gd name="T6" fmla="*/ 404 w 530"/>
                  <a:gd name="T7" fmla="*/ 268 h 788"/>
                  <a:gd name="T8" fmla="*/ 428 w 530"/>
                  <a:gd name="T9" fmla="*/ 382 h 788"/>
                  <a:gd name="T10" fmla="*/ 530 w 530"/>
                  <a:gd name="T11" fmla="*/ 481 h 788"/>
                  <a:gd name="T12" fmla="*/ 411 w 530"/>
                  <a:gd name="T13" fmla="*/ 463 h 788"/>
                  <a:gd name="T14" fmla="*/ 336 w 530"/>
                  <a:gd name="T15" fmla="*/ 518 h 788"/>
                  <a:gd name="T16" fmla="*/ 324 w 530"/>
                  <a:gd name="T17" fmla="*/ 714 h 788"/>
                  <a:gd name="T18" fmla="*/ 261 w 530"/>
                  <a:gd name="T19" fmla="*/ 533 h 788"/>
                  <a:gd name="T20" fmla="*/ 187 w 530"/>
                  <a:gd name="T21" fmla="*/ 557 h 788"/>
                  <a:gd name="T22" fmla="*/ 115 w 530"/>
                  <a:gd name="T23" fmla="*/ 636 h 788"/>
                  <a:gd name="T24" fmla="*/ 143 w 530"/>
                  <a:gd name="T25" fmla="*/ 502 h 788"/>
                  <a:gd name="T26" fmla="*/ 93 w 530"/>
                  <a:gd name="T27" fmla="*/ 422 h 788"/>
                  <a:gd name="T28" fmla="*/ 1 w 530"/>
                  <a:gd name="T29" fmla="*/ 314 h 788"/>
                  <a:gd name="T30" fmla="*/ 114 w 530"/>
                  <a:gd name="T31" fmla="*/ 284 h 788"/>
                  <a:gd name="T32" fmla="*/ 184 w 530"/>
                  <a:gd name="T33" fmla="*/ 234 h 788"/>
                  <a:gd name="T34" fmla="*/ 204 w 530"/>
                  <a:gd name="T35" fmla="*/ 86 h 788"/>
                  <a:gd name="T36" fmla="*/ 202 w 530"/>
                  <a:gd name="T37" fmla="*/ 102 h 788"/>
                  <a:gd name="T38" fmla="*/ 184 w 530"/>
                  <a:gd name="T39" fmla="*/ 245 h 788"/>
                  <a:gd name="T40" fmla="*/ 20 w 530"/>
                  <a:gd name="T41" fmla="*/ 98 h 788"/>
                  <a:gd name="T42" fmla="*/ 9 w 530"/>
                  <a:gd name="T43" fmla="*/ 320 h 788"/>
                  <a:gd name="T44" fmla="*/ 101 w 530"/>
                  <a:gd name="T45" fmla="*/ 424 h 788"/>
                  <a:gd name="T46" fmla="*/ 10 w 530"/>
                  <a:gd name="T47" fmla="*/ 516 h 788"/>
                  <a:gd name="T48" fmla="*/ 125 w 530"/>
                  <a:gd name="T49" fmla="*/ 625 h 788"/>
                  <a:gd name="T50" fmla="*/ 194 w 530"/>
                  <a:gd name="T51" fmla="*/ 547 h 788"/>
                  <a:gd name="T52" fmla="*/ 205 w 530"/>
                  <a:gd name="T53" fmla="*/ 760 h 788"/>
                  <a:gd name="T54" fmla="*/ 325 w 530"/>
                  <a:gd name="T55" fmla="*/ 695 h 788"/>
                  <a:gd name="T56" fmla="*/ 337 w 530"/>
                  <a:gd name="T57" fmla="*/ 505 h 788"/>
                  <a:gd name="T58" fmla="*/ 433 w 530"/>
                  <a:gd name="T59" fmla="*/ 641 h 788"/>
                  <a:gd name="T60" fmla="*/ 520 w 530"/>
                  <a:gd name="T61" fmla="*/ 472 h 788"/>
                  <a:gd name="T62" fmla="*/ 419 w 530"/>
                  <a:gd name="T63" fmla="*/ 379 h 788"/>
                  <a:gd name="T64" fmla="*/ 507 w 530"/>
                  <a:gd name="T65" fmla="*/ 304 h 788"/>
                  <a:gd name="T66" fmla="*/ 439 w 530"/>
                  <a:gd name="T67" fmla="*/ 172 h 788"/>
                  <a:gd name="T68" fmla="*/ 338 w 530"/>
                  <a:gd name="T69" fmla="*/ 209 h 788"/>
                  <a:gd name="T70" fmla="*/ 355 w 530"/>
                  <a:gd name="T71" fmla="*/ 23 h 788"/>
                  <a:gd name="T72" fmla="*/ 202 w 530"/>
                  <a:gd name="T73" fmla="*/ 102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0" h="788">
                    <a:moveTo>
                      <a:pt x="267" y="218"/>
                    </a:moveTo>
                    <a:lnTo>
                      <a:pt x="260" y="218"/>
                    </a:lnTo>
                    <a:lnTo>
                      <a:pt x="357" y="0"/>
                    </a:lnTo>
                    <a:lnTo>
                      <a:pt x="347" y="204"/>
                    </a:lnTo>
                    <a:lnTo>
                      <a:pt x="342" y="200"/>
                    </a:lnTo>
                    <a:lnTo>
                      <a:pt x="450" y="167"/>
                    </a:lnTo>
                    <a:lnTo>
                      <a:pt x="407" y="273"/>
                    </a:lnTo>
                    <a:lnTo>
                      <a:pt x="404" y="268"/>
                    </a:lnTo>
                    <a:lnTo>
                      <a:pt x="516" y="298"/>
                    </a:lnTo>
                    <a:lnTo>
                      <a:pt x="428" y="382"/>
                    </a:lnTo>
                    <a:lnTo>
                      <a:pt x="428" y="377"/>
                    </a:lnTo>
                    <a:lnTo>
                      <a:pt x="530" y="481"/>
                    </a:lnTo>
                    <a:lnTo>
                      <a:pt x="406" y="468"/>
                    </a:lnTo>
                    <a:lnTo>
                      <a:pt x="411" y="463"/>
                    </a:lnTo>
                    <a:lnTo>
                      <a:pt x="445" y="656"/>
                    </a:lnTo>
                    <a:lnTo>
                      <a:pt x="336" y="518"/>
                    </a:lnTo>
                    <a:lnTo>
                      <a:pt x="344" y="516"/>
                    </a:lnTo>
                    <a:lnTo>
                      <a:pt x="324" y="714"/>
                    </a:lnTo>
                    <a:lnTo>
                      <a:pt x="254" y="534"/>
                    </a:lnTo>
                    <a:lnTo>
                      <a:pt x="261" y="533"/>
                    </a:lnTo>
                    <a:lnTo>
                      <a:pt x="207" y="788"/>
                    </a:lnTo>
                    <a:lnTo>
                      <a:pt x="187" y="557"/>
                    </a:lnTo>
                    <a:lnTo>
                      <a:pt x="193" y="559"/>
                    </a:lnTo>
                    <a:lnTo>
                      <a:pt x="115" y="636"/>
                    </a:lnTo>
                    <a:lnTo>
                      <a:pt x="138" y="498"/>
                    </a:lnTo>
                    <a:lnTo>
                      <a:pt x="143" y="502"/>
                    </a:lnTo>
                    <a:lnTo>
                      <a:pt x="0" y="526"/>
                    </a:lnTo>
                    <a:lnTo>
                      <a:pt x="93" y="422"/>
                    </a:lnTo>
                    <a:lnTo>
                      <a:pt x="93" y="427"/>
                    </a:lnTo>
                    <a:lnTo>
                      <a:pt x="1" y="314"/>
                    </a:lnTo>
                    <a:lnTo>
                      <a:pt x="116" y="278"/>
                    </a:lnTo>
                    <a:lnTo>
                      <a:pt x="114" y="284"/>
                    </a:lnTo>
                    <a:lnTo>
                      <a:pt x="2" y="82"/>
                    </a:lnTo>
                    <a:lnTo>
                      <a:pt x="184" y="234"/>
                    </a:lnTo>
                    <a:lnTo>
                      <a:pt x="177" y="237"/>
                    </a:lnTo>
                    <a:lnTo>
                      <a:pt x="204" y="86"/>
                    </a:lnTo>
                    <a:lnTo>
                      <a:pt x="267" y="218"/>
                    </a:lnTo>
                    <a:close/>
                    <a:moveTo>
                      <a:pt x="202" y="102"/>
                    </a:moveTo>
                    <a:lnTo>
                      <a:pt x="210" y="101"/>
                    </a:lnTo>
                    <a:lnTo>
                      <a:pt x="184" y="245"/>
                    </a:lnTo>
                    <a:lnTo>
                      <a:pt x="14" y="103"/>
                    </a:lnTo>
                    <a:lnTo>
                      <a:pt x="20" y="98"/>
                    </a:lnTo>
                    <a:lnTo>
                      <a:pt x="123" y="284"/>
                    </a:lnTo>
                    <a:lnTo>
                      <a:pt x="9" y="320"/>
                    </a:lnTo>
                    <a:lnTo>
                      <a:pt x="11" y="313"/>
                    </a:lnTo>
                    <a:lnTo>
                      <a:pt x="101" y="424"/>
                    </a:lnTo>
                    <a:lnTo>
                      <a:pt x="14" y="523"/>
                    </a:lnTo>
                    <a:lnTo>
                      <a:pt x="10" y="516"/>
                    </a:lnTo>
                    <a:lnTo>
                      <a:pt x="147" y="493"/>
                    </a:lnTo>
                    <a:lnTo>
                      <a:pt x="125" y="625"/>
                    </a:lnTo>
                    <a:lnTo>
                      <a:pt x="118" y="621"/>
                    </a:lnTo>
                    <a:lnTo>
                      <a:pt x="194" y="547"/>
                    </a:lnTo>
                    <a:lnTo>
                      <a:pt x="213" y="760"/>
                    </a:lnTo>
                    <a:lnTo>
                      <a:pt x="205" y="760"/>
                    </a:lnTo>
                    <a:lnTo>
                      <a:pt x="256" y="518"/>
                    </a:lnTo>
                    <a:lnTo>
                      <a:pt x="325" y="695"/>
                    </a:lnTo>
                    <a:lnTo>
                      <a:pt x="318" y="696"/>
                    </a:lnTo>
                    <a:lnTo>
                      <a:pt x="337" y="505"/>
                    </a:lnTo>
                    <a:lnTo>
                      <a:pt x="441" y="638"/>
                    </a:lnTo>
                    <a:lnTo>
                      <a:pt x="433" y="641"/>
                    </a:lnTo>
                    <a:lnTo>
                      <a:pt x="401" y="460"/>
                    </a:lnTo>
                    <a:lnTo>
                      <a:pt x="520" y="472"/>
                    </a:lnTo>
                    <a:lnTo>
                      <a:pt x="517" y="479"/>
                    </a:lnTo>
                    <a:lnTo>
                      <a:pt x="419" y="379"/>
                    </a:lnTo>
                    <a:lnTo>
                      <a:pt x="504" y="297"/>
                    </a:lnTo>
                    <a:lnTo>
                      <a:pt x="507" y="304"/>
                    </a:lnTo>
                    <a:lnTo>
                      <a:pt x="398" y="274"/>
                    </a:lnTo>
                    <a:lnTo>
                      <a:pt x="439" y="172"/>
                    </a:lnTo>
                    <a:lnTo>
                      <a:pt x="444" y="178"/>
                    </a:lnTo>
                    <a:lnTo>
                      <a:pt x="338" y="209"/>
                    </a:lnTo>
                    <a:lnTo>
                      <a:pt x="348" y="21"/>
                    </a:lnTo>
                    <a:lnTo>
                      <a:pt x="355" y="23"/>
                    </a:lnTo>
                    <a:lnTo>
                      <a:pt x="264" y="229"/>
                    </a:lnTo>
                    <a:lnTo>
                      <a:pt x="202" y="102"/>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46" name="Rectangle 689">
                <a:extLst>
                  <a:ext uri="{FF2B5EF4-FFF2-40B4-BE49-F238E27FC236}">
                    <a16:creationId xmlns:a16="http://schemas.microsoft.com/office/drawing/2014/main" id="{9BB45B4D-813C-48B1-9F07-409D11C9C222}"/>
                  </a:ext>
                </a:extLst>
              </p:cNvPr>
              <p:cNvSpPr>
                <a:spLocks noChangeArrowheads="1"/>
              </p:cNvSpPr>
              <p:nvPr/>
            </p:nvSpPr>
            <p:spPr bwMode="auto">
              <a:xfrm>
                <a:off x="4385" y="1789"/>
                <a:ext cx="1194" cy="44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47" name="Rectangle 690">
                <a:extLst>
                  <a:ext uri="{FF2B5EF4-FFF2-40B4-BE49-F238E27FC236}">
                    <a16:creationId xmlns:a16="http://schemas.microsoft.com/office/drawing/2014/main" id="{F9E02EE0-0536-4CFD-8BD0-2E94152FB7EC}"/>
                  </a:ext>
                </a:extLst>
              </p:cNvPr>
              <p:cNvSpPr>
                <a:spLocks noChangeArrowheads="1"/>
              </p:cNvSpPr>
              <p:nvPr/>
            </p:nvSpPr>
            <p:spPr bwMode="auto">
              <a:xfrm>
                <a:off x="4416" y="1809"/>
                <a:ext cx="89"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48" name="Rectangle 691">
                <a:extLst>
                  <a:ext uri="{FF2B5EF4-FFF2-40B4-BE49-F238E27FC236}">
                    <a16:creationId xmlns:a16="http://schemas.microsoft.com/office/drawing/2014/main" id="{5AF2A0A2-383B-43E0-B678-62CB8C9576C4}"/>
                  </a:ext>
                </a:extLst>
              </p:cNvPr>
              <p:cNvSpPr>
                <a:spLocks noChangeArrowheads="1"/>
              </p:cNvSpPr>
              <p:nvPr/>
            </p:nvSpPr>
            <p:spPr bwMode="auto">
              <a:xfrm>
                <a:off x="4513" y="1809"/>
                <a:ext cx="146"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77</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49" name="Rectangle 692">
                <a:extLst>
                  <a:ext uri="{FF2B5EF4-FFF2-40B4-BE49-F238E27FC236}">
                    <a16:creationId xmlns:a16="http://schemas.microsoft.com/office/drawing/2014/main" id="{08690078-A0C2-494E-8EA7-A9EBDC32E438}"/>
                  </a:ext>
                </a:extLst>
              </p:cNvPr>
              <p:cNvSpPr>
                <a:spLocks noChangeArrowheads="1"/>
              </p:cNvSpPr>
              <p:nvPr/>
            </p:nvSpPr>
            <p:spPr bwMode="auto">
              <a:xfrm>
                <a:off x="4611" y="1809"/>
                <a:ext cx="89"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0" name="Rectangle 693">
                <a:extLst>
                  <a:ext uri="{FF2B5EF4-FFF2-40B4-BE49-F238E27FC236}">
                    <a16:creationId xmlns:a16="http://schemas.microsoft.com/office/drawing/2014/main" id="{42D7CECB-CBAF-4E6F-AF06-B462A778D6FC}"/>
                  </a:ext>
                </a:extLst>
              </p:cNvPr>
              <p:cNvSpPr>
                <a:spLocks noChangeArrowheads="1"/>
              </p:cNvSpPr>
              <p:nvPr/>
            </p:nvSpPr>
            <p:spPr bwMode="auto">
              <a:xfrm>
                <a:off x="4773" y="1809"/>
                <a:ext cx="89"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1" name="Rectangle 694">
                <a:extLst>
                  <a:ext uri="{FF2B5EF4-FFF2-40B4-BE49-F238E27FC236}">
                    <a16:creationId xmlns:a16="http://schemas.microsoft.com/office/drawing/2014/main" id="{359317BF-FA50-48E9-B152-7C982CD46159}"/>
                  </a:ext>
                </a:extLst>
              </p:cNvPr>
              <p:cNvSpPr>
                <a:spLocks noChangeArrowheads="1"/>
              </p:cNvSpPr>
              <p:nvPr/>
            </p:nvSpPr>
            <p:spPr bwMode="auto">
              <a:xfrm>
                <a:off x="4870" y="1809"/>
                <a:ext cx="146"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84</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2" name="Rectangle 695">
                <a:extLst>
                  <a:ext uri="{FF2B5EF4-FFF2-40B4-BE49-F238E27FC236}">
                    <a16:creationId xmlns:a16="http://schemas.microsoft.com/office/drawing/2014/main" id="{290CDAB1-33C5-4187-9DDA-CFA0F932458E}"/>
                  </a:ext>
                </a:extLst>
              </p:cNvPr>
              <p:cNvSpPr>
                <a:spLocks noChangeArrowheads="1"/>
              </p:cNvSpPr>
              <p:nvPr/>
            </p:nvSpPr>
            <p:spPr bwMode="auto">
              <a:xfrm>
                <a:off x="4968" y="1809"/>
                <a:ext cx="195"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3" name="Rectangle 696">
                <a:extLst>
                  <a:ext uri="{FF2B5EF4-FFF2-40B4-BE49-F238E27FC236}">
                    <a16:creationId xmlns:a16="http://schemas.microsoft.com/office/drawing/2014/main" id="{234725AC-A0F8-4CA0-BCB0-772455851E75}"/>
                  </a:ext>
                </a:extLst>
              </p:cNvPr>
              <p:cNvSpPr>
                <a:spLocks noChangeArrowheads="1"/>
              </p:cNvSpPr>
              <p:nvPr/>
            </p:nvSpPr>
            <p:spPr bwMode="auto">
              <a:xfrm>
                <a:off x="5228" y="1809"/>
                <a:ext cx="146"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92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4" name="Rectangle 697">
                <a:extLst>
                  <a:ext uri="{FF2B5EF4-FFF2-40B4-BE49-F238E27FC236}">
                    <a16:creationId xmlns:a16="http://schemas.microsoft.com/office/drawing/2014/main" id="{6C7F529A-0D23-4DA5-9C6F-A4CF6E9A7921}"/>
                  </a:ext>
                </a:extLst>
              </p:cNvPr>
              <p:cNvSpPr>
                <a:spLocks noChangeArrowheads="1"/>
              </p:cNvSpPr>
              <p:nvPr/>
            </p:nvSpPr>
            <p:spPr bwMode="auto">
              <a:xfrm>
                <a:off x="5325" y="1809"/>
                <a:ext cx="146"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5" name="Rectangle 698">
                <a:extLst>
                  <a:ext uri="{FF2B5EF4-FFF2-40B4-BE49-F238E27FC236}">
                    <a16:creationId xmlns:a16="http://schemas.microsoft.com/office/drawing/2014/main" id="{1EBE5E16-C5F7-4178-B962-2154DA7FC433}"/>
                  </a:ext>
                </a:extLst>
              </p:cNvPr>
              <p:cNvSpPr>
                <a:spLocks noChangeArrowheads="1"/>
              </p:cNvSpPr>
              <p:nvPr/>
            </p:nvSpPr>
            <p:spPr bwMode="auto">
              <a:xfrm>
                <a:off x="4416" y="1915"/>
                <a:ext cx="89"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6" name="Rectangle 699">
                <a:extLst>
                  <a:ext uri="{FF2B5EF4-FFF2-40B4-BE49-F238E27FC236}">
                    <a16:creationId xmlns:a16="http://schemas.microsoft.com/office/drawing/2014/main" id="{58A504FC-65AF-4521-86AC-F3A99750F864}"/>
                  </a:ext>
                </a:extLst>
              </p:cNvPr>
              <p:cNvSpPr>
                <a:spLocks noChangeArrowheads="1"/>
              </p:cNvSpPr>
              <p:nvPr/>
            </p:nvSpPr>
            <p:spPr bwMode="auto">
              <a:xfrm>
                <a:off x="4513" y="1915"/>
                <a:ext cx="20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104</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7" name="Rectangle 700">
                <a:extLst>
                  <a:ext uri="{FF2B5EF4-FFF2-40B4-BE49-F238E27FC236}">
                    <a16:creationId xmlns:a16="http://schemas.microsoft.com/office/drawing/2014/main" id="{CD647464-7BDB-4DBA-8D10-B9E4B9E267BF}"/>
                  </a:ext>
                </a:extLst>
              </p:cNvPr>
              <p:cNvSpPr>
                <a:spLocks noChangeArrowheads="1"/>
              </p:cNvSpPr>
              <p:nvPr/>
            </p:nvSpPr>
            <p:spPr bwMode="auto">
              <a:xfrm>
                <a:off x="4659" y="1915"/>
                <a:ext cx="19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8" name="Rectangle 701">
                <a:extLst>
                  <a:ext uri="{FF2B5EF4-FFF2-40B4-BE49-F238E27FC236}">
                    <a16:creationId xmlns:a16="http://schemas.microsoft.com/office/drawing/2014/main" id="{D5FD1EB0-620B-46B2-9271-EA9B15847561}"/>
                  </a:ext>
                </a:extLst>
              </p:cNvPr>
              <p:cNvSpPr>
                <a:spLocks noChangeArrowheads="1"/>
              </p:cNvSpPr>
              <p:nvPr/>
            </p:nvSpPr>
            <p:spPr bwMode="auto">
              <a:xfrm>
                <a:off x="4919" y="1915"/>
                <a:ext cx="20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114</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59" name="Rectangle 702">
                <a:extLst>
                  <a:ext uri="{FF2B5EF4-FFF2-40B4-BE49-F238E27FC236}">
                    <a16:creationId xmlns:a16="http://schemas.microsoft.com/office/drawing/2014/main" id="{D74287B4-E544-420D-923B-0FA15FE036D0}"/>
                  </a:ext>
                </a:extLst>
              </p:cNvPr>
              <p:cNvSpPr>
                <a:spLocks noChangeArrowheads="1"/>
              </p:cNvSpPr>
              <p:nvPr/>
            </p:nvSpPr>
            <p:spPr bwMode="auto">
              <a:xfrm>
                <a:off x="5065" y="1915"/>
                <a:ext cx="146"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60" name="Rectangle 703">
                <a:extLst>
                  <a:ext uri="{FF2B5EF4-FFF2-40B4-BE49-F238E27FC236}">
                    <a16:creationId xmlns:a16="http://schemas.microsoft.com/office/drawing/2014/main" id="{10A72B96-8005-414E-97D5-B664A3EE3DCA}"/>
                  </a:ext>
                </a:extLst>
              </p:cNvPr>
              <p:cNvSpPr>
                <a:spLocks noChangeArrowheads="1"/>
              </p:cNvSpPr>
              <p:nvPr/>
            </p:nvSpPr>
            <p:spPr bwMode="auto">
              <a:xfrm>
                <a:off x="4416" y="2028"/>
                <a:ext cx="89"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61" name="Rectangle 704">
                <a:extLst>
                  <a:ext uri="{FF2B5EF4-FFF2-40B4-BE49-F238E27FC236}">
                    <a16:creationId xmlns:a16="http://schemas.microsoft.com/office/drawing/2014/main" id="{EA72190A-9B73-4D07-B23C-845A0B93B1DC}"/>
                  </a:ext>
                </a:extLst>
              </p:cNvPr>
              <p:cNvSpPr>
                <a:spLocks noChangeArrowheads="1"/>
              </p:cNvSpPr>
              <p:nvPr/>
            </p:nvSpPr>
            <p:spPr bwMode="auto">
              <a:xfrm>
                <a:off x="4513" y="2028"/>
                <a:ext cx="203"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115</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62" name="Rectangle 705">
                <a:extLst>
                  <a:ext uri="{FF2B5EF4-FFF2-40B4-BE49-F238E27FC236}">
                    <a16:creationId xmlns:a16="http://schemas.microsoft.com/office/drawing/2014/main" id="{AAEB5074-7D18-4E8B-A6DD-8490EF5B981B}"/>
                  </a:ext>
                </a:extLst>
              </p:cNvPr>
              <p:cNvSpPr>
                <a:spLocks noChangeArrowheads="1"/>
              </p:cNvSpPr>
              <p:nvPr/>
            </p:nvSpPr>
            <p:spPr bwMode="auto">
              <a:xfrm>
                <a:off x="4659" y="2028"/>
                <a:ext cx="146"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63" name="Rectangle 706">
                <a:extLst>
                  <a:ext uri="{FF2B5EF4-FFF2-40B4-BE49-F238E27FC236}">
                    <a16:creationId xmlns:a16="http://schemas.microsoft.com/office/drawing/2014/main" id="{48828B64-968A-4388-82F6-FE556FA9BEDD}"/>
                  </a:ext>
                </a:extLst>
              </p:cNvPr>
              <p:cNvSpPr>
                <a:spLocks noChangeArrowheads="1"/>
              </p:cNvSpPr>
              <p:nvPr/>
            </p:nvSpPr>
            <p:spPr bwMode="auto">
              <a:xfrm>
                <a:off x="4854" y="2028"/>
                <a:ext cx="9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9</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064" name="Freeform 707">
                <a:extLst>
                  <a:ext uri="{FF2B5EF4-FFF2-40B4-BE49-F238E27FC236}">
                    <a16:creationId xmlns:a16="http://schemas.microsoft.com/office/drawing/2014/main" id="{D63F964D-A5F8-4112-8C17-82641062D357}"/>
                  </a:ext>
                </a:extLst>
              </p:cNvPr>
              <p:cNvSpPr>
                <a:spLocks/>
              </p:cNvSpPr>
              <p:nvPr/>
            </p:nvSpPr>
            <p:spPr bwMode="auto">
              <a:xfrm>
                <a:off x="2586" y="1371"/>
                <a:ext cx="325" cy="1844"/>
              </a:xfrm>
              <a:custGeom>
                <a:avLst/>
                <a:gdLst>
                  <a:gd name="T0" fmla="*/ 0 w 325"/>
                  <a:gd name="T1" fmla="*/ 0 h 1844"/>
                  <a:gd name="T2" fmla="*/ 325 w 325"/>
                  <a:gd name="T3" fmla="*/ 0 h 1844"/>
                  <a:gd name="T4" fmla="*/ 325 w 325"/>
                  <a:gd name="T5" fmla="*/ 1836 h 1844"/>
                  <a:gd name="T6" fmla="*/ 0 w 325"/>
                  <a:gd name="T7" fmla="*/ 1844 h 1844"/>
                  <a:gd name="T8" fmla="*/ 0 w 325"/>
                  <a:gd name="T9" fmla="*/ 0 h 1844"/>
                </a:gdLst>
                <a:ahLst/>
                <a:cxnLst>
                  <a:cxn ang="0">
                    <a:pos x="T0" y="T1"/>
                  </a:cxn>
                  <a:cxn ang="0">
                    <a:pos x="T2" y="T3"/>
                  </a:cxn>
                  <a:cxn ang="0">
                    <a:pos x="T4" y="T5"/>
                  </a:cxn>
                  <a:cxn ang="0">
                    <a:pos x="T6" y="T7"/>
                  </a:cxn>
                  <a:cxn ang="0">
                    <a:pos x="T8" y="T9"/>
                  </a:cxn>
                </a:cxnLst>
                <a:rect l="0" t="0" r="r" b="b"/>
                <a:pathLst>
                  <a:path w="325" h="1844">
                    <a:moveTo>
                      <a:pt x="0" y="0"/>
                    </a:moveTo>
                    <a:lnTo>
                      <a:pt x="325" y="0"/>
                    </a:lnTo>
                    <a:lnTo>
                      <a:pt x="325" y="1836"/>
                    </a:lnTo>
                    <a:lnTo>
                      <a:pt x="0" y="1844"/>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65" name="Freeform 708">
                <a:extLst>
                  <a:ext uri="{FF2B5EF4-FFF2-40B4-BE49-F238E27FC236}">
                    <a16:creationId xmlns:a16="http://schemas.microsoft.com/office/drawing/2014/main" id="{E94AF106-DDC7-46CB-A1A3-0105C088AA02}"/>
                  </a:ext>
                </a:extLst>
              </p:cNvPr>
              <p:cNvSpPr>
                <a:spLocks noEditPoints="1"/>
              </p:cNvSpPr>
              <p:nvPr/>
            </p:nvSpPr>
            <p:spPr bwMode="auto">
              <a:xfrm>
                <a:off x="2582" y="1367"/>
                <a:ext cx="333" cy="1852"/>
              </a:xfrm>
              <a:custGeom>
                <a:avLst/>
                <a:gdLst>
                  <a:gd name="T0" fmla="*/ 0 w 333"/>
                  <a:gd name="T1" fmla="*/ 0 h 1852"/>
                  <a:gd name="T2" fmla="*/ 333 w 333"/>
                  <a:gd name="T3" fmla="*/ 0 h 1852"/>
                  <a:gd name="T4" fmla="*/ 333 w 333"/>
                  <a:gd name="T5" fmla="*/ 1844 h 1852"/>
                  <a:gd name="T6" fmla="*/ 0 w 333"/>
                  <a:gd name="T7" fmla="*/ 1852 h 1852"/>
                  <a:gd name="T8" fmla="*/ 0 w 333"/>
                  <a:gd name="T9" fmla="*/ 0 h 1852"/>
                  <a:gd name="T10" fmla="*/ 8 w 333"/>
                  <a:gd name="T11" fmla="*/ 1848 h 1852"/>
                  <a:gd name="T12" fmla="*/ 4 w 333"/>
                  <a:gd name="T13" fmla="*/ 1844 h 1852"/>
                  <a:gd name="T14" fmla="*/ 329 w 333"/>
                  <a:gd name="T15" fmla="*/ 1836 h 1852"/>
                  <a:gd name="T16" fmla="*/ 325 w 333"/>
                  <a:gd name="T17" fmla="*/ 1840 h 1852"/>
                  <a:gd name="T18" fmla="*/ 325 w 333"/>
                  <a:gd name="T19" fmla="*/ 4 h 1852"/>
                  <a:gd name="T20" fmla="*/ 329 w 333"/>
                  <a:gd name="T21" fmla="*/ 8 h 1852"/>
                  <a:gd name="T22" fmla="*/ 4 w 333"/>
                  <a:gd name="T23" fmla="*/ 8 h 1852"/>
                  <a:gd name="T24" fmla="*/ 8 w 333"/>
                  <a:gd name="T25" fmla="*/ 4 h 1852"/>
                  <a:gd name="T26" fmla="*/ 8 w 333"/>
                  <a:gd name="T27" fmla="*/ 1848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3" h="1852">
                    <a:moveTo>
                      <a:pt x="0" y="0"/>
                    </a:moveTo>
                    <a:lnTo>
                      <a:pt x="333" y="0"/>
                    </a:lnTo>
                    <a:lnTo>
                      <a:pt x="333" y="1844"/>
                    </a:lnTo>
                    <a:lnTo>
                      <a:pt x="0" y="1852"/>
                    </a:lnTo>
                    <a:lnTo>
                      <a:pt x="0" y="0"/>
                    </a:lnTo>
                    <a:close/>
                    <a:moveTo>
                      <a:pt x="8" y="1848"/>
                    </a:moveTo>
                    <a:lnTo>
                      <a:pt x="4" y="1844"/>
                    </a:lnTo>
                    <a:lnTo>
                      <a:pt x="329" y="1836"/>
                    </a:lnTo>
                    <a:lnTo>
                      <a:pt x="325" y="1840"/>
                    </a:lnTo>
                    <a:lnTo>
                      <a:pt x="325" y="4"/>
                    </a:lnTo>
                    <a:lnTo>
                      <a:pt x="329" y="8"/>
                    </a:lnTo>
                    <a:lnTo>
                      <a:pt x="4" y="8"/>
                    </a:lnTo>
                    <a:lnTo>
                      <a:pt x="8" y="4"/>
                    </a:lnTo>
                    <a:lnTo>
                      <a:pt x="8" y="1848"/>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66" name="Freeform 709">
                <a:extLst>
                  <a:ext uri="{FF2B5EF4-FFF2-40B4-BE49-F238E27FC236}">
                    <a16:creationId xmlns:a16="http://schemas.microsoft.com/office/drawing/2014/main" id="{E90700B7-8E0F-41DA-A029-F83D7B7E0522}"/>
                  </a:ext>
                </a:extLst>
              </p:cNvPr>
              <p:cNvSpPr>
                <a:spLocks/>
              </p:cNvSpPr>
              <p:nvPr/>
            </p:nvSpPr>
            <p:spPr bwMode="auto">
              <a:xfrm>
                <a:off x="1148" y="2206"/>
                <a:ext cx="192" cy="228"/>
              </a:xfrm>
              <a:custGeom>
                <a:avLst/>
                <a:gdLst>
                  <a:gd name="T0" fmla="*/ 135 w 192"/>
                  <a:gd name="T1" fmla="*/ 0 h 228"/>
                  <a:gd name="T2" fmla="*/ 135 w 192"/>
                  <a:gd name="T3" fmla="*/ 57 h 228"/>
                  <a:gd name="T4" fmla="*/ 0 w 192"/>
                  <a:gd name="T5" fmla="*/ 57 h 228"/>
                  <a:gd name="T6" fmla="*/ 0 w 192"/>
                  <a:gd name="T7" fmla="*/ 171 h 228"/>
                  <a:gd name="T8" fmla="*/ 135 w 192"/>
                  <a:gd name="T9" fmla="*/ 171 h 228"/>
                  <a:gd name="T10" fmla="*/ 135 w 192"/>
                  <a:gd name="T11" fmla="*/ 228 h 228"/>
                  <a:gd name="T12" fmla="*/ 192 w 192"/>
                  <a:gd name="T13" fmla="*/ 114 h 228"/>
                  <a:gd name="T14" fmla="*/ 135 w 192"/>
                  <a:gd name="T15" fmla="*/ 0 h 2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228">
                    <a:moveTo>
                      <a:pt x="135" y="0"/>
                    </a:moveTo>
                    <a:lnTo>
                      <a:pt x="135" y="57"/>
                    </a:lnTo>
                    <a:lnTo>
                      <a:pt x="0" y="57"/>
                    </a:lnTo>
                    <a:lnTo>
                      <a:pt x="0" y="171"/>
                    </a:lnTo>
                    <a:lnTo>
                      <a:pt x="135" y="171"/>
                    </a:lnTo>
                    <a:lnTo>
                      <a:pt x="135" y="228"/>
                    </a:lnTo>
                    <a:lnTo>
                      <a:pt x="192" y="114"/>
                    </a:lnTo>
                    <a:lnTo>
                      <a:pt x="13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67" name="Rectangle 710">
                <a:extLst>
                  <a:ext uri="{FF2B5EF4-FFF2-40B4-BE49-F238E27FC236}">
                    <a16:creationId xmlns:a16="http://schemas.microsoft.com/office/drawing/2014/main" id="{659CAAE5-7795-4481-8289-0C0B3C814D6D}"/>
                  </a:ext>
                </a:extLst>
              </p:cNvPr>
              <p:cNvSpPr>
                <a:spLocks noChangeArrowheads="1"/>
              </p:cNvSpPr>
              <p:nvPr/>
            </p:nvSpPr>
            <p:spPr bwMode="auto">
              <a:xfrm>
                <a:off x="1008" y="2256"/>
                <a:ext cx="14"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68" name="Rectangle 711">
                <a:extLst>
                  <a:ext uri="{FF2B5EF4-FFF2-40B4-BE49-F238E27FC236}">
                    <a16:creationId xmlns:a16="http://schemas.microsoft.com/office/drawing/2014/main" id="{DFFD9DB7-93B1-4797-94C4-5590BAF51C67}"/>
                  </a:ext>
                </a:extLst>
              </p:cNvPr>
              <p:cNvSpPr>
                <a:spLocks noChangeArrowheads="1"/>
              </p:cNvSpPr>
              <p:nvPr/>
            </p:nvSpPr>
            <p:spPr bwMode="auto">
              <a:xfrm>
                <a:off x="994" y="2256"/>
                <a:ext cx="7"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69" name="Freeform 712">
                <a:extLst>
                  <a:ext uri="{FF2B5EF4-FFF2-40B4-BE49-F238E27FC236}">
                    <a16:creationId xmlns:a16="http://schemas.microsoft.com/office/drawing/2014/main" id="{319D9AF4-800D-4020-BF3A-EB0C19C3FA26}"/>
                  </a:ext>
                </a:extLst>
              </p:cNvPr>
              <p:cNvSpPr>
                <a:spLocks noEditPoints="1"/>
              </p:cNvSpPr>
              <p:nvPr/>
            </p:nvSpPr>
            <p:spPr bwMode="auto">
              <a:xfrm>
                <a:off x="1025" y="2183"/>
                <a:ext cx="201" cy="261"/>
              </a:xfrm>
              <a:custGeom>
                <a:avLst/>
                <a:gdLst>
                  <a:gd name="T0" fmla="*/ 136 w 201"/>
                  <a:gd name="T1" fmla="*/ 18 h 261"/>
                  <a:gd name="T2" fmla="*/ 143 w 201"/>
                  <a:gd name="T3" fmla="*/ 16 h 261"/>
                  <a:gd name="T4" fmla="*/ 143 w 201"/>
                  <a:gd name="T5" fmla="*/ 77 h 261"/>
                  <a:gd name="T6" fmla="*/ 4 w 201"/>
                  <a:gd name="T7" fmla="*/ 77 h 261"/>
                  <a:gd name="T8" fmla="*/ 8 w 201"/>
                  <a:gd name="T9" fmla="*/ 73 h 261"/>
                  <a:gd name="T10" fmla="*/ 8 w 201"/>
                  <a:gd name="T11" fmla="*/ 187 h 261"/>
                  <a:gd name="T12" fmla="*/ 4 w 201"/>
                  <a:gd name="T13" fmla="*/ 183 h 261"/>
                  <a:gd name="T14" fmla="*/ 143 w 201"/>
                  <a:gd name="T15" fmla="*/ 183 h 261"/>
                  <a:gd name="T16" fmla="*/ 143 w 201"/>
                  <a:gd name="T17" fmla="*/ 244 h 261"/>
                  <a:gd name="T18" fmla="*/ 136 w 201"/>
                  <a:gd name="T19" fmla="*/ 242 h 261"/>
                  <a:gd name="T20" fmla="*/ 193 w 201"/>
                  <a:gd name="T21" fmla="*/ 129 h 261"/>
                  <a:gd name="T22" fmla="*/ 193 w 201"/>
                  <a:gd name="T23" fmla="*/ 132 h 261"/>
                  <a:gd name="T24" fmla="*/ 136 w 201"/>
                  <a:gd name="T25" fmla="*/ 18 h 261"/>
                  <a:gd name="T26" fmla="*/ 201 w 201"/>
                  <a:gd name="T27" fmla="*/ 130 h 261"/>
                  <a:gd name="T28" fmla="*/ 135 w 201"/>
                  <a:gd name="T29" fmla="*/ 261 h 261"/>
                  <a:gd name="T30" fmla="*/ 135 w 201"/>
                  <a:gd name="T31" fmla="*/ 187 h 261"/>
                  <a:gd name="T32" fmla="*/ 139 w 201"/>
                  <a:gd name="T33" fmla="*/ 191 h 261"/>
                  <a:gd name="T34" fmla="*/ 0 w 201"/>
                  <a:gd name="T35" fmla="*/ 191 h 261"/>
                  <a:gd name="T36" fmla="*/ 0 w 201"/>
                  <a:gd name="T37" fmla="*/ 69 h 261"/>
                  <a:gd name="T38" fmla="*/ 139 w 201"/>
                  <a:gd name="T39" fmla="*/ 69 h 261"/>
                  <a:gd name="T40" fmla="*/ 135 w 201"/>
                  <a:gd name="T41" fmla="*/ 73 h 261"/>
                  <a:gd name="T42" fmla="*/ 135 w 201"/>
                  <a:gd name="T43" fmla="*/ 0 h 261"/>
                  <a:gd name="T44" fmla="*/ 201 w 201"/>
                  <a:gd name="T45" fmla="*/ 13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1" h="261">
                    <a:moveTo>
                      <a:pt x="136" y="18"/>
                    </a:moveTo>
                    <a:lnTo>
                      <a:pt x="143" y="16"/>
                    </a:lnTo>
                    <a:lnTo>
                      <a:pt x="143" y="77"/>
                    </a:lnTo>
                    <a:lnTo>
                      <a:pt x="4" y="77"/>
                    </a:lnTo>
                    <a:lnTo>
                      <a:pt x="8" y="73"/>
                    </a:lnTo>
                    <a:lnTo>
                      <a:pt x="8" y="187"/>
                    </a:lnTo>
                    <a:lnTo>
                      <a:pt x="4" y="183"/>
                    </a:lnTo>
                    <a:lnTo>
                      <a:pt x="143" y="183"/>
                    </a:lnTo>
                    <a:lnTo>
                      <a:pt x="143" y="244"/>
                    </a:lnTo>
                    <a:lnTo>
                      <a:pt x="136" y="242"/>
                    </a:lnTo>
                    <a:lnTo>
                      <a:pt x="193" y="129"/>
                    </a:lnTo>
                    <a:lnTo>
                      <a:pt x="193" y="132"/>
                    </a:lnTo>
                    <a:lnTo>
                      <a:pt x="136" y="18"/>
                    </a:lnTo>
                    <a:close/>
                    <a:moveTo>
                      <a:pt x="201" y="130"/>
                    </a:moveTo>
                    <a:lnTo>
                      <a:pt x="135" y="261"/>
                    </a:lnTo>
                    <a:lnTo>
                      <a:pt x="135" y="187"/>
                    </a:lnTo>
                    <a:lnTo>
                      <a:pt x="139" y="191"/>
                    </a:lnTo>
                    <a:lnTo>
                      <a:pt x="0" y="191"/>
                    </a:lnTo>
                    <a:lnTo>
                      <a:pt x="0" y="69"/>
                    </a:lnTo>
                    <a:lnTo>
                      <a:pt x="139" y="69"/>
                    </a:lnTo>
                    <a:lnTo>
                      <a:pt x="135" y="73"/>
                    </a:lnTo>
                    <a:lnTo>
                      <a:pt x="135" y="0"/>
                    </a:lnTo>
                    <a:lnTo>
                      <a:pt x="201" y="13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70" name="Freeform 713">
                <a:extLst>
                  <a:ext uri="{FF2B5EF4-FFF2-40B4-BE49-F238E27FC236}">
                    <a16:creationId xmlns:a16="http://schemas.microsoft.com/office/drawing/2014/main" id="{175FD066-D69B-40A3-89A9-1C1BE138312A}"/>
                  </a:ext>
                </a:extLst>
              </p:cNvPr>
              <p:cNvSpPr>
                <a:spLocks noEditPoints="1"/>
              </p:cNvSpPr>
              <p:nvPr/>
            </p:nvSpPr>
            <p:spPr bwMode="auto">
              <a:xfrm>
                <a:off x="1004" y="2252"/>
                <a:ext cx="22" cy="122"/>
              </a:xfrm>
              <a:custGeom>
                <a:avLst/>
                <a:gdLst>
                  <a:gd name="T0" fmla="*/ 4 w 22"/>
                  <a:gd name="T1" fmla="*/ 8 h 122"/>
                  <a:gd name="T2" fmla="*/ 8 w 22"/>
                  <a:gd name="T3" fmla="*/ 4 h 122"/>
                  <a:gd name="T4" fmla="*/ 8 w 22"/>
                  <a:gd name="T5" fmla="*/ 118 h 122"/>
                  <a:gd name="T6" fmla="*/ 4 w 22"/>
                  <a:gd name="T7" fmla="*/ 114 h 122"/>
                  <a:gd name="T8" fmla="*/ 18 w 22"/>
                  <a:gd name="T9" fmla="*/ 114 h 122"/>
                  <a:gd name="T10" fmla="*/ 14 w 22"/>
                  <a:gd name="T11" fmla="*/ 118 h 122"/>
                  <a:gd name="T12" fmla="*/ 14 w 22"/>
                  <a:gd name="T13" fmla="*/ 4 h 122"/>
                  <a:gd name="T14" fmla="*/ 18 w 22"/>
                  <a:gd name="T15" fmla="*/ 8 h 122"/>
                  <a:gd name="T16" fmla="*/ 4 w 22"/>
                  <a:gd name="T17" fmla="*/ 8 h 122"/>
                  <a:gd name="T18" fmla="*/ 22 w 22"/>
                  <a:gd name="T19" fmla="*/ 0 h 122"/>
                  <a:gd name="T20" fmla="*/ 22 w 22"/>
                  <a:gd name="T21" fmla="*/ 122 h 122"/>
                  <a:gd name="T22" fmla="*/ 0 w 22"/>
                  <a:gd name="T23" fmla="*/ 122 h 122"/>
                  <a:gd name="T24" fmla="*/ 0 w 22"/>
                  <a:gd name="T25" fmla="*/ 0 h 122"/>
                  <a:gd name="T26" fmla="*/ 22 w 22"/>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122">
                    <a:moveTo>
                      <a:pt x="4" y="8"/>
                    </a:moveTo>
                    <a:lnTo>
                      <a:pt x="8" y="4"/>
                    </a:lnTo>
                    <a:lnTo>
                      <a:pt x="8" y="118"/>
                    </a:lnTo>
                    <a:lnTo>
                      <a:pt x="4" y="114"/>
                    </a:lnTo>
                    <a:lnTo>
                      <a:pt x="18" y="114"/>
                    </a:lnTo>
                    <a:lnTo>
                      <a:pt x="14" y="118"/>
                    </a:lnTo>
                    <a:lnTo>
                      <a:pt x="14" y="4"/>
                    </a:lnTo>
                    <a:lnTo>
                      <a:pt x="18" y="8"/>
                    </a:lnTo>
                    <a:lnTo>
                      <a:pt x="4" y="8"/>
                    </a:lnTo>
                    <a:close/>
                    <a:moveTo>
                      <a:pt x="22" y="0"/>
                    </a:moveTo>
                    <a:lnTo>
                      <a:pt x="22" y="122"/>
                    </a:lnTo>
                    <a:lnTo>
                      <a:pt x="0" y="122"/>
                    </a:lnTo>
                    <a:lnTo>
                      <a:pt x="0" y="0"/>
                    </a:lnTo>
                    <a:lnTo>
                      <a:pt x="22"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71" name="Freeform 714">
                <a:extLst>
                  <a:ext uri="{FF2B5EF4-FFF2-40B4-BE49-F238E27FC236}">
                    <a16:creationId xmlns:a16="http://schemas.microsoft.com/office/drawing/2014/main" id="{57DCB779-7A03-47C9-BEE7-6BEFEB1E59CA}"/>
                  </a:ext>
                </a:extLst>
              </p:cNvPr>
              <p:cNvSpPr>
                <a:spLocks noEditPoints="1"/>
              </p:cNvSpPr>
              <p:nvPr/>
            </p:nvSpPr>
            <p:spPr bwMode="auto">
              <a:xfrm>
                <a:off x="990" y="2252"/>
                <a:ext cx="15" cy="122"/>
              </a:xfrm>
              <a:custGeom>
                <a:avLst/>
                <a:gdLst>
                  <a:gd name="T0" fmla="*/ 4 w 15"/>
                  <a:gd name="T1" fmla="*/ 8 h 122"/>
                  <a:gd name="T2" fmla="*/ 8 w 15"/>
                  <a:gd name="T3" fmla="*/ 4 h 122"/>
                  <a:gd name="T4" fmla="*/ 8 w 15"/>
                  <a:gd name="T5" fmla="*/ 118 h 122"/>
                  <a:gd name="T6" fmla="*/ 4 w 15"/>
                  <a:gd name="T7" fmla="*/ 114 h 122"/>
                  <a:gd name="T8" fmla="*/ 11 w 15"/>
                  <a:gd name="T9" fmla="*/ 114 h 122"/>
                  <a:gd name="T10" fmla="*/ 7 w 15"/>
                  <a:gd name="T11" fmla="*/ 118 h 122"/>
                  <a:gd name="T12" fmla="*/ 7 w 15"/>
                  <a:gd name="T13" fmla="*/ 4 h 122"/>
                  <a:gd name="T14" fmla="*/ 11 w 15"/>
                  <a:gd name="T15" fmla="*/ 8 h 122"/>
                  <a:gd name="T16" fmla="*/ 4 w 15"/>
                  <a:gd name="T17" fmla="*/ 8 h 122"/>
                  <a:gd name="T18" fmla="*/ 15 w 15"/>
                  <a:gd name="T19" fmla="*/ 0 h 122"/>
                  <a:gd name="T20" fmla="*/ 15 w 15"/>
                  <a:gd name="T21" fmla="*/ 122 h 122"/>
                  <a:gd name="T22" fmla="*/ 0 w 15"/>
                  <a:gd name="T23" fmla="*/ 122 h 122"/>
                  <a:gd name="T24" fmla="*/ 0 w 15"/>
                  <a:gd name="T25" fmla="*/ 0 h 122"/>
                  <a:gd name="T26" fmla="*/ 15 w 15"/>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122">
                    <a:moveTo>
                      <a:pt x="4" y="8"/>
                    </a:moveTo>
                    <a:lnTo>
                      <a:pt x="8" y="4"/>
                    </a:lnTo>
                    <a:lnTo>
                      <a:pt x="8" y="118"/>
                    </a:lnTo>
                    <a:lnTo>
                      <a:pt x="4" y="114"/>
                    </a:lnTo>
                    <a:lnTo>
                      <a:pt x="11" y="114"/>
                    </a:lnTo>
                    <a:lnTo>
                      <a:pt x="7" y="118"/>
                    </a:lnTo>
                    <a:lnTo>
                      <a:pt x="7" y="4"/>
                    </a:lnTo>
                    <a:lnTo>
                      <a:pt x="11" y="8"/>
                    </a:lnTo>
                    <a:lnTo>
                      <a:pt x="4" y="8"/>
                    </a:lnTo>
                    <a:close/>
                    <a:moveTo>
                      <a:pt x="15" y="0"/>
                    </a:moveTo>
                    <a:lnTo>
                      <a:pt x="15" y="122"/>
                    </a:lnTo>
                    <a:lnTo>
                      <a:pt x="0" y="122"/>
                    </a:lnTo>
                    <a:lnTo>
                      <a:pt x="0" y="0"/>
                    </a:lnTo>
                    <a:lnTo>
                      <a:pt x="15"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72" name="Rectangle 715">
                <a:extLst>
                  <a:ext uri="{FF2B5EF4-FFF2-40B4-BE49-F238E27FC236}">
                    <a16:creationId xmlns:a16="http://schemas.microsoft.com/office/drawing/2014/main" id="{B645E18D-725C-4AFA-BBB5-CF5FDD1C266C}"/>
                  </a:ext>
                </a:extLst>
              </p:cNvPr>
              <p:cNvSpPr>
                <a:spLocks noChangeArrowheads="1"/>
              </p:cNvSpPr>
              <p:nvPr/>
            </p:nvSpPr>
            <p:spPr bwMode="auto">
              <a:xfrm>
                <a:off x="3837" y="1290"/>
                <a:ext cx="243" cy="23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73" name="Freeform 716">
                <a:extLst>
                  <a:ext uri="{FF2B5EF4-FFF2-40B4-BE49-F238E27FC236}">
                    <a16:creationId xmlns:a16="http://schemas.microsoft.com/office/drawing/2014/main" id="{C87C74D8-C1C0-4941-B5F7-AD3672540FD9}"/>
                  </a:ext>
                </a:extLst>
              </p:cNvPr>
              <p:cNvSpPr>
                <a:spLocks noEditPoints="1"/>
              </p:cNvSpPr>
              <p:nvPr/>
            </p:nvSpPr>
            <p:spPr bwMode="auto">
              <a:xfrm>
                <a:off x="3833" y="1286"/>
                <a:ext cx="251" cy="2331"/>
              </a:xfrm>
              <a:custGeom>
                <a:avLst/>
                <a:gdLst>
                  <a:gd name="T0" fmla="*/ 0 w 251"/>
                  <a:gd name="T1" fmla="*/ 0 h 2331"/>
                  <a:gd name="T2" fmla="*/ 251 w 251"/>
                  <a:gd name="T3" fmla="*/ 0 h 2331"/>
                  <a:gd name="T4" fmla="*/ 251 w 251"/>
                  <a:gd name="T5" fmla="*/ 2331 h 2331"/>
                  <a:gd name="T6" fmla="*/ 0 w 251"/>
                  <a:gd name="T7" fmla="*/ 2331 h 2331"/>
                  <a:gd name="T8" fmla="*/ 0 w 251"/>
                  <a:gd name="T9" fmla="*/ 0 h 2331"/>
                  <a:gd name="T10" fmla="*/ 8 w 251"/>
                  <a:gd name="T11" fmla="*/ 2327 h 2331"/>
                  <a:gd name="T12" fmla="*/ 4 w 251"/>
                  <a:gd name="T13" fmla="*/ 2323 h 2331"/>
                  <a:gd name="T14" fmla="*/ 247 w 251"/>
                  <a:gd name="T15" fmla="*/ 2323 h 2331"/>
                  <a:gd name="T16" fmla="*/ 243 w 251"/>
                  <a:gd name="T17" fmla="*/ 2327 h 2331"/>
                  <a:gd name="T18" fmla="*/ 243 w 251"/>
                  <a:gd name="T19" fmla="*/ 4 h 2331"/>
                  <a:gd name="T20" fmla="*/ 247 w 251"/>
                  <a:gd name="T21" fmla="*/ 8 h 2331"/>
                  <a:gd name="T22" fmla="*/ 4 w 251"/>
                  <a:gd name="T23" fmla="*/ 8 h 2331"/>
                  <a:gd name="T24" fmla="*/ 8 w 251"/>
                  <a:gd name="T25" fmla="*/ 4 h 2331"/>
                  <a:gd name="T26" fmla="*/ 8 w 251"/>
                  <a:gd name="T27" fmla="*/ 2327 h 2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1" h="2331">
                    <a:moveTo>
                      <a:pt x="0" y="0"/>
                    </a:moveTo>
                    <a:lnTo>
                      <a:pt x="251" y="0"/>
                    </a:lnTo>
                    <a:lnTo>
                      <a:pt x="251" y="2331"/>
                    </a:lnTo>
                    <a:lnTo>
                      <a:pt x="0" y="2331"/>
                    </a:lnTo>
                    <a:lnTo>
                      <a:pt x="0" y="0"/>
                    </a:lnTo>
                    <a:close/>
                    <a:moveTo>
                      <a:pt x="8" y="2327"/>
                    </a:moveTo>
                    <a:lnTo>
                      <a:pt x="4" y="2323"/>
                    </a:lnTo>
                    <a:lnTo>
                      <a:pt x="247" y="2323"/>
                    </a:lnTo>
                    <a:lnTo>
                      <a:pt x="243" y="2327"/>
                    </a:lnTo>
                    <a:lnTo>
                      <a:pt x="243" y="4"/>
                    </a:lnTo>
                    <a:lnTo>
                      <a:pt x="247" y="8"/>
                    </a:lnTo>
                    <a:lnTo>
                      <a:pt x="4" y="8"/>
                    </a:lnTo>
                    <a:lnTo>
                      <a:pt x="8" y="4"/>
                    </a:lnTo>
                    <a:lnTo>
                      <a:pt x="8" y="2327"/>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74" name="Freeform 717">
                <a:extLst>
                  <a:ext uri="{FF2B5EF4-FFF2-40B4-BE49-F238E27FC236}">
                    <a16:creationId xmlns:a16="http://schemas.microsoft.com/office/drawing/2014/main" id="{A988A4F8-3C4A-4771-926F-E79B09D4458F}"/>
                  </a:ext>
                </a:extLst>
              </p:cNvPr>
              <p:cNvSpPr>
                <a:spLocks/>
              </p:cNvSpPr>
              <p:nvPr/>
            </p:nvSpPr>
            <p:spPr bwMode="auto">
              <a:xfrm>
                <a:off x="1489" y="1582"/>
                <a:ext cx="171" cy="228"/>
              </a:xfrm>
              <a:custGeom>
                <a:avLst/>
                <a:gdLst>
                  <a:gd name="T0" fmla="*/ 120 w 171"/>
                  <a:gd name="T1" fmla="*/ 0 h 228"/>
                  <a:gd name="T2" fmla="*/ 120 w 171"/>
                  <a:gd name="T3" fmla="*/ 57 h 228"/>
                  <a:gd name="T4" fmla="*/ 0 w 171"/>
                  <a:gd name="T5" fmla="*/ 57 h 228"/>
                  <a:gd name="T6" fmla="*/ 0 w 171"/>
                  <a:gd name="T7" fmla="*/ 171 h 228"/>
                  <a:gd name="T8" fmla="*/ 120 w 171"/>
                  <a:gd name="T9" fmla="*/ 171 h 228"/>
                  <a:gd name="T10" fmla="*/ 120 w 171"/>
                  <a:gd name="T11" fmla="*/ 228 h 228"/>
                  <a:gd name="T12" fmla="*/ 171 w 171"/>
                  <a:gd name="T13" fmla="*/ 114 h 228"/>
                  <a:gd name="T14" fmla="*/ 120 w 171"/>
                  <a:gd name="T15" fmla="*/ 0 h 2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228">
                    <a:moveTo>
                      <a:pt x="120" y="0"/>
                    </a:moveTo>
                    <a:lnTo>
                      <a:pt x="120" y="57"/>
                    </a:lnTo>
                    <a:lnTo>
                      <a:pt x="0" y="57"/>
                    </a:lnTo>
                    <a:lnTo>
                      <a:pt x="0" y="171"/>
                    </a:lnTo>
                    <a:lnTo>
                      <a:pt x="120" y="171"/>
                    </a:lnTo>
                    <a:lnTo>
                      <a:pt x="120" y="228"/>
                    </a:lnTo>
                    <a:lnTo>
                      <a:pt x="171" y="114"/>
                    </a:lnTo>
                    <a:lnTo>
                      <a:pt x="1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75" name="Rectangle 718">
                <a:extLst>
                  <a:ext uri="{FF2B5EF4-FFF2-40B4-BE49-F238E27FC236}">
                    <a16:creationId xmlns:a16="http://schemas.microsoft.com/office/drawing/2014/main" id="{43582416-7B9F-44C1-8D38-8BEE0BACD118}"/>
                  </a:ext>
                </a:extLst>
              </p:cNvPr>
              <p:cNvSpPr>
                <a:spLocks noChangeArrowheads="1"/>
              </p:cNvSpPr>
              <p:nvPr/>
            </p:nvSpPr>
            <p:spPr bwMode="auto">
              <a:xfrm>
                <a:off x="1469" y="1639"/>
                <a:ext cx="13"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76" name="Rectangle 719">
                <a:extLst>
                  <a:ext uri="{FF2B5EF4-FFF2-40B4-BE49-F238E27FC236}">
                    <a16:creationId xmlns:a16="http://schemas.microsoft.com/office/drawing/2014/main" id="{68FF4AA0-E837-4DBC-929D-9E3BD1A91CF2}"/>
                  </a:ext>
                </a:extLst>
              </p:cNvPr>
              <p:cNvSpPr>
                <a:spLocks noChangeArrowheads="1"/>
              </p:cNvSpPr>
              <p:nvPr/>
            </p:nvSpPr>
            <p:spPr bwMode="auto">
              <a:xfrm>
                <a:off x="1457" y="1639"/>
                <a:ext cx="6"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77" name="Freeform 720">
                <a:extLst>
                  <a:ext uri="{FF2B5EF4-FFF2-40B4-BE49-F238E27FC236}">
                    <a16:creationId xmlns:a16="http://schemas.microsoft.com/office/drawing/2014/main" id="{D840FDCD-4807-4A5B-AAD8-EC209C09E299}"/>
                  </a:ext>
                </a:extLst>
              </p:cNvPr>
              <p:cNvSpPr>
                <a:spLocks noEditPoints="1"/>
              </p:cNvSpPr>
              <p:nvPr/>
            </p:nvSpPr>
            <p:spPr bwMode="auto">
              <a:xfrm>
                <a:off x="1485" y="1563"/>
                <a:ext cx="179" cy="266"/>
              </a:xfrm>
              <a:custGeom>
                <a:avLst/>
                <a:gdLst>
                  <a:gd name="T0" fmla="*/ 120 w 179"/>
                  <a:gd name="T1" fmla="*/ 21 h 266"/>
                  <a:gd name="T2" fmla="*/ 128 w 179"/>
                  <a:gd name="T3" fmla="*/ 19 h 266"/>
                  <a:gd name="T4" fmla="*/ 128 w 179"/>
                  <a:gd name="T5" fmla="*/ 80 h 266"/>
                  <a:gd name="T6" fmla="*/ 4 w 179"/>
                  <a:gd name="T7" fmla="*/ 80 h 266"/>
                  <a:gd name="T8" fmla="*/ 8 w 179"/>
                  <a:gd name="T9" fmla="*/ 76 h 266"/>
                  <a:gd name="T10" fmla="*/ 8 w 179"/>
                  <a:gd name="T11" fmla="*/ 190 h 266"/>
                  <a:gd name="T12" fmla="*/ 4 w 179"/>
                  <a:gd name="T13" fmla="*/ 186 h 266"/>
                  <a:gd name="T14" fmla="*/ 128 w 179"/>
                  <a:gd name="T15" fmla="*/ 186 h 266"/>
                  <a:gd name="T16" fmla="*/ 128 w 179"/>
                  <a:gd name="T17" fmla="*/ 247 h 266"/>
                  <a:gd name="T18" fmla="*/ 120 w 179"/>
                  <a:gd name="T19" fmla="*/ 245 h 266"/>
                  <a:gd name="T20" fmla="*/ 171 w 179"/>
                  <a:gd name="T21" fmla="*/ 131 h 266"/>
                  <a:gd name="T22" fmla="*/ 171 w 179"/>
                  <a:gd name="T23" fmla="*/ 135 h 266"/>
                  <a:gd name="T24" fmla="*/ 120 w 179"/>
                  <a:gd name="T25" fmla="*/ 21 h 266"/>
                  <a:gd name="T26" fmla="*/ 179 w 179"/>
                  <a:gd name="T27" fmla="*/ 133 h 266"/>
                  <a:gd name="T28" fmla="*/ 120 w 179"/>
                  <a:gd name="T29" fmla="*/ 266 h 266"/>
                  <a:gd name="T30" fmla="*/ 120 w 179"/>
                  <a:gd name="T31" fmla="*/ 190 h 266"/>
                  <a:gd name="T32" fmla="*/ 124 w 179"/>
                  <a:gd name="T33" fmla="*/ 194 h 266"/>
                  <a:gd name="T34" fmla="*/ 0 w 179"/>
                  <a:gd name="T35" fmla="*/ 194 h 266"/>
                  <a:gd name="T36" fmla="*/ 0 w 179"/>
                  <a:gd name="T37" fmla="*/ 72 h 266"/>
                  <a:gd name="T38" fmla="*/ 124 w 179"/>
                  <a:gd name="T39" fmla="*/ 72 h 266"/>
                  <a:gd name="T40" fmla="*/ 120 w 179"/>
                  <a:gd name="T41" fmla="*/ 76 h 266"/>
                  <a:gd name="T42" fmla="*/ 120 w 179"/>
                  <a:gd name="T43" fmla="*/ 0 h 266"/>
                  <a:gd name="T44" fmla="*/ 179 w 179"/>
                  <a:gd name="T45" fmla="*/ 133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9" h="266">
                    <a:moveTo>
                      <a:pt x="120" y="21"/>
                    </a:moveTo>
                    <a:lnTo>
                      <a:pt x="128" y="19"/>
                    </a:lnTo>
                    <a:lnTo>
                      <a:pt x="128" y="80"/>
                    </a:lnTo>
                    <a:lnTo>
                      <a:pt x="4" y="80"/>
                    </a:lnTo>
                    <a:lnTo>
                      <a:pt x="8" y="76"/>
                    </a:lnTo>
                    <a:lnTo>
                      <a:pt x="8" y="190"/>
                    </a:lnTo>
                    <a:lnTo>
                      <a:pt x="4" y="186"/>
                    </a:lnTo>
                    <a:lnTo>
                      <a:pt x="128" y="186"/>
                    </a:lnTo>
                    <a:lnTo>
                      <a:pt x="128" y="247"/>
                    </a:lnTo>
                    <a:lnTo>
                      <a:pt x="120" y="245"/>
                    </a:lnTo>
                    <a:lnTo>
                      <a:pt x="171" y="131"/>
                    </a:lnTo>
                    <a:lnTo>
                      <a:pt x="171" y="135"/>
                    </a:lnTo>
                    <a:lnTo>
                      <a:pt x="120" y="21"/>
                    </a:lnTo>
                    <a:close/>
                    <a:moveTo>
                      <a:pt x="179" y="133"/>
                    </a:moveTo>
                    <a:lnTo>
                      <a:pt x="120" y="266"/>
                    </a:lnTo>
                    <a:lnTo>
                      <a:pt x="120" y="190"/>
                    </a:lnTo>
                    <a:lnTo>
                      <a:pt x="124" y="194"/>
                    </a:lnTo>
                    <a:lnTo>
                      <a:pt x="0" y="194"/>
                    </a:lnTo>
                    <a:lnTo>
                      <a:pt x="0" y="72"/>
                    </a:lnTo>
                    <a:lnTo>
                      <a:pt x="124" y="72"/>
                    </a:lnTo>
                    <a:lnTo>
                      <a:pt x="120" y="76"/>
                    </a:lnTo>
                    <a:lnTo>
                      <a:pt x="120" y="0"/>
                    </a:lnTo>
                    <a:lnTo>
                      <a:pt x="179" y="133"/>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78" name="Freeform 721">
                <a:extLst>
                  <a:ext uri="{FF2B5EF4-FFF2-40B4-BE49-F238E27FC236}">
                    <a16:creationId xmlns:a16="http://schemas.microsoft.com/office/drawing/2014/main" id="{1F638B06-16A6-48DE-956E-8A617AFDCDC4}"/>
                  </a:ext>
                </a:extLst>
              </p:cNvPr>
              <p:cNvSpPr>
                <a:spLocks noEditPoints="1"/>
              </p:cNvSpPr>
              <p:nvPr/>
            </p:nvSpPr>
            <p:spPr bwMode="auto">
              <a:xfrm>
                <a:off x="1465" y="1635"/>
                <a:ext cx="21" cy="122"/>
              </a:xfrm>
              <a:custGeom>
                <a:avLst/>
                <a:gdLst>
                  <a:gd name="T0" fmla="*/ 4 w 21"/>
                  <a:gd name="T1" fmla="*/ 8 h 122"/>
                  <a:gd name="T2" fmla="*/ 8 w 21"/>
                  <a:gd name="T3" fmla="*/ 4 h 122"/>
                  <a:gd name="T4" fmla="*/ 8 w 21"/>
                  <a:gd name="T5" fmla="*/ 118 h 122"/>
                  <a:gd name="T6" fmla="*/ 4 w 21"/>
                  <a:gd name="T7" fmla="*/ 114 h 122"/>
                  <a:gd name="T8" fmla="*/ 17 w 21"/>
                  <a:gd name="T9" fmla="*/ 114 h 122"/>
                  <a:gd name="T10" fmla="*/ 13 w 21"/>
                  <a:gd name="T11" fmla="*/ 118 h 122"/>
                  <a:gd name="T12" fmla="*/ 13 w 21"/>
                  <a:gd name="T13" fmla="*/ 4 h 122"/>
                  <a:gd name="T14" fmla="*/ 17 w 21"/>
                  <a:gd name="T15" fmla="*/ 8 h 122"/>
                  <a:gd name="T16" fmla="*/ 4 w 21"/>
                  <a:gd name="T17" fmla="*/ 8 h 122"/>
                  <a:gd name="T18" fmla="*/ 21 w 21"/>
                  <a:gd name="T19" fmla="*/ 0 h 122"/>
                  <a:gd name="T20" fmla="*/ 21 w 21"/>
                  <a:gd name="T21" fmla="*/ 122 h 122"/>
                  <a:gd name="T22" fmla="*/ 0 w 21"/>
                  <a:gd name="T23" fmla="*/ 122 h 122"/>
                  <a:gd name="T24" fmla="*/ 0 w 21"/>
                  <a:gd name="T25" fmla="*/ 0 h 122"/>
                  <a:gd name="T26" fmla="*/ 21 w 21"/>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122">
                    <a:moveTo>
                      <a:pt x="4" y="8"/>
                    </a:moveTo>
                    <a:lnTo>
                      <a:pt x="8" y="4"/>
                    </a:lnTo>
                    <a:lnTo>
                      <a:pt x="8" y="118"/>
                    </a:lnTo>
                    <a:lnTo>
                      <a:pt x="4" y="114"/>
                    </a:lnTo>
                    <a:lnTo>
                      <a:pt x="17" y="114"/>
                    </a:lnTo>
                    <a:lnTo>
                      <a:pt x="13" y="118"/>
                    </a:lnTo>
                    <a:lnTo>
                      <a:pt x="13" y="4"/>
                    </a:lnTo>
                    <a:lnTo>
                      <a:pt x="17" y="8"/>
                    </a:lnTo>
                    <a:lnTo>
                      <a:pt x="4" y="8"/>
                    </a:lnTo>
                    <a:close/>
                    <a:moveTo>
                      <a:pt x="21" y="0"/>
                    </a:moveTo>
                    <a:lnTo>
                      <a:pt x="21" y="122"/>
                    </a:lnTo>
                    <a:lnTo>
                      <a:pt x="0" y="122"/>
                    </a:lnTo>
                    <a:lnTo>
                      <a:pt x="0" y="0"/>
                    </a:lnTo>
                    <a:lnTo>
                      <a:pt x="21"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79" name="Freeform 722">
                <a:extLst>
                  <a:ext uri="{FF2B5EF4-FFF2-40B4-BE49-F238E27FC236}">
                    <a16:creationId xmlns:a16="http://schemas.microsoft.com/office/drawing/2014/main" id="{2CC5BB04-5422-49D9-8EE3-63DD6DC5DC21}"/>
                  </a:ext>
                </a:extLst>
              </p:cNvPr>
              <p:cNvSpPr>
                <a:spLocks noEditPoints="1"/>
              </p:cNvSpPr>
              <p:nvPr/>
            </p:nvSpPr>
            <p:spPr bwMode="auto">
              <a:xfrm>
                <a:off x="1453" y="1635"/>
                <a:ext cx="14" cy="122"/>
              </a:xfrm>
              <a:custGeom>
                <a:avLst/>
                <a:gdLst>
                  <a:gd name="T0" fmla="*/ 4 w 14"/>
                  <a:gd name="T1" fmla="*/ 8 h 122"/>
                  <a:gd name="T2" fmla="*/ 8 w 14"/>
                  <a:gd name="T3" fmla="*/ 4 h 122"/>
                  <a:gd name="T4" fmla="*/ 8 w 14"/>
                  <a:gd name="T5" fmla="*/ 118 h 122"/>
                  <a:gd name="T6" fmla="*/ 4 w 14"/>
                  <a:gd name="T7" fmla="*/ 114 h 122"/>
                  <a:gd name="T8" fmla="*/ 10 w 14"/>
                  <a:gd name="T9" fmla="*/ 114 h 122"/>
                  <a:gd name="T10" fmla="*/ 6 w 14"/>
                  <a:gd name="T11" fmla="*/ 118 h 122"/>
                  <a:gd name="T12" fmla="*/ 6 w 14"/>
                  <a:gd name="T13" fmla="*/ 4 h 122"/>
                  <a:gd name="T14" fmla="*/ 10 w 14"/>
                  <a:gd name="T15" fmla="*/ 8 h 122"/>
                  <a:gd name="T16" fmla="*/ 4 w 14"/>
                  <a:gd name="T17" fmla="*/ 8 h 122"/>
                  <a:gd name="T18" fmla="*/ 14 w 14"/>
                  <a:gd name="T19" fmla="*/ 0 h 122"/>
                  <a:gd name="T20" fmla="*/ 14 w 14"/>
                  <a:gd name="T21" fmla="*/ 122 h 122"/>
                  <a:gd name="T22" fmla="*/ 0 w 14"/>
                  <a:gd name="T23" fmla="*/ 122 h 122"/>
                  <a:gd name="T24" fmla="*/ 0 w 14"/>
                  <a:gd name="T25" fmla="*/ 0 h 122"/>
                  <a:gd name="T26" fmla="*/ 14 w 14"/>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122">
                    <a:moveTo>
                      <a:pt x="4" y="8"/>
                    </a:moveTo>
                    <a:lnTo>
                      <a:pt x="8" y="4"/>
                    </a:lnTo>
                    <a:lnTo>
                      <a:pt x="8" y="118"/>
                    </a:lnTo>
                    <a:lnTo>
                      <a:pt x="4" y="114"/>
                    </a:lnTo>
                    <a:lnTo>
                      <a:pt x="10" y="114"/>
                    </a:lnTo>
                    <a:lnTo>
                      <a:pt x="6" y="118"/>
                    </a:lnTo>
                    <a:lnTo>
                      <a:pt x="6" y="4"/>
                    </a:lnTo>
                    <a:lnTo>
                      <a:pt x="10" y="8"/>
                    </a:lnTo>
                    <a:lnTo>
                      <a:pt x="4" y="8"/>
                    </a:lnTo>
                    <a:close/>
                    <a:moveTo>
                      <a:pt x="14" y="0"/>
                    </a:moveTo>
                    <a:lnTo>
                      <a:pt x="14" y="122"/>
                    </a:lnTo>
                    <a:lnTo>
                      <a:pt x="0" y="122"/>
                    </a:lnTo>
                    <a:lnTo>
                      <a:pt x="0" y="0"/>
                    </a:lnTo>
                    <a:lnTo>
                      <a:pt x="14"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80" name="Freeform 723">
                <a:extLst>
                  <a:ext uri="{FF2B5EF4-FFF2-40B4-BE49-F238E27FC236}">
                    <a16:creationId xmlns:a16="http://schemas.microsoft.com/office/drawing/2014/main" id="{8F0B5D3E-4105-40A1-A9B4-FEDBC3E1F10B}"/>
                  </a:ext>
                </a:extLst>
              </p:cNvPr>
              <p:cNvSpPr>
                <a:spLocks/>
              </p:cNvSpPr>
              <p:nvPr/>
            </p:nvSpPr>
            <p:spPr bwMode="auto">
              <a:xfrm>
                <a:off x="1595" y="2216"/>
                <a:ext cx="349" cy="227"/>
              </a:xfrm>
              <a:custGeom>
                <a:avLst/>
                <a:gdLst>
                  <a:gd name="T0" fmla="*/ 246 w 349"/>
                  <a:gd name="T1" fmla="*/ 0 h 227"/>
                  <a:gd name="T2" fmla="*/ 246 w 349"/>
                  <a:gd name="T3" fmla="*/ 57 h 227"/>
                  <a:gd name="T4" fmla="*/ 0 w 349"/>
                  <a:gd name="T5" fmla="*/ 57 h 227"/>
                  <a:gd name="T6" fmla="*/ 0 w 349"/>
                  <a:gd name="T7" fmla="*/ 170 h 227"/>
                  <a:gd name="T8" fmla="*/ 246 w 349"/>
                  <a:gd name="T9" fmla="*/ 170 h 227"/>
                  <a:gd name="T10" fmla="*/ 246 w 349"/>
                  <a:gd name="T11" fmla="*/ 227 h 227"/>
                  <a:gd name="T12" fmla="*/ 349 w 349"/>
                  <a:gd name="T13" fmla="*/ 113 h 227"/>
                  <a:gd name="T14" fmla="*/ 246 w 349"/>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9" h="227">
                    <a:moveTo>
                      <a:pt x="246" y="0"/>
                    </a:moveTo>
                    <a:lnTo>
                      <a:pt x="246" y="57"/>
                    </a:lnTo>
                    <a:lnTo>
                      <a:pt x="0" y="57"/>
                    </a:lnTo>
                    <a:lnTo>
                      <a:pt x="0" y="170"/>
                    </a:lnTo>
                    <a:lnTo>
                      <a:pt x="246" y="170"/>
                    </a:lnTo>
                    <a:lnTo>
                      <a:pt x="246" y="227"/>
                    </a:lnTo>
                    <a:lnTo>
                      <a:pt x="349" y="113"/>
                    </a:lnTo>
                    <a:lnTo>
                      <a:pt x="24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81" name="Rectangle 724">
                <a:extLst>
                  <a:ext uri="{FF2B5EF4-FFF2-40B4-BE49-F238E27FC236}">
                    <a16:creationId xmlns:a16="http://schemas.microsoft.com/office/drawing/2014/main" id="{700DF2C5-93AA-4A86-B69D-844202F5769B}"/>
                  </a:ext>
                </a:extLst>
              </p:cNvPr>
              <p:cNvSpPr>
                <a:spLocks noChangeArrowheads="1"/>
              </p:cNvSpPr>
              <p:nvPr/>
            </p:nvSpPr>
            <p:spPr bwMode="auto">
              <a:xfrm>
                <a:off x="1556" y="2273"/>
                <a:ext cx="26" cy="1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82" name="Rectangle 725">
                <a:extLst>
                  <a:ext uri="{FF2B5EF4-FFF2-40B4-BE49-F238E27FC236}">
                    <a16:creationId xmlns:a16="http://schemas.microsoft.com/office/drawing/2014/main" id="{301F04DD-F13E-4729-8A83-95CB390861F9}"/>
                  </a:ext>
                </a:extLst>
              </p:cNvPr>
              <p:cNvSpPr>
                <a:spLocks noChangeArrowheads="1"/>
              </p:cNvSpPr>
              <p:nvPr/>
            </p:nvSpPr>
            <p:spPr bwMode="auto">
              <a:xfrm>
                <a:off x="1530" y="2273"/>
                <a:ext cx="13" cy="1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83" name="Freeform 726">
                <a:extLst>
                  <a:ext uri="{FF2B5EF4-FFF2-40B4-BE49-F238E27FC236}">
                    <a16:creationId xmlns:a16="http://schemas.microsoft.com/office/drawing/2014/main" id="{89849F54-8978-41E6-B46B-1210E5D14AB3}"/>
                  </a:ext>
                </a:extLst>
              </p:cNvPr>
              <p:cNvSpPr>
                <a:spLocks noEditPoints="1"/>
              </p:cNvSpPr>
              <p:nvPr/>
            </p:nvSpPr>
            <p:spPr bwMode="auto">
              <a:xfrm>
                <a:off x="1591" y="2206"/>
                <a:ext cx="359" cy="248"/>
              </a:xfrm>
              <a:custGeom>
                <a:avLst/>
                <a:gdLst>
                  <a:gd name="T0" fmla="*/ 247 w 359"/>
                  <a:gd name="T1" fmla="*/ 13 h 248"/>
                  <a:gd name="T2" fmla="*/ 254 w 359"/>
                  <a:gd name="T3" fmla="*/ 10 h 248"/>
                  <a:gd name="T4" fmla="*/ 254 w 359"/>
                  <a:gd name="T5" fmla="*/ 71 h 248"/>
                  <a:gd name="T6" fmla="*/ 4 w 359"/>
                  <a:gd name="T7" fmla="*/ 71 h 248"/>
                  <a:gd name="T8" fmla="*/ 8 w 359"/>
                  <a:gd name="T9" fmla="*/ 67 h 248"/>
                  <a:gd name="T10" fmla="*/ 8 w 359"/>
                  <a:gd name="T11" fmla="*/ 180 h 248"/>
                  <a:gd name="T12" fmla="*/ 4 w 359"/>
                  <a:gd name="T13" fmla="*/ 176 h 248"/>
                  <a:gd name="T14" fmla="*/ 254 w 359"/>
                  <a:gd name="T15" fmla="*/ 176 h 248"/>
                  <a:gd name="T16" fmla="*/ 254 w 359"/>
                  <a:gd name="T17" fmla="*/ 237 h 248"/>
                  <a:gd name="T18" fmla="*/ 247 w 359"/>
                  <a:gd name="T19" fmla="*/ 235 h 248"/>
                  <a:gd name="T20" fmla="*/ 351 w 359"/>
                  <a:gd name="T21" fmla="*/ 121 h 248"/>
                  <a:gd name="T22" fmla="*/ 351 w 359"/>
                  <a:gd name="T23" fmla="*/ 126 h 248"/>
                  <a:gd name="T24" fmla="*/ 247 w 359"/>
                  <a:gd name="T25" fmla="*/ 13 h 248"/>
                  <a:gd name="T26" fmla="*/ 359 w 359"/>
                  <a:gd name="T27" fmla="*/ 123 h 248"/>
                  <a:gd name="T28" fmla="*/ 245 w 359"/>
                  <a:gd name="T29" fmla="*/ 248 h 248"/>
                  <a:gd name="T30" fmla="*/ 245 w 359"/>
                  <a:gd name="T31" fmla="*/ 180 h 248"/>
                  <a:gd name="T32" fmla="*/ 250 w 359"/>
                  <a:gd name="T33" fmla="*/ 184 h 248"/>
                  <a:gd name="T34" fmla="*/ 0 w 359"/>
                  <a:gd name="T35" fmla="*/ 184 h 248"/>
                  <a:gd name="T36" fmla="*/ 0 w 359"/>
                  <a:gd name="T37" fmla="*/ 62 h 248"/>
                  <a:gd name="T38" fmla="*/ 250 w 359"/>
                  <a:gd name="T39" fmla="*/ 62 h 248"/>
                  <a:gd name="T40" fmla="*/ 245 w 359"/>
                  <a:gd name="T41" fmla="*/ 67 h 248"/>
                  <a:gd name="T42" fmla="*/ 245 w 359"/>
                  <a:gd name="T43" fmla="*/ 0 h 248"/>
                  <a:gd name="T44" fmla="*/ 359 w 359"/>
                  <a:gd name="T45" fmla="*/ 123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9" h="248">
                    <a:moveTo>
                      <a:pt x="247" y="13"/>
                    </a:moveTo>
                    <a:lnTo>
                      <a:pt x="254" y="10"/>
                    </a:lnTo>
                    <a:lnTo>
                      <a:pt x="254" y="71"/>
                    </a:lnTo>
                    <a:lnTo>
                      <a:pt x="4" y="71"/>
                    </a:lnTo>
                    <a:lnTo>
                      <a:pt x="8" y="67"/>
                    </a:lnTo>
                    <a:lnTo>
                      <a:pt x="8" y="180"/>
                    </a:lnTo>
                    <a:lnTo>
                      <a:pt x="4" y="176"/>
                    </a:lnTo>
                    <a:lnTo>
                      <a:pt x="254" y="176"/>
                    </a:lnTo>
                    <a:lnTo>
                      <a:pt x="254" y="237"/>
                    </a:lnTo>
                    <a:lnTo>
                      <a:pt x="247" y="235"/>
                    </a:lnTo>
                    <a:lnTo>
                      <a:pt x="351" y="121"/>
                    </a:lnTo>
                    <a:lnTo>
                      <a:pt x="351" y="126"/>
                    </a:lnTo>
                    <a:lnTo>
                      <a:pt x="247" y="13"/>
                    </a:lnTo>
                    <a:close/>
                    <a:moveTo>
                      <a:pt x="359" y="123"/>
                    </a:moveTo>
                    <a:lnTo>
                      <a:pt x="245" y="248"/>
                    </a:lnTo>
                    <a:lnTo>
                      <a:pt x="245" y="180"/>
                    </a:lnTo>
                    <a:lnTo>
                      <a:pt x="250" y="184"/>
                    </a:lnTo>
                    <a:lnTo>
                      <a:pt x="0" y="184"/>
                    </a:lnTo>
                    <a:lnTo>
                      <a:pt x="0" y="62"/>
                    </a:lnTo>
                    <a:lnTo>
                      <a:pt x="250" y="62"/>
                    </a:lnTo>
                    <a:lnTo>
                      <a:pt x="245" y="67"/>
                    </a:lnTo>
                    <a:lnTo>
                      <a:pt x="245" y="0"/>
                    </a:lnTo>
                    <a:lnTo>
                      <a:pt x="359" y="123"/>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84" name="Freeform 727">
                <a:extLst>
                  <a:ext uri="{FF2B5EF4-FFF2-40B4-BE49-F238E27FC236}">
                    <a16:creationId xmlns:a16="http://schemas.microsoft.com/office/drawing/2014/main" id="{96BF42B9-BBBC-4976-BB15-635C6D5C2A8B}"/>
                  </a:ext>
                </a:extLst>
              </p:cNvPr>
              <p:cNvSpPr>
                <a:spLocks noEditPoints="1"/>
              </p:cNvSpPr>
              <p:nvPr/>
            </p:nvSpPr>
            <p:spPr bwMode="auto">
              <a:xfrm>
                <a:off x="1552" y="2268"/>
                <a:ext cx="34" cy="122"/>
              </a:xfrm>
              <a:custGeom>
                <a:avLst/>
                <a:gdLst>
                  <a:gd name="T0" fmla="*/ 4 w 34"/>
                  <a:gd name="T1" fmla="*/ 9 h 122"/>
                  <a:gd name="T2" fmla="*/ 8 w 34"/>
                  <a:gd name="T3" fmla="*/ 5 h 122"/>
                  <a:gd name="T4" fmla="*/ 8 w 34"/>
                  <a:gd name="T5" fmla="*/ 118 h 122"/>
                  <a:gd name="T6" fmla="*/ 4 w 34"/>
                  <a:gd name="T7" fmla="*/ 114 h 122"/>
                  <a:gd name="T8" fmla="*/ 30 w 34"/>
                  <a:gd name="T9" fmla="*/ 114 h 122"/>
                  <a:gd name="T10" fmla="*/ 26 w 34"/>
                  <a:gd name="T11" fmla="*/ 118 h 122"/>
                  <a:gd name="T12" fmla="*/ 26 w 34"/>
                  <a:gd name="T13" fmla="*/ 5 h 122"/>
                  <a:gd name="T14" fmla="*/ 30 w 34"/>
                  <a:gd name="T15" fmla="*/ 9 h 122"/>
                  <a:gd name="T16" fmla="*/ 4 w 34"/>
                  <a:gd name="T17" fmla="*/ 9 h 122"/>
                  <a:gd name="T18" fmla="*/ 34 w 34"/>
                  <a:gd name="T19" fmla="*/ 0 h 122"/>
                  <a:gd name="T20" fmla="*/ 34 w 34"/>
                  <a:gd name="T21" fmla="*/ 122 h 122"/>
                  <a:gd name="T22" fmla="*/ 0 w 34"/>
                  <a:gd name="T23" fmla="*/ 122 h 122"/>
                  <a:gd name="T24" fmla="*/ 0 w 34"/>
                  <a:gd name="T25" fmla="*/ 0 h 122"/>
                  <a:gd name="T26" fmla="*/ 34 w 34"/>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 h="122">
                    <a:moveTo>
                      <a:pt x="4" y="9"/>
                    </a:moveTo>
                    <a:lnTo>
                      <a:pt x="8" y="5"/>
                    </a:lnTo>
                    <a:lnTo>
                      <a:pt x="8" y="118"/>
                    </a:lnTo>
                    <a:lnTo>
                      <a:pt x="4" y="114"/>
                    </a:lnTo>
                    <a:lnTo>
                      <a:pt x="30" y="114"/>
                    </a:lnTo>
                    <a:lnTo>
                      <a:pt x="26" y="118"/>
                    </a:lnTo>
                    <a:lnTo>
                      <a:pt x="26" y="5"/>
                    </a:lnTo>
                    <a:lnTo>
                      <a:pt x="30" y="9"/>
                    </a:lnTo>
                    <a:lnTo>
                      <a:pt x="4" y="9"/>
                    </a:lnTo>
                    <a:close/>
                    <a:moveTo>
                      <a:pt x="34" y="0"/>
                    </a:moveTo>
                    <a:lnTo>
                      <a:pt x="34" y="122"/>
                    </a:lnTo>
                    <a:lnTo>
                      <a:pt x="0" y="122"/>
                    </a:lnTo>
                    <a:lnTo>
                      <a:pt x="0" y="0"/>
                    </a:lnTo>
                    <a:lnTo>
                      <a:pt x="34"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85" name="Freeform 728">
                <a:extLst>
                  <a:ext uri="{FF2B5EF4-FFF2-40B4-BE49-F238E27FC236}">
                    <a16:creationId xmlns:a16="http://schemas.microsoft.com/office/drawing/2014/main" id="{786FD1F5-2064-43C4-AEE8-5FF7B92DEC6E}"/>
                  </a:ext>
                </a:extLst>
              </p:cNvPr>
              <p:cNvSpPr>
                <a:spLocks noEditPoints="1"/>
              </p:cNvSpPr>
              <p:nvPr/>
            </p:nvSpPr>
            <p:spPr bwMode="auto">
              <a:xfrm>
                <a:off x="1526" y="2268"/>
                <a:ext cx="21" cy="122"/>
              </a:xfrm>
              <a:custGeom>
                <a:avLst/>
                <a:gdLst>
                  <a:gd name="T0" fmla="*/ 4 w 21"/>
                  <a:gd name="T1" fmla="*/ 9 h 122"/>
                  <a:gd name="T2" fmla="*/ 8 w 21"/>
                  <a:gd name="T3" fmla="*/ 5 h 122"/>
                  <a:gd name="T4" fmla="*/ 8 w 21"/>
                  <a:gd name="T5" fmla="*/ 118 h 122"/>
                  <a:gd name="T6" fmla="*/ 4 w 21"/>
                  <a:gd name="T7" fmla="*/ 114 h 122"/>
                  <a:gd name="T8" fmla="*/ 17 w 21"/>
                  <a:gd name="T9" fmla="*/ 114 h 122"/>
                  <a:gd name="T10" fmla="*/ 13 w 21"/>
                  <a:gd name="T11" fmla="*/ 118 h 122"/>
                  <a:gd name="T12" fmla="*/ 13 w 21"/>
                  <a:gd name="T13" fmla="*/ 5 h 122"/>
                  <a:gd name="T14" fmla="*/ 17 w 21"/>
                  <a:gd name="T15" fmla="*/ 9 h 122"/>
                  <a:gd name="T16" fmla="*/ 4 w 21"/>
                  <a:gd name="T17" fmla="*/ 9 h 122"/>
                  <a:gd name="T18" fmla="*/ 21 w 21"/>
                  <a:gd name="T19" fmla="*/ 0 h 122"/>
                  <a:gd name="T20" fmla="*/ 21 w 21"/>
                  <a:gd name="T21" fmla="*/ 122 h 122"/>
                  <a:gd name="T22" fmla="*/ 0 w 21"/>
                  <a:gd name="T23" fmla="*/ 122 h 122"/>
                  <a:gd name="T24" fmla="*/ 0 w 21"/>
                  <a:gd name="T25" fmla="*/ 0 h 122"/>
                  <a:gd name="T26" fmla="*/ 21 w 21"/>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122">
                    <a:moveTo>
                      <a:pt x="4" y="9"/>
                    </a:moveTo>
                    <a:lnTo>
                      <a:pt x="8" y="5"/>
                    </a:lnTo>
                    <a:lnTo>
                      <a:pt x="8" y="118"/>
                    </a:lnTo>
                    <a:lnTo>
                      <a:pt x="4" y="114"/>
                    </a:lnTo>
                    <a:lnTo>
                      <a:pt x="17" y="114"/>
                    </a:lnTo>
                    <a:lnTo>
                      <a:pt x="13" y="118"/>
                    </a:lnTo>
                    <a:lnTo>
                      <a:pt x="13" y="5"/>
                    </a:lnTo>
                    <a:lnTo>
                      <a:pt x="17" y="9"/>
                    </a:lnTo>
                    <a:lnTo>
                      <a:pt x="4" y="9"/>
                    </a:lnTo>
                    <a:close/>
                    <a:moveTo>
                      <a:pt x="21" y="0"/>
                    </a:moveTo>
                    <a:lnTo>
                      <a:pt x="21" y="122"/>
                    </a:lnTo>
                    <a:lnTo>
                      <a:pt x="0" y="122"/>
                    </a:lnTo>
                    <a:lnTo>
                      <a:pt x="0" y="0"/>
                    </a:lnTo>
                    <a:lnTo>
                      <a:pt x="21"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86" name="Freeform 729">
                <a:extLst>
                  <a:ext uri="{FF2B5EF4-FFF2-40B4-BE49-F238E27FC236}">
                    <a16:creationId xmlns:a16="http://schemas.microsoft.com/office/drawing/2014/main" id="{E768EAAF-8B75-480E-AFE4-89EAF11939D0}"/>
                  </a:ext>
                </a:extLst>
              </p:cNvPr>
              <p:cNvSpPr>
                <a:spLocks/>
              </p:cNvSpPr>
              <p:nvPr/>
            </p:nvSpPr>
            <p:spPr bwMode="auto">
              <a:xfrm>
                <a:off x="1870" y="3385"/>
                <a:ext cx="1967" cy="317"/>
              </a:xfrm>
              <a:custGeom>
                <a:avLst/>
                <a:gdLst>
                  <a:gd name="T0" fmla="*/ 1754 w 1967"/>
                  <a:gd name="T1" fmla="*/ 0 h 317"/>
                  <a:gd name="T2" fmla="*/ 1754 w 1967"/>
                  <a:gd name="T3" fmla="*/ 80 h 317"/>
                  <a:gd name="T4" fmla="*/ 0 w 1967"/>
                  <a:gd name="T5" fmla="*/ 80 h 317"/>
                  <a:gd name="T6" fmla="*/ 0 w 1967"/>
                  <a:gd name="T7" fmla="*/ 238 h 317"/>
                  <a:gd name="T8" fmla="*/ 1754 w 1967"/>
                  <a:gd name="T9" fmla="*/ 238 h 317"/>
                  <a:gd name="T10" fmla="*/ 1754 w 1967"/>
                  <a:gd name="T11" fmla="*/ 317 h 317"/>
                  <a:gd name="T12" fmla="*/ 1967 w 1967"/>
                  <a:gd name="T13" fmla="*/ 159 h 317"/>
                  <a:gd name="T14" fmla="*/ 1754 w 1967"/>
                  <a:gd name="T15" fmla="*/ 0 h 3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67" h="317">
                    <a:moveTo>
                      <a:pt x="1754" y="0"/>
                    </a:moveTo>
                    <a:lnTo>
                      <a:pt x="1754" y="80"/>
                    </a:lnTo>
                    <a:lnTo>
                      <a:pt x="0" y="80"/>
                    </a:lnTo>
                    <a:lnTo>
                      <a:pt x="0" y="238"/>
                    </a:lnTo>
                    <a:lnTo>
                      <a:pt x="1754" y="238"/>
                    </a:lnTo>
                    <a:lnTo>
                      <a:pt x="1754" y="317"/>
                    </a:lnTo>
                    <a:lnTo>
                      <a:pt x="1967" y="159"/>
                    </a:lnTo>
                    <a:lnTo>
                      <a:pt x="175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87" name="Rectangle 730">
                <a:extLst>
                  <a:ext uri="{FF2B5EF4-FFF2-40B4-BE49-F238E27FC236}">
                    <a16:creationId xmlns:a16="http://schemas.microsoft.com/office/drawing/2014/main" id="{680D7F1A-BC39-4608-A674-3481376FE788}"/>
                  </a:ext>
                </a:extLst>
              </p:cNvPr>
              <p:cNvSpPr>
                <a:spLocks noChangeArrowheads="1"/>
              </p:cNvSpPr>
              <p:nvPr/>
            </p:nvSpPr>
            <p:spPr bwMode="auto">
              <a:xfrm>
                <a:off x="1651" y="3465"/>
                <a:ext cx="146" cy="1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88" name="Rectangle 731">
                <a:extLst>
                  <a:ext uri="{FF2B5EF4-FFF2-40B4-BE49-F238E27FC236}">
                    <a16:creationId xmlns:a16="http://schemas.microsoft.com/office/drawing/2014/main" id="{7F53C015-8EFD-4B35-8E86-C89F09B1CE7D}"/>
                  </a:ext>
                </a:extLst>
              </p:cNvPr>
              <p:cNvSpPr>
                <a:spLocks noChangeArrowheads="1"/>
              </p:cNvSpPr>
              <p:nvPr/>
            </p:nvSpPr>
            <p:spPr bwMode="auto">
              <a:xfrm>
                <a:off x="1505" y="3465"/>
                <a:ext cx="74" cy="1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89" name="Freeform 732">
                <a:extLst>
                  <a:ext uri="{FF2B5EF4-FFF2-40B4-BE49-F238E27FC236}">
                    <a16:creationId xmlns:a16="http://schemas.microsoft.com/office/drawing/2014/main" id="{9E062686-454F-4410-BC97-88F6FAF6B33C}"/>
                  </a:ext>
                </a:extLst>
              </p:cNvPr>
              <p:cNvSpPr>
                <a:spLocks noEditPoints="1"/>
              </p:cNvSpPr>
              <p:nvPr/>
            </p:nvSpPr>
            <p:spPr bwMode="auto">
              <a:xfrm>
                <a:off x="1866" y="3378"/>
                <a:ext cx="1978" cy="332"/>
              </a:xfrm>
              <a:custGeom>
                <a:avLst/>
                <a:gdLst>
                  <a:gd name="T0" fmla="*/ 1755 w 1978"/>
                  <a:gd name="T1" fmla="*/ 11 h 332"/>
                  <a:gd name="T2" fmla="*/ 1762 w 1978"/>
                  <a:gd name="T3" fmla="*/ 7 h 332"/>
                  <a:gd name="T4" fmla="*/ 1762 w 1978"/>
                  <a:gd name="T5" fmla="*/ 91 h 332"/>
                  <a:gd name="T6" fmla="*/ 4 w 1978"/>
                  <a:gd name="T7" fmla="*/ 91 h 332"/>
                  <a:gd name="T8" fmla="*/ 8 w 1978"/>
                  <a:gd name="T9" fmla="*/ 87 h 332"/>
                  <a:gd name="T10" fmla="*/ 8 w 1978"/>
                  <a:gd name="T11" fmla="*/ 245 h 332"/>
                  <a:gd name="T12" fmla="*/ 4 w 1978"/>
                  <a:gd name="T13" fmla="*/ 241 h 332"/>
                  <a:gd name="T14" fmla="*/ 1762 w 1978"/>
                  <a:gd name="T15" fmla="*/ 241 h 332"/>
                  <a:gd name="T16" fmla="*/ 1762 w 1978"/>
                  <a:gd name="T17" fmla="*/ 324 h 332"/>
                  <a:gd name="T18" fmla="*/ 1755 w 1978"/>
                  <a:gd name="T19" fmla="*/ 321 h 332"/>
                  <a:gd name="T20" fmla="*/ 1969 w 1978"/>
                  <a:gd name="T21" fmla="*/ 163 h 332"/>
                  <a:gd name="T22" fmla="*/ 1969 w 1978"/>
                  <a:gd name="T23" fmla="*/ 169 h 332"/>
                  <a:gd name="T24" fmla="*/ 1755 w 1978"/>
                  <a:gd name="T25" fmla="*/ 11 h 332"/>
                  <a:gd name="T26" fmla="*/ 1978 w 1978"/>
                  <a:gd name="T27" fmla="*/ 166 h 332"/>
                  <a:gd name="T28" fmla="*/ 1754 w 1978"/>
                  <a:gd name="T29" fmla="*/ 332 h 332"/>
                  <a:gd name="T30" fmla="*/ 1754 w 1978"/>
                  <a:gd name="T31" fmla="*/ 245 h 332"/>
                  <a:gd name="T32" fmla="*/ 1758 w 1978"/>
                  <a:gd name="T33" fmla="*/ 249 h 332"/>
                  <a:gd name="T34" fmla="*/ 0 w 1978"/>
                  <a:gd name="T35" fmla="*/ 249 h 332"/>
                  <a:gd name="T36" fmla="*/ 0 w 1978"/>
                  <a:gd name="T37" fmla="*/ 82 h 332"/>
                  <a:gd name="T38" fmla="*/ 1758 w 1978"/>
                  <a:gd name="T39" fmla="*/ 82 h 332"/>
                  <a:gd name="T40" fmla="*/ 1754 w 1978"/>
                  <a:gd name="T41" fmla="*/ 87 h 332"/>
                  <a:gd name="T42" fmla="*/ 1754 w 1978"/>
                  <a:gd name="T43" fmla="*/ 0 h 332"/>
                  <a:gd name="T44" fmla="*/ 1978 w 1978"/>
                  <a:gd name="T45" fmla="*/ 166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78" h="332">
                    <a:moveTo>
                      <a:pt x="1755" y="11"/>
                    </a:moveTo>
                    <a:lnTo>
                      <a:pt x="1762" y="7"/>
                    </a:lnTo>
                    <a:lnTo>
                      <a:pt x="1762" y="91"/>
                    </a:lnTo>
                    <a:lnTo>
                      <a:pt x="4" y="91"/>
                    </a:lnTo>
                    <a:lnTo>
                      <a:pt x="8" y="87"/>
                    </a:lnTo>
                    <a:lnTo>
                      <a:pt x="8" y="245"/>
                    </a:lnTo>
                    <a:lnTo>
                      <a:pt x="4" y="241"/>
                    </a:lnTo>
                    <a:lnTo>
                      <a:pt x="1762" y="241"/>
                    </a:lnTo>
                    <a:lnTo>
                      <a:pt x="1762" y="324"/>
                    </a:lnTo>
                    <a:lnTo>
                      <a:pt x="1755" y="321"/>
                    </a:lnTo>
                    <a:lnTo>
                      <a:pt x="1969" y="163"/>
                    </a:lnTo>
                    <a:lnTo>
                      <a:pt x="1969" y="169"/>
                    </a:lnTo>
                    <a:lnTo>
                      <a:pt x="1755" y="11"/>
                    </a:lnTo>
                    <a:close/>
                    <a:moveTo>
                      <a:pt x="1978" y="166"/>
                    </a:moveTo>
                    <a:lnTo>
                      <a:pt x="1754" y="332"/>
                    </a:lnTo>
                    <a:lnTo>
                      <a:pt x="1754" y="245"/>
                    </a:lnTo>
                    <a:lnTo>
                      <a:pt x="1758" y="249"/>
                    </a:lnTo>
                    <a:lnTo>
                      <a:pt x="0" y="249"/>
                    </a:lnTo>
                    <a:lnTo>
                      <a:pt x="0" y="82"/>
                    </a:lnTo>
                    <a:lnTo>
                      <a:pt x="1758" y="82"/>
                    </a:lnTo>
                    <a:lnTo>
                      <a:pt x="1754" y="87"/>
                    </a:lnTo>
                    <a:lnTo>
                      <a:pt x="1754" y="0"/>
                    </a:lnTo>
                    <a:lnTo>
                      <a:pt x="1978" y="166"/>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90" name="Freeform 733">
                <a:extLst>
                  <a:ext uri="{FF2B5EF4-FFF2-40B4-BE49-F238E27FC236}">
                    <a16:creationId xmlns:a16="http://schemas.microsoft.com/office/drawing/2014/main" id="{B395B45D-7CBB-4ABA-B121-2084D224B5AC}"/>
                  </a:ext>
                </a:extLst>
              </p:cNvPr>
              <p:cNvSpPr>
                <a:spLocks noEditPoints="1"/>
              </p:cNvSpPr>
              <p:nvPr/>
            </p:nvSpPr>
            <p:spPr bwMode="auto">
              <a:xfrm>
                <a:off x="1647" y="3460"/>
                <a:ext cx="154" cy="167"/>
              </a:xfrm>
              <a:custGeom>
                <a:avLst/>
                <a:gdLst>
                  <a:gd name="T0" fmla="*/ 4 w 154"/>
                  <a:gd name="T1" fmla="*/ 9 h 167"/>
                  <a:gd name="T2" fmla="*/ 8 w 154"/>
                  <a:gd name="T3" fmla="*/ 5 h 167"/>
                  <a:gd name="T4" fmla="*/ 8 w 154"/>
                  <a:gd name="T5" fmla="*/ 163 h 167"/>
                  <a:gd name="T6" fmla="*/ 4 w 154"/>
                  <a:gd name="T7" fmla="*/ 159 h 167"/>
                  <a:gd name="T8" fmla="*/ 150 w 154"/>
                  <a:gd name="T9" fmla="*/ 159 h 167"/>
                  <a:gd name="T10" fmla="*/ 146 w 154"/>
                  <a:gd name="T11" fmla="*/ 163 h 167"/>
                  <a:gd name="T12" fmla="*/ 146 w 154"/>
                  <a:gd name="T13" fmla="*/ 5 h 167"/>
                  <a:gd name="T14" fmla="*/ 150 w 154"/>
                  <a:gd name="T15" fmla="*/ 9 h 167"/>
                  <a:gd name="T16" fmla="*/ 4 w 154"/>
                  <a:gd name="T17" fmla="*/ 9 h 167"/>
                  <a:gd name="T18" fmla="*/ 154 w 154"/>
                  <a:gd name="T19" fmla="*/ 0 h 167"/>
                  <a:gd name="T20" fmla="*/ 154 w 154"/>
                  <a:gd name="T21" fmla="*/ 167 h 167"/>
                  <a:gd name="T22" fmla="*/ 0 w 154"/>
                  <a:gd name="T23" fmla="*/ 167 h 167"/>
                  <a:gd name="T24" fmla="*/ 0 w 154"/>
                  <a:gd name="T25" fmla="*/ 0 h 167"/>
                  <a:gd name="T26" fmla="*/ 154 w 154"/>
                  <a:gd name="T27"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4" h="167">
                    <a:moveTo>
                      <a:pt x="4" y="9"/>
                    </a:moveTo>
                    <a:lnTo>
                      <a:pt x="8" y="5"/>
                    </a:lnTo>
                    <a:lnTo>
                      <a:pt x="8" y="163"/>
                    </a:lnTo>
                    <a:lnTo>
                      <a:pt x="4" y="159"/>
                    </a:lnTo>
                    <a:lnTo>
                      <a:pt x="150" y="159"/>
                    </a:lnTo>
                    <a:lnTo>
                      <a:pt x="146" y="163"/>
                    </a:lnTo>
                    <a:lnTo>
                      <a:pt x="146" y="5"/>
                    </a:lnTo>
                    <a:lnTo>
                      <a:pt x="150" y="9"/>
                    </a:lnTo>
                    <a:lnTo>
                      <a:pt x="4" y="9"/>
                    </a:lnTo>
                    <a:close/>
                    <a:moveTo>
                      <a:pt x="154" y="0"/>
                    </a:moveTo>
                    <a:lnTo>
                      <a:pt x="154" y="167"/>
                    </a:lnTo>
                    <a:lnTo>
                      <a:pt x="0" y="167"/>
                    </a:lnTo>
                    <a:lnTo>
                      <a:pt x="0" y="0"/>
                    </a:lnTo>
                    <a:lnTo>
                      <a:pt x="154"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91" name="Freeform 734">
                <a:extLst>
                  <a:ext uri="{FF2B5EF4-FFF2-40B4-BE49-F238E27FC236}">
                    <a16:creationId xmlns:a16="http://schemas.microsoft.com/office/drawing/2014/main" id="{4D6FD53F-F1BC-4EF3-B25E-6F2E6CDE8D7F}"/>
                  </a:ext>
                </a:extLst>
              </p:cNvPr>
              <p:cNvSpPr>
                <a:spLocks noEditPoints="1"/>
              </p:cNvSpPr>
              <p:nvPr/>
            </p:nvSpPr>
            <p:spPr bwMode="auto">
              <a:xfrm>
                <a:off x="1501" y="3460"/>
                <a:ext cx="82" cy="167"/>
              </a:xfrm>
              <a:custGeom>
                <a:avLst/>
                <a:gdLst>
                  <a:gd name="T0" fmla="*/ 4 w 82"/>
                  <a:gd name="T1" fmla="*/ 9 h 167"/>
                  <a:gd name="T2" fmla="*/ 9 w 82"/>
                  <a:gd name="T3" fmla="*/ 5 h 167"/>
                  <a:gd name="T4" fmla="*/ 9 w 82"/>
                  <a:gd name="T5" fmla="*/ 163 h 167"/>
                  <a:gd name="T6" fmla="*/ 4 w 82"/>
                  <a:gd name="T7" fmla="*/ 159 h 167"/>
                  <a:gd name="T8" fmla="*/ 78 w 82"/>
                  <a:gd name="T9" fmla="*/ 159 h 167"/>
                  <a:gd name="T10" fmla="*/ 73 w 82"/>
                  <a:gd name="T11" fmla="*/ 163 h 167"/>
                  <a:gd name="T12" fmla="*/ 73 w 82"/>
                  <a:gd name="T13" fmla="*/ 5 h 167"/>
                  <a:gd name="T14" fmla="*/ 78 w 82"/>
                  <a:gd name="T15" fmla="*/ 9 h 167"/>
                  <a:gd name="T16" fmla="*/ 4 w 82"/>
                  <a:gd name="T17" fmla="*/ 9 h 167"/>
                  <a:gd name="T18" fmla="*/ 82 w 82"/>
                  <a:gd name="T19" fmla="*/ 0 h 167"/>
                  <a:gd name="T20" fmla="*/ 82 w 82"/>
                  <a:gd name="T21" fmla="*/ 167 h 167"/>
                  <a:gd name="T22" fmla="*/ 0 w 82"/>
                  <a:gd name="T23" fmla="*/ 167 h 167"/>
                  <a:gd name="T24" fmla="*/ 0 w 82"/>
                  <a:gd name="T25" fmla="*/ 0 h 167"/>
                  <a:gd name="T26" fmla="*/ 82 w 82"/>
                  <a:gd name="T27"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167">
                    <a:moveTo>
                      <a:pt x="4" y="9"/>
                    </a:moveTo>
                    <a:lnTo>
                      <a:pt x="9" y="5"/>
                    </a:lnTo>
                    <a:lnTo>
                      <a:pt x="9" y="163"/>
                    </a:lnTo>
                    <a:lnTo>
                      <a:pt x="4" y="159"/>
                    </a:lnTo>
                    <a:lnTo>
                      <a:pt x="78" y="159"/>
                    </a:lnTo>
                    <a:lnTo>
                      <a:pt x="73" y="163"/>
                    </a:lnTo>
                    <a:lnTo>
                      <a:pt x="73" y="5"/>
                    </a:lnTo>
                    <a:lnTo>
                      <a:pt x="78" y="9"/>
                    </a:lnTo>
                    <a:lnTo>
                      <a:pt x="4" y="9"/>
                    </a:lnTo>
                    <a:close/>
                    <a:moveTo>
                      <a:pt x="82" y="0"/>
                    </a:moveTo>
                    <a:lnTo>
                      <a:pt x="82" y="167"/>
                    </a:lnTo>
                    <a:lnTo>
                      <a:pt x="0" y="167"/>
                    </a:lnTo>
                    <a:lnTo>
                      <a:pt x="0" y="0"/>
                    </a:lnTo>
                    <a:lnTo>
                      <a:pt x="82"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92" name="Freeform 735">
                <a:extLst>
                  <a:ext uri="{FF2B5EF4-FFF2-40B4-BE49-F238E27FC236}">
                    <a16:creationId xmlns:a16="http://schemas.microsoft.com/office/drawing/2014/main" id="{9611684B-DFD3-4FE0-A792-75E82FE94688}"/>
                  </a:ext>
                </a:extLst>
              </p:cNvPr>
              <p:cNvSpPr>
                <a:spLocks/>
              </p:cNvSpPr>
              <p:nvPr/>
            </p:nvSpPr>
            <p:spPr bwMode="auto">
              <a:xfrm>
                <a:off x="2359" y="2191"/>
                <a:ext cx="178" cy="228"/>
              </a:xfrm>
              <a:custGeom>
                <a:avLst/>
                <a:gdLst>
                  <a:gd name="T0" fmla="*/ 125 w 178"/>
                  <a:gd name="T1" fmla="*/ 0 h 228"/>
                  <a:gd name="T2" fmla="*/ 125 w 178"/>
                  <a:gd name="T3" fmla="*/ 57 h 228"/>
                  <a:gd name="T4" fmla="*/ 0 w 178"/>
                  <a:gd name="T5" fmla="*/ 57 h 228"/>
                  <a:gd name="T6" fmla="*/ 0 w 178"/>
                  <a:gd name="T7" fmla="*/ 171 h 228"/>
                  <a:gd name="T8" fmla="*/ 125 w 178"/>
                  <a:gd name="T9" fmla="*/ 171 h 228"/>
                  <a:gd name="T10" fmla="*/ 125 w 178"/>
                  <a:gd name="T11" fmla="*/ 228 h 228"/>
                  <a:gd name="T12" fmla="*/ 178 w 178"/>
                  <a:gd name="T13" fmla="*/ 114 h 228"/>
                  <a:gd name="T14" fmla="*/ 125 w 178"/>
                  <a:gd name="T15" fmla="*/ 0 h 2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8" h="228">
                    <a:moveTo>
                      <a:pt x="125" y="0"/>
                    </a:moveTo>
                    <a:lnTo>
                      <a:pt x="125" y="57"/>
                    </a:lnTo>
                    <a:lnTo>
                      <a:pt x="0" y="57"/>
                    </a:lnTo>
                    <a:lnTo>
                      <a:pt x="0" y="171"/>
                    </a:lnTo>
                    <a:lnTo>
                      <a:pt x="125" y="171"/>
                    </a:lnTo>
                    <a:lnTo>
                      <a:pt x="125" y="228"/>
                    </a:lnTo>
                    <a:lnTo>
                      <a:pt x="178" y="114"/>
                    </a:lnTo>
                    <a:lnTo>
                      <a:pt x="1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93" name="Rectangle 736">
                <a:extLst>
                  <a:ext uri="{FF2B5EF4-FFF2-40B4-BE49-F238E27FC236}">
                    <a16:creationId xmlns:a16="http://schemas.microsoft.com/office/drawing/2014/main" id="{8D0F87B9-8EB7-4331-86DF-7E812EC979B7}"/>
                  </a:ext>
                </a:extLst>
              </p:cNvPr>
              <p:cNvSpPr>
                <a:spLocks noChangeArrowheads="1"/>
              </p:cNvSpPr>
              <p:nvPr/>
            </p:nvSpPr>
            <p:spPr bwMode="auto">
              <a:xfrm>
                <a:off x="2339" y="2248"/>
                <a:ext cx="13"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94" name="Rectangle 737">
                <a:extLst>
                  <a:ext uri="{FF2B5EF4-FFF2-40B4-BE49-F238E27FC236}">
                    <a16:creationId xmlns:a16="http://schemas.microsoft.com/office/drawing/2014/main" id="{9DC71251-EA7C-4386-9E3D-EE1D867E00C5}"/>
                  </a:ext>
                </a:extLst>
              </p:cNvPr>
              <p:cNvSpPr>
                <a:spLocks noChangeArrowheads="1"/>
              </p:cNvSpPr>
              <p:nvPr/>
            </p:nvSpPr>
            <p:spPr bwMode="auto">
              <a:xfrm>
                <a:off x="2326" y="2248"/>
                <a:ext cx="6"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95" name="Freeform 738">
                <a:extLst>
                  <a:ext uri="{FF2B5EF4-FFF2-40B4-BE49-F238E27FC236}">
                    <a16:creationId xmlns:a16="http://schemas.microsoft.com/office/drawing/2014/main" id="{E6499B93-0AA9-4D62-81FD-B545AA06918C}"/>
                  </a:ext>
                </a:extLst>
              </p:cNvPr>
              <p:cNvSpPr>
                <a:spLocks noEditPoints="1"/>
              </p:cNvSpPr>
              <p:nvPr/>
            </p:nvSpPr>
            <p:spPr bwMode="auto">
              <a:xfrm>
                <a:off x="2355" y="2173"/>
                <a:ext cx="187" cy="265"/>
              </a:xfrm>
              <a:custGeom>
                <a:avLst/>
                <a:gdLst>
                  <a:gd name="T0" fmla="*/ 126 w 187"/>
                  <a:gd name="T1" fmla="*/ 20 h 265"/>
                  <a:gd name="T2" fmla="*/ 133 w 187"/>
                  <a:gd name="T3" fmla="*/ 18 h 265"/>
                  <a:gd name="T4" fmla="*/ 133 w 187"/>
                  <a:gd name="T5" fmla="*/ 79 h 265"/>
                  <a:gd name="T6" fmla="*/ 4 w 187"/>
                  <a:gd name="T7" fmla="*/ 79 h 265"/>
                  <a:gd name="T8" fmla="*/ 8 w 187"/>
                  <a:gd name="T9" fmla="*/ 75 h 265"/>
                  <a:gd name="T10" fmla="*/ 8 w 187"/>
                  <a:gd name="T11" fmla="*/ 189 h 265"/>
                  <a:gd name="T12" fmla="*/ 4 w 187"/>
                  <a:gd name="T13" fmla="*/ 185 h 265"/>
                  <a:gd name="T14" fmla="*/ 133 w 187"/>
                  <a:gd name="T15" fmla="*/ 185 h 265"/>
                  <a:gd name="T16" fmla="*/ 133 w 187"/>
                  <a:gd name="T17" fmla="*/ 246 h 265"/>
                  <a:gd name="T18" fmla="*/ 126 w 187"/>
                  <a:gd name="T19" fmla="*/ 244 h 265"/>
                  <a:gd name="T20" fmla="*/ 178 w 187"/>
                  <a:gd name="T21" fmla="*/ 130 h 265"/>
                  <a:gd name="T22" fmla="*/ 178 w 187"/>
                  <a:gd name="T23" fmla="*/ 134 h 265"/>
                  <a:gd name="T24" fmla="*/ 126 w 187"/>
                  <a:gd name="T25" fmla="*/ 20 h 265"/>
                  <a:gd name="T26" fmla="*/ 187 w 187"/>
                  <a:gd name="T27" fmla="*/ 132 h 265"/>
                  <a:gd name="T28" fmla="*/ 125 w 187"/>
                  <a:gd name="T29" fmla="*/ 265 h 265"/>
                  <a:gd name="T30" fmla="*/ 125 w 187"/>
                  <a:gd name="T31" fmla="*/ 189 h 265"/>
                  <a:gd name="T32" fmla="*/ 129 w 187"/>
                  <a:gd name="T33" fmla="*/ 193 h 265"/>
                  <a:gd name="T34" fmla="*/ 0 w 187"/>
                  <a:gd name="T35" fmla="*/ 193 h 265"/>
                  <a:gd name="T36" fmla="*/ 0 w 187"/>
                  <a:gd name="T37" fmla="*/ 71 h 265"/>
                  <a:gd name="T38" fmla="*/ 129 w 187"/>
                  <a:gd name="T39" fmla="*/ 71 h 265"/>
                  <a:gd name="T40" fmla="*/ 125 w 187"/>
                  <a:gd name="T41" fmla="*/ 75 h 265"/>
                  <a:gd name="T42" fmla="*/ 125 w 187"/>
                  <a:gd name="T43" fmla="*/ 0 h 265"/>
                  <a:gd name="T44" fmla="*/ 187 w 187"/>
                  <a:gd name="T45" fmla="*/ 132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7" h="265">
                    <a:moveTo>
                      <a:pt x="126" y="20"/>
                    </a:moveTo>
                    <a:lnTo>
                      <a:pt x="133" y="18"/>
                    </a:lnTo>
                    <a:lnTo>
                      <a:pt x="133" y="79"/>
                    </a:lnTo>
                    <a:lnTo>
                      <a:pt x="4" y="79"/>
                    </a:lnTo>
                    <a:lnTo>
                      <a:pt x="8" y="75"/>
                    </a:lnTo>
                    <a:lnTo>
                      <a:pt x="8" y="189"/>
                    </a:lnTo>
                    <a:lnTo>
                      <a:pt x="4" y="185"/>
                    </a:lnTo>
                    <a:lnTo>
                      <a:pt x="133" y="185"/>
                    </a:lnTo>
                    <a:lnTo>
                      <a:pt x="133" y="246"/>
                    </a:lnTo>
                    <a:lnTo>
                      <a:pt x="126" y="244"/>
                    </a:lnTo>
                    <a:lnTo>
                      <a:pt x="178" y="130"/>
                    </a:lnTo>
                    <a:lnTo>
                      <a:pt x="178" y="134"/>
                    </a:lnTo>
                    <a:lnTo>
                      <a:pt x="126" y="20"/>
                    </a:lnTo>
                    <a:close/>
                    <a:moveTo>
                      <a:pt x="187" y="132"/>
                    </a:moveTo>
                    <a:lnTo>
                      <a:pt x="125" y="265"/>
                    </a:lnTo>
                    <a:lnTo>
                      <a:pt x="125" y="189"/>
                    </a:lnTo>
                    <a:lnTo>
                      <a:pt x="129" y="193"/>
                    </a:lnTo>
                    <a:lnTo>
                      <a:pt x="0" y="193"/>
                    </a:lnTo>
                    <a:lnTo>
                      <a:pt x="0" y="71"/>
                    </a:lnTo>
                    <a:lnTo>
                      <a:pt x="129" y="71"/>
                    </a:lnTo>
                    <a:lnTo>
                      <a:pt x="125" y="75"/>
                    </a:lnTo>
                    <a:lnTo>
                      <a:pt x="125" y="0"/>
                    </a:lnTo>
                    <a:lnTo>
                      <a:pt x="187" y="132"/>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96" name="Freeform 739">
                <a:extLst>
                  <a:ext uri="{FF2B5EF4-FFF2-40B4-BE49-F238E27FC236}">
                    <a16:creationId xmlns:a16="http://schemas.microsoft.com/office/drawing/2014/main" id="{8CD71CCD-59DF-41FC-9E26-ACA6106BDCF6}"/>
                  </a:ext>
                </a:extLst>
              </p:cNvPr>
              <p:cNvSpPr>
                <a:spLocks noEditPoints="1"/>
              </p:cNvSpPr>
              <p:nvPr/>
            </p:nvSpPr>
            <p:spPr bwMode="auto">
              <a:xfrm>
                <a:off x="2335" y="2244"/>
                <a:ext cx="21" cy="122"/>
              </a:xfrm>
              <a:custGeom>
                <a:avLst/>
                <a:gdLst>
                  <a:gd name="T0" fmla="*/ 4 w 21"/>
                  <a:gd name="T1" fmla="*/ 8 h 122"/>
                  <a:gd name="T2" fmla="*/ 8 w 21"/>
                  <a:gd name="T3" fmla="*/ 4 h 122"/>
                  <a:gd name="T4" fmla="*/ 8 w 21"/>
                  <a:gd name="T5" fmla="*/ 118 h 122"/>
                  <a:gd name="T6" fmla="*/ 4 w 21"/>
                  <a:gd name="T7" fmla="*/ 114 h 122"/>
                  <a:gd name="T8" fmla="*/ 17 w 21"/>
                  <a:gd name="T9" fmla="*/ 114 h 122"/>
                  <a:gd name="T10" fmla="*/ 13 w 21"/>
                  <a:gd name="T11" fmla="*/ 118 h 122"/>
                  <a:gd name="T12" fmla="*/ 13 w 21"/>
                  <a:gd name="T13" fmla="*/ 4 h 122"/>
                  <a:gd name="T14" fmla="*/ 17 w 21"/>
                  <a:gd name="T15" fmla="*/ 8 h 122"/>
                  <a:gd name="T16" fmla="*/ 4 w 21"/>
                  <a:gd name="T17" fmla="*/ 8 h 122"/>
                  <a:gd name="T18" fmla="*/ 21 w 21"/>
                  <a:gd name="T19" fmla="*/ 0 h 122"/>
                  <a:gd name="T20" fmla="*/ 21 w 21"/>
                  <a:gd name="T21" fmla="*/ 122 h 122"/>
                  <a:gd name="T22" fmla="*/ 0 w 21"/>
                  <a:gd name="T23" fmla="*/ 122 h 122"/>
                  <a:gd name="T24" fmla="*/ 0 w 21"/>
                  <a:gd name="T25" fmla="*/ 0 h 122"/>
                  <a:gd name="T26" fmla="*/ 21 w 21"/>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122">
                    <a:moveTo>
                      <a:pt x="4" y="8"/>
                    </a:moveTo>
                    <a:lnTo>
                      <a:pt x="8" y="4"/>
                    </a:lnTo>
                    <a:lnTo>
                      <a:pt x="8" y="118"/>
                    </a:lnTo>
                    <a:lnTo>
                      <a:pt x="4" y="114"/>
                    </a:lnTo>
                    <a:lnTo>
                      <a:pt x="17" y="114"/>
                    </a:lnTo>
                    <a:lnTo>
                      <a:pt x="13" y="118"/>
                    </a:lnTo>
                    <a:lnTo>
                      <a:pt x="13" y="4"/>
                    </a:lnTo>
                    <a:lnTo>
                      <a:pt x="17" y="8"/>
                    </a:lnTo>
                    <a:lnTo>
                      <a:pt x="4" y="8"/>
                    </a:lnTo>
                    <a:close/>
                    <a:moveTo>
                      <a:pt x="21" y="0"/>
                    </a:moveTo>
                    <a:lnTo>
                      <a:pt x="21" y="122"/>
                    </a:lnTo>
                    <a:lnTo>
                      <a:pt x="0" y="122"/>
                    </a:lnTo>
                    <a:lnTo>
                      <a:pt x="0" y="0"/>
                    </a:lnTo>
                    <a:lnTo>
                      <a:pt x="21"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97" name="Freeform 740">
                <a:extLst>
                  <a:ext uri="{FF2B5EF4-FFF2-40B4-BE49-F238E27FC236}">
                    <a16:creationId xmlns:a16="http://schemas.microsoft.com/office/drawing/2014/main" id="{BB4A9F05-76B3-4FBF-8404-37DE8C95E693}"/>
                  </a:ext>
                </a:extLst>
              </p:cNvPr>
              <p:cNvSpPr>
                <a:spLocks noEditPoints="1"/>
              </p:cNvSpPr>
              <p:nvPr/>
            </p:nvSpPr>
            <p:spPr bwMode="auto">
              <a:xfrm>
                <a:off x="2322" y="2244"/>
                <a:ext cx="14" cy="122"/>
              </a:xfrm>
              <a:custGeom>
                <a:avLst/>
                <a:gdLst>
                  <a:gd name="T0" fmla="*/ 4 w 14"/>
                  <a:gd name="T1" fmla="*/ 8 h 122"/>
                  <a:gd name="T2" fmla="*/ 8 w 14"/>
                  <a:gd name="T3" fmla="*/ 4 h 122"/>
                  <a:gd name="T4" fmla="*/ 8 w 14"/>
                  <a:gd name="T5" fmla="*/ 118 h 122"/>
                  <a:gd name="T6" fmla="*/ 4 w 14"/>
                  <a:gd name="T7" fmla="*/ 114 h 122"/>
                  <a:gd name="T8" fmla="*/ 10 w 14"/>
                  <a:gd name="T9" fmla="*/ 114 h 122"/>
                  <a:gd name="T10" fmla="*/ 6 w 14"/>
                  <a:gd name="T11" fmla="*/ 118 h 122"/>
                  <a:gd name="T12" fmla="*/ 6 w 14"/>
                  <a:gd name="T13" fmla="*/ 4 h 122"/>
                  <a:gd name="T14" fmla="*/ 10 w 14"/>
                  <a:gd name="T15" fmla="*/ 8 h 122"/>
                  <a:gd name="T16" fmla="*/ 4 w 14"/>
                  <a:gd name="T17" fmla="*/ 8 h 122"/>
                  <a:gd name="T18" fmla="*/ 14 w 14"/>
                  <a:gd name="T19" fmla="*/ 0 h 122"/>
                  <a:gd name="T20" fmla="*/ 14 w 14"/>
                  <a:gd name="T21" fmla="*/ 122 h 122"/>
                  <a:gd name="T22" fmla="*/ 0 w 14"/>
                  <a:gd name="T23" fmla="*/ 122 h 122"/>
                  <a:gd name="T24" fmla="*/ 0 w 14"/>
                  <a:gd name="T25" fmla="*/ 0 h 122"/>
                  <a:gd name="T26" fmla="*/ 14 w 14"/>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122">
                    <a:moveTo>
                      <a:pt x="4" y="8"/>
                    </a:moveTo>
                    <a:lnTo>
                      <a:pt x="8" y="4"/>
                    </a:lnTo>
                    <a:lnTo>
                      <a:pt x="8" y="118"/>
                    </a:lnTo>
                    <a:lnTo>
                      <a:pt x="4" y="114"/>
                    </a:lnTo>
                    <a:lnTo>
                      <a:pt x="10" y="114"/>
                    </a:lnTo>
                    <a:lnTo>
                      <a:pt x="6" y="118"/>
                    </a:lnTo>
                    <a:lnTo>
                      <a:pt x="6" y="4"/>
                    </a:lnTo>
                    <a:lnTo>
                      <a:pt x="10" y="8"/>
                    </a:lnTo>
                    <a:lnTo>
                      <a:pt x="4" y="8"/>
                    </a:lnTo>
                    <a:close/>
                    <a:moveTo>
                      <a:pt x="14" y="0"/>
                    </a:moveTo>
                    <a:lnTo>
                      <a:pt x="14" y="122"/>
                    </a:lnTo>
                    <a:lnTo>
                      <a:pt x="0" y="122"/>
                    </a:lnTo>
                    <a:lnTo>
                      <a:pt x="0" y="0"/>
                    </a:lnTo>
                    <a:lnTo>
                      <a:pt x="14"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98" name="Freeform 741">
                <a:extLst>
                  <a:ext uri="{FF2B5EF4-FFF2-40B4-BE49-F238E27FC236}">
                    <a16:creationId xmlns:a16="http://schemas.microsoft.com/office/drawing/2014/main" id="{718E36F7-C9A2-49A9-91CE-F6A3E3E9F134}"/>
                  </a:ext>
                </a:extLst>
              </p:cNvPr>
              <p:cNvSpPr>
                <a:spLocks/>
              </p:cNvSpPr>
              <p:nvPr/>
            </p:nvSpPr>
            <p:spPr bwMode="auto">
              <a:xfrm>
                <a:off x="2933" y="2208"/>
                <a:ext cx="164" cy="227"/>
              </a:xfrm>
              <a:custGeom>
                <a:avLst/>
                <a:gdLst>
                  <a:gd name="T0" fmla="*/ 116 w 164"/>
                  <a:gd name="T1" fmla="*/ 0 h 227"/>
                  <a:gd name="T2" fmla="*/ 116 w 164"/>
                  <a:gd name="T3" fmla="*/ 56 h 227"/>
                  <a:gd name="T4" fmla="*/ 0 w 164"/>
                  <a:gd name="T5" fmla="*/ 56 h 227"/>
                  <a:gd name="T6" fmla="*/ 0 w 164"/>
                  <a:gd name="T7" fmla="*/ 170 h 227"/>
                  <a:gd name="T8" fmla="*/ 116 w 164"/>
                  <a:gd name="T9" fmla="*/ 170 h 227"/>
                  <a:gd name="T10" fmla="*/ 116 w 164"/>
                  <a:gd name="T11" fmla="*/ 227 h 227"/>
                  <a:gd name="T12" fmla="*/ 164 w 164"/>
                  <a:gd name="T13" fmla="*/ 113 h 227"/>
                  <a:gd name="T14" fmla="*/ 116 w 164"/>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4" h="227">
                    <a:moveTo>
                      <a:pt x="116" y="0"/>
                    </a:moveTo>
                    <a:lnTo>
                      <a:pt x="116" y="56"/>
                    </a:lnTo>
                    <a:lnTo>
                      <a:pt x="0" y="56"/>
                    </a:lnTo>
                    <a:lnTo>
                      <a:pt x="0" y="170"/>
                    </a:lnTo>
                    <a:lnTo>
                      <a:pt x="116" y="170"/>
                    </a:lnTo>
                    <a:lnTo>
                      <a:pt x="116" y="227"/>
                    </a:lnTo>
                    <a:lnTo>
                      <a:pt x="164" y="113"/>
                    </a:lnTo>
                    <a:lnTo>
                      <a:pt x="11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99" name="Rectangle 742">
                <a:extLst>
                  <a:ext uri="{FF2B5EF4-FFF2-40B4-BE49-F238E27FC236}">
                    <a16:creationId xmlns:a16="http://schemas.microsoft.com/office/drawing/2014/main" id="{7AF866C4-54AC-4A6C-98F7-7008BAC7BF0D}"/>
                  </a:ext>
                </a:extLst>
              </p:cNvPr>
              <p:cNvSpPr>
                <a:spLocks noChangeArrowheads="1"/>
              </p:cNvSpPr>
              <p:nvPr/>
            </p:nvSpPr>
            <p:spPr bwMode="auto">
              <a:xfrm>
                <a:off x="2915" y="2264"/>
                <a:ext cx="12"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00" name="Rectangle 743">
                <a:extLst>
                  <a:ext uri="{FF2B5EF4-FFF2-40B4-BE49-F238E27FC236}">
                    <a16:creationId xmlns:a16="http://schemas.microsoft.com/office/drawing/2014/main" id="{BCF6B4C3-EB83-4CA3-A7F7-B60260243CB1}"/>
                  </a:ext>
                </a:extLst>
              </p:cNvPr>
              <p:cNvSpPr>
                <a:spLocks noChangeArrowheads="1"/>
              </p:cNvSpPr>
              <p:nvPr/>
            </p:nvSpPr>
            <p:spPr bwMode="auto">
              <a:xfrm>
                <a:off x="2903" y="2264"/>
                <a:ext cx="6"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01" name="Freeform 744">
                <a:extLst>
                  <a:ext uri="{FF2B5EF4-FFF2-40B4-BE49-F238E27FC236}">
                    <a16:creationId xmlns:a16="http://schemas.microsoft.com/office/drawing/2014/main" id="{B09BAB96-34A5-45B2-A0C3-10CAF6F346A7}"/>
                  </a:ext>
                </a:extLst>
              </p:cNvPr>
              <p:cNvSpPr>
                <a:spLocks noEditPoints="1"/>
              </p:cNvSpPr>
              <p:nvPr/>
            </p:nvSpPr>
            <p:spPr bwMode="auto">
              <a:xfrm>
                <a:off x="2929" y="2188"/>
                <a:ext cx="173" cy="267"/>
              </a:xfrm>
              <a:custGeom>
                <a:avLst/>
                <a:gdLst>
                  <a:gd name="T0" fmla="*/ 116 w 173"/>
                  <a:gd name="T1" fmla="*/ 22 h 267"/>
                  <a:gd name="T2" fmla="*/ 124 w 173"/>
                  <a:gd name="T3" fmla="*/ 20 h 267"/>
                  <a:gd name="T4" fmla="*/ 124 w 173"/>
                  <a:gd name="T5" fmla="*/ 80 h 267"/>
                  <a:gd name="T6" fmla="*/ 4 w 173"/>
                  <a:gd name="T7" fmla="*/ 80 h 267"/>
                  <a:gd name="T8" fmla="*/ 8 w 173"/>
                  <a:gd name="T9" fmla="*/ 76 h 267"/>
                  <a:gd name="T10" fmla="*/ 8 w 173"/>
                  <a:gd name="T11" fmla="*/ 190 h 267"/>
                  <a:gd name="T12" fmla="*/ 4 w 173"/>
                  <a:gd name="T13" fmla="*/ 186 h 267"/>
                  <a:gd name="T14" fmla="*/ 124 w 173"/>
                  <a:gd name="T15" fmla="*/ 186 h 267"/>
                  <a:gd name="T16" fmla="*/ 124 w 173"/>
                  <a:gd name="T17" fmla="*/ 247 h 267"/>
                  <a:gd name="T18" fmla="*/ 116 w 173"/>
                  <a:gd name="T19" fmla="*/ 245 h 267"/>
                  <a:gd name="T20" fmla="*/ 165 w 173"/>
                  <a:gd name="T21" fmla="*/ 132 h 267"/>
                  <a:gd name="T22" fmla="*/ 165 w 173"/>
                  <a:gd name="T23" fmla="*/ 135 h 267"/>
                  <a:gd name="T24" fmla="*/ 116 w 173"/>
                  <a:gd name="T25" fmla="*/ 22 h 267"/>
                  <a:gd name="T26" fmla="*/ 173 w 173"/>
                  <a:gd name="T27" fmla="*/ 133 h 267"/>
                  <a:gd name="T28" fmla="*/ 116 w 173"/>
                  <a:gd name="T29" fmla="*/ 267 h 267"/>
                  <a:gd name="T30" fmla="*/ 116 w 173"/>
                  <a:gd name="T31" fmla="*/ 190 h 267"/>
                  <a:gd name="T32" fmla="*/ 120 w 173"/>
                  <a:gd name="T33" fmla="*/ 194 h 267"/>
                  <a:gd name="T34" fmla="*/ 0 w 173"/>
                  <a:gd name="T35" fmla="*/ 194 h 267"/>
                  <a:gd name="T36" fmla="*/ 0 w 173"/>
                  <a:gd name="T37" fmla="*/ 72 h 267"/>
                  <a:gd name="T38" fmla="*/ 120 w 173"/>
                  <a:gd name="T39" fmla="*/ 72 h 267"/>
                  <a:gd name="T40" fmla="*/ 116 w 173"/>
                  <a:gd name="T41" fmla="*/ 76 h 267"/>
                  <a:gd name="T42" fmla="*/ 116 w 173"/>
                  <a:gd name="T43" fmla="*/ 0 h 267"/>
                  <a:gd name="T44" fmla="*/ 173 w 173"/>
                  <a:gd name="T45"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3" h="267">
                    <a:moveTo>
                      <a:pt x="116" y="22"/>
                    </a:moveTo>
                    <a:lnTo>
                      <a:pt x="124" y="20"/>
                    </a:lnTo>
                    <a:lnTo>
                      <a:pt x="124" y="80"/>
                    </a:lnTo>
                    <a:lnTo>
                      <a:pt x="4" y="80"/>
                    </a:lnTo>
                    <a:lnTo>
                      <a:pt x="8" y="76"/>
                    </a:lnTo>
                    <a:lnTo>
                      <a:pt x="8" y="190"/>
                    </a:lnTo>
                    <a:lnTo>
                      <a:pt x="4" y="186"/>
                    </a:lnTo>
                    <a:lnTo>
                      <a:pt x="124" y="186"/>
                    </a:lnTo>
                    <a:lnTo>
                      <a:pt x="124" y="247"/>
                    </a:lnTo>
                    <a:lnTo>
                      <a:pt x="116" y="245"/>
                    </a:lnTo>
                    <a:lnTo>
                      <a:pt x="165" y="132"/>
                    </a:lnTo>
                    <a:lnTo>
                      <a:pt x="165" y="135"/>
                    </a:lnTo>
                    <a:lnTo>
                      <a:pt x="116" y="22"/>
                    </a:lnTo>
                    <a:close/>
                    <a:moveTo>
                      <a:pt x="173" y="133"/>
                    </a:moveTo>
                    <a:lnTo>
                      <a:pt x="116" y="267"/>
                    </a:lnTo>
                    <a:lnTo>
                      <a:pt x="116" y="190"/>
                    </a:lnTo>
                    <a:lnTo>
                      <a:pt x="120" y="194"/>
                    </a:lnTo>
                    <a:lnTo>
                      <a:pt x="0" y="194"/>
                    </a:lnTo>
                    <a:lnTo>
                      <a:pt x="0" y="72"/>
                    </a:lnTo>
                    <a:lnTo>
                      <a:pt x="120" y="72"/>
                    </a:lnTo>
                    <a:lnTo>
                      <a:pt x="116" y="76"/>
                    </a:lnTo>
                    <a:lnTo>
                      <a:pt x="116" y="0"/>
                    </a:lnTo>
                    <a:lnTo>
                      <a:pt x="173" y="133"/>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02" name="Freeform 745">
                <a:extLst>
                  <a:ext uri="{FF2B5EF4-FFF2-40B4-BE49-F238E27FC236}">
                    <a16:creationId xmlns:a16="http://schemas.microsoft.com/office/drawing/2014/main" id="{2DB2403E-E195-4180-B7BE-1FBFADE9F897}"/>
                  </a:ext>
                </a:extLst>
              </p:cNvPr>
              <p:cNvSpPr>
                <a:spLocks noEditPoints="1"/>
              </p:cNvSpPr>
              <p:nvPr/>
            </p:nvSpPr>
            <p:spPr bwMode="auto">
              <a:xfrm>
                <a:off x="2911" y="2260"/>
                <a:ext cx="20" cy="122"/>
              </a:xfrm>
              <a:custGeom>
                <a:avLst/>
                <a:gdLst>
                  <a:gd name="T0" fmla="*/ 4 w 20"/>
                  <a:gd name="T1" fmla="*/ 8 h 122"/>
                  <a:gd name="T2" fmla="*/ 8 w 20"/>
                  <a:gd name="T3" fmla="*/ 4 h 122"/>
                  <a:gd name="T4" fmla="*/ 8 w 20"/>
                  <a:gd name="T5" fmla="*/ 118 h 122"/>
                  <a:gd name="T6" fmla="*/ 4 w 20"/>
                  <a:gd name="T7" fmla="*/ 114 h 122"/>
                  <a:gd name="T8" fmla="*/ 16 w 20"/>
                  <a:gd name="T9" fmla="*/ 114 h 122"/>
                  <a:gd name="T10" fmla="*/ 12 w 20"/>
                  <a:gd name="T11" fmla="*/ 118 h 122"/>
                  <a:gd name="T12" fmla="*/ 12 w 20"/>
                  <a:gd name="T13" fmla="*/ 4 h 122"/>
                  <a:gd name="T14" fmla="*/ 16 w 20"/>
                  <a:gd name="T15" fmla="*/ 8 h 122"/>
                  <a:gd name="T16" fmla="*/ 4 w 20"/>
                  <a:gd name="T17" fmla="*/ 8 h 122"/>
                  <a:gd name="T18" fmla="*/ 20 w 20"/>
                  <a:gd name="T19" fmla="*/ 0 h 122"/>
                  <a:gd name="T20" fmla="*/ 20 w 20"/>
                  <a:gd name="T21" fmla="*/ 122 h 122"/>
                  <a:gd name="T22" fmla="*/ 0 w 20"/>
                  <a:gd name="T23" fmla="*/ 122 h 122"/>
                  <a:gd name="T24" fmla="*/ 0 w 20"/>
                  <a:gd name="T25" fmla="*/ 0 h 122"/>
                  <a:gd name="T26" fmla="*/ 20 w 20"/>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22">
                    <a:moveTo>
                      <a:pt x="4" y="8"/>
                    </a:moveTo>
                    <a:lnTo>
                      <a:pt x="8" y="4"/>
                    </a:lnTo>
                    <a:lnTo>
                      <a:pt x="8" y="118"/>
                    </a:lnTo>
                    <a:lnTo>
                      <a:pt x="4" y="114"/>
                    </a:lnTo>
                    <a:lnTo>
                      <a:pt x="16" y="114"/>
                    </a:lnTo>
                    <a:lnTo>
                      <a:pt x="12" y="118"/>
                    </a:lnTo>
                    <a:lnTo>
                      <a:pt x="12" y="4"/>
                    </a:lnTo>
                    <a:lnTo>
                      <a:pt x="16" y="8"/>
                    </a:lnTo>
                    <a:lnTo>
                      <a:pt x="4" y="8"/>
                    </a:lnTo>
                    <a:close/>
                    <a:moveTo>
                      <a:pt x="20" y="0"/>
                    </a:moveTo>
                    <a:lnTo>
                      <a:pt x="20" y="122"/>
                    </a:lnTo>
                    <a:lnTo>
                      <a:pt x="0" y="122"/>
                    </a:lnTo>
                    <a:lnTo>
                      <a:pt x="0" y="0"/>
                    </a:lnTo>
                    <a:lnTo>
                      <a:pt x="20"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03" name="Freeform 746">
                <a:extLst>
                  <a:ext uri="{FF2B5EF4-FFF2-40B4-BE49-F238E27FC236}">
                    <a16:creationId xmlns:a16="http://schemas.microsoft.com/office/drawing/2014/main" id="{0BC0BD3C-B627-4B1D-A557-3F1845A91D34}"/>
                  </a:ext>
                </a:extLst>
              </p:cNvPr>
              <p:cNvSpPr>
                <a:spLocks noEditPoints="1"/>
              </p:cNvSpPr>
              <p:nvPr/>
            </p:nvSpPr>
            <p:spPr bwMode="auto">
              <a:xfrm>
                <a:off x="2898" y="2260"/>
                <a:ext cx="15" cy="122"/>
              </a:xfrm>
              <a:custGeom>
                <a:avLst/>
                <a:gdLst>
                  <a:gd name="T0" fmla="*/ 5 w 15"/>
                  <a:gd name="T1" fmla="*/ 8 h 122"/>
                  <a:gd name="T2" fmla="*/ 9 w 15"/>
                  <a:gd name="T3" fmla="*/ 4 h 122"/>
                  <a:gd name="T4" fmla="*/ 9 w 15"/>
                  <a:gd name="T5" fmla="*/ 118 h 122"/>
                  <a:gd name="T6" fmla="*/ 5 w 15"/>
                  <a:gd name="T7" fmla="*/ 114 h 122"/>
                  <a:gd name="T8" fmla="*/ 11 w 15"/>
                  <a:gd name="T9" fmla="*/ 114 h 122"/>
                  <a:gd name="T10" fmla="*/ 7 w 15"/>
                  <a:gd name="T11" fmla="*/ 118 h 122"/>
                  <a:gd name="T12" fmla="*/ 7 w 15"/>
                  <a:gd name="T13" fmla="*/ 4 h 122"/>
                  <a:gd name="T14" fmla="*/ 11 w 15"/>
                  <a:gd name="T15" fmla="*/ 8 h 122"/>
                  <a:gd name="T16" fmla="*/ 5 w 15"/>
                  <a:gd name="T17" fmla="*/ 8 h 122"/>
                  <a:gd name="T18" fmla="*/ 15 w 15"/>
                  <a:gd name="T19" fmla="*/ 0 h 122"/>
                  <a:gd name="T20" fmla="*/ 15 w 15"/>
                  <a:gd name="T21" fmla="*/ 122 h 122"/>
                  <a:gd name="T22" fmla="*/ 0 w 15"/>
                  <a:gd name="T23" fmla="*/ 122 h 122"/>
                  <a:gd name="T24" fmla="*/ 0 w 15"/>
                  <a:gd name="T25" fmla="*/ 0 h 122"/>
                  <a:gd name="T26" fmla="*/ 15 w 15"/>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122">
                    <a:moveTo>
                      <a:pt x="5" y="8"/>
                    </a:moveTo>
                    <a:lnTo>
                      <a:pt x="9" y="4"/>
                    </a:lnTo>
                    <a:lnTo>
                      <a:pt x="9" y="118"/>
                    </a:lnTo>
                    <a:lnTo>
                      <a:pt x="5" y="114"/>
                    </a:lnTo>
                    <a:lnTo>
                      <a:pt x="11" y="114"/>
                    </a:lnTo>
                    <a:lnTo>
                      <a:pt x="7" y="118"/>
                    </a:lnTo>
                    <a:lnTo>
                      <a:pt x="7" y="4"/>
                    </a:lnTo>
                    <a:lnTo>
                      <a:pt x="11" y="8"/>
                    </a:lnTo>
                    <a:lnTo>
                      <a:pt x="5" y="8"/>
                    </a:lnTo>
                    <a:close/>
                    <a:moveTo>
                      <a:pt x="15" y="0"/>
                    </a:moveTo>
                    <a:lnTo>
                      <a:pt x="15" y="122"/>
                    </a:lnTo>
                    <a:lnTo>
                      <a:pt x="0" y="122"/>
                    </a:lnTo>
                    <a:lnTo>
                      <a:pt x="0" y="0"/>
                    </a:lnTo>
                    <a:lnTo>
                      <a:pt x="15"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04" name="Freeform 747">
                <a:extLst>
                  <a:ext uri="{FF2B5EF4-FFF2-40B4-BE49-F238E27FC236}">
                    <a16:creationId xmlns:a16="http://schemas.microsoft.com/office/drawing/2014/main" id="{755BA0C7-A494-4ED0-9D18-F9A64797FACB}"/>
                  </a:ext>
                </a:extLst>
              </p:cNvPr>
              <p:cNvSpPr>
                <a:spLocks/>
              </p:cNvSpPr>
              <p:nvPr/>
            </p:nvSpPr>
            <p:spPr bwMode="auto">
              <a:xfrm>
                <a:off x="3601" y="2208"/>
                <a:ext cx="171" cy="227"/>
              </a:xfrm>
              <a:custGeom>
                <a:avLst/>
                <a:gdLst>
                  <a:gd name="T0" fmla="*/ 120 w 171"/>
                  <a:gd name="T1" fmla="*/ 0 h 227"/>
                  <a:gd name="T2" fmla="*/ 120 w 171"/>
                  <a:gd name="T3" fmla="*/ 56 h 227"/>
                  <a:gd name="T4" fmla="*/ 0 w 171"/>
                  <a:gd name="T5" fmla="*/ 56 h 227"/>
                  <a:gd name="T6" fmla="*/ 0 w 171"/>
                  <a:gd name="T7" fmla="*/ 170 h 227"/>
                  <a:gd name="T8" fmla="*/ 120 w 171"/>
                  <a:gd name="T9" fmla="*/ 170 h 227"/>
                  <a:gd name="T10" fmla="*/ 120 w 171"/>
                  <a:gd name="T11" fmla="*/ 227 h 227"/>
                  <a:gd name="T12" fmla="*/ 171 w 171"/>
                  <a:gd name="T13" fmla="*/ 113 h 227"/>
                  <a:gd name="T14" fmla="*/ 120 w 171"/>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227">
                    <a:moveTo>
                      <a:pt x="120" y="0"/>
                    </a:moveTo>
                    <a:lnTo>
                      <a:pt x="120" y="56"/>
                    </a:lnTo>
                    <a:lnTo>
                      <a:pt x="0" y="56"/>
                    </a:lnTo>
                    <a:lnTo>
                      <a:pt x="0" y="170"/>
                    </a:lnTo>
                    <a:lnTo>
                      <a:pt x="120" y="170"/>
                    </a:lnTo>
                    <a:lnTo>
                      <a:pt x="120" y="227"/>
                    </a:lnTo>
                    <a:lnTo>
                      <a:pt x="171" y="113"/>
                    </a:lnTo>
                    <a:lnTo>
                      <a:pt x="1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05" name="Rectangle 748">
                <a:extLst>
                  <a:ext uri="{FF2B5EF4-FFF2-40B4-BE49-F238E27FC236}">
                    <a16:creationId xmlns:a16="http://schemas.microsoft.com/office/drawing/2014/main" id="{48A0489F-973C-4CF1-A715-C84178A5DFBB}"/>
                  </a:ext>
                </a:extLst>
              </p:cNvPr>
              <p:cNvSpPr>
                <a:spLocks noChangeArrowheads="1"/>
              </p:cNvSpPr>
              <p:nvPr/>
            </p:nvSpPr>
            <p:spPr bwMode="auto">
              <a:xfrm>
                <a:off x="3581" y="2264"/>
                <a:ext cx="13"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06" name="Rectangle 749">
                <a:extLst>
                  <a:ext uri="{FF2B5EF4-FFF2-40B4-BE49-F238E27FC236}">
                    <a16:creationId xmlns:a16="http://schemas.microsoft.com/office/drawing/2014/main" id="{1E02F2A9-9557-472A-855E-E6A644AB94A7}"/>
                  </a:ext>
                </a:extLst>
              </p:cNvPr>
              <p:cNvSpPr>
                <a:spLocks noChangeArrowheads="1"/>
              </p:cNvSpPr>
              <p:nvPr/>
            </p:nvSpPr>
            <p:spPr bwMode="auto">
              <a:xfrm>
                <a:off x="3569" y="2264"/>
                <a:ext cx="6"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07" name="Freeform 750">
                <a:extLst>
                  <a:ext uri="{FF2B5EF4-FFF2-40B4-BE49-F238E27FC236}">
                    <a16:creationId xmlns:a16="http://schemas.microsoft.com/office/drawing/2014/main" id="{4B05860F-AC5C-4CC1-97AD-93177101BC6C}"/>
                  </a:ext>
                </a:extLst>
              </p:cNvPr>
              <p:cNvSpPr>
                <a:spLocks noEditPoints="1"/>
              </p:cNvSpPr>
              <p:nvPr/>
            </p:nvSpPr>
            <p:spPr bwMode="auto">
              <a:xfrm>
                <a:off x="3596" y="2189"/>
                <a:ext cx="180" cy="265"/>
              </a:xfrm>
              <a:custGeom>
                <a:avLst/>
                <a:gdLst>
                  <a:gd name="T0" fmla="*/ 121 w 180"/>
                  <a:gd name="T1" fmla="*/ 21 h 265"/>
                  <a:gd name="T2" fmla="*/ 129 w 180"/>
                  <a:gd name="T3" fmla="*/ 19 h 265"/>
                  <a:gd name="T4" fmla="*/ 129 w 180"/>
                  <a:gd name="T5" fmla="*/ 79 h 265"/>
                  <a:gd name="T6" fmla="*/ 5 w 180"/>
                  <a:gd name="T7" fmla="*/ 79 h 265"/>
                  <a:gd name="T8" fmla="*/ 9 w 180"/>
                  <a:gd name="T9" fmla="*/ 75 h 265"/>
                  <a:gd name="T10" fmla="*/ 9 w 180"/>
                  <a:gd name="T11" fmla="*/ 189 h 265"/>
                  <a:gd name="T12" fmla="*/ 5 w 180"/>
                  <a:gd name="T13" fmla="*/ 185 h 265"/>
                  <a:gd name="T14" fmla="*/ 129 w 180"/>
                  <a:gd name="T15" fmla="*/ 185 h 265"/>
                  <a:gd name="T16" fmla="*/ 129 w 180"/>
                  <a:gd name="T17" fmla="*/ 246 h 265"/>
                  <a:gd name="T18" fmla="*/ 121 w 180"/>
                  <a:gd name="T19" fmla="*/ 244 h 265"/>
                  <a:gd name="T20" fmla="*/ 172 w 180"/>
                  <a:gd name="T21" fmla="*/ 131 h 265"/>
                  <a:gd name="T22" fmla="*/ 172 w 180"/>
                  <a:gd name="T23" fmla="*/ 134 h 265"/>
                  <a:gd name="T24" fmla="*/ 121 w 180"/>
                  <a:gd name="T25" fmla="*/ 21 h 265"/>
                  <a:gd name="T26" fmla="*/ 180 w 180"/>
                  <a:gd name="T27" fmla="*/ 132 h 265"/>
                  <a:gd name="T28" fmla="*/ 121 w 180"/>
                  <a:gd name="T29" fmla="*/ 265 h 265"/>
                  <a:gd name="T30" fmla="*/ 121 w 180"/>
                  <a:gd name="T31" fmla="*/ 189 h 265"/>
                  <a:gd name="T32" fmla="*/ 125 w 180"/>
                  <a:gd name="T33" fmla="*/ 193 h 265"/>
                  <a:gd name="T34" fmla="*/ 0 w 180"/>
                  <a:gd name="T35" fmla="*/ 193 h 265"/>
                  <a:gd name="T36" fmla="*/ 0 w 180"/>
                  <a:gd name="T37" fmla="*/ 71 h 265"/>
                  <a:gd name="T38" fmla="*/ 125 w 180"/>
                  <a:gd name="T39" fmla="*/ 71 h 265"/>
                  <a:gd name="T40" fmla="*/ 121 w 180"/>
                  <a:gd name="T41" fmla="*/ 75 h 265"/>
                  <a:gd name="T42" fmla="*/ 121 w 180"/>
                  <a:gd name="T43" fmla="*/ 0 h 265"/>
                  <a:gd name="T44" fmla="*/ 180 w 180"/>
                  <a:gd name="T45" fmla="*/ 132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0" h="265">
                    <a:moveTo>
                      <a:pt x="121" y="21"/>
                    </a:moveTo>
                    <a:lnTo>
                      <a:pt x="129" y="19"/>
                    </a:lnTo>
                    <a:lnTo>
                      <a:pt x="129" y="79"/>
                    </a:lnTo>
                    <a:lnTo>
                      <a:pt x="5" y="79"/>
                    </a:lnTo>
                    <a:lnTo>
                      <a:pt x="9" y="75"/>
                    </a:lnTo>
                    <a:lnTo>
                      <a:pt x="9" y="189"/>
                    </a:lnTo>
                    <a:lnTo>
                      <a:pt x="5" y="185"/>
                    </a:lnTo>
                    <a:lnTo>
                      <a:pt x="129" y="185"/>
                    </a:lnTo>
                    <a:lnTo>
                      <a:pt x="129" y="246"/>
                    </a:lnTo>
                    <a:lnTo>
                      <a:pt x="121" y="244"/>
                    </a:lnTo>
                    <a:lnTo>
                      <a:pt x="172" y="131"/>
                    </a:lnTo>
                    <a:lnTo>
                      <a:pt x="172" y="134"/>
                    </a:lnTo>
                    <a:lnTo>
                      <a:pt x="121" y="21"/>
                    </a:lnTo>
                    <a:close/>
                    <a:moveTo>
                      <a:pt x="180" y="132"/>
                    </a:moveTo>
                    <a:lnTo>
                      <a:pt x="121" y="265"/>
                    </a:lnTo>
                    <a:lnTo>
                      <a:pt x="121" y="189"/>
                    </a:lnTo>
                    <a:lnTo>
                      <a:pt x="125" y="193"/>
                    </a:lnTo>
                    <a:lnTo>
                      <a:pt x="0" y="193"/>
                    </a:lnTo>
                    <a:lnTo>
                      <a:pt x="0" y="71"/>
                    </a:lnTo>
                    <a:lnTo>
                      <a:pt x="125" y="71"/>
                    </a:lnTo>
                    <a:lnTo>
                      <a:pt x="121" y="75"/>
                    </a:lnTo>
                    <a:lnTo>
                      <a:pt x="121" y="0"/>
                    </a:lnTo>
                    <a:lnTo>
                      <a:pt x="180" y="132"/>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08" name="Freeform 751">
                <a:extLst>
                  <a:ext uri="{FF2B5EF4-FFF2-40B4-BE49-F238E27FC236}">
                    <a16:creationId xmlns:a16="http://schemas.microsoft.com/office/drawing/2014/main" id="{77FB8493-C766-4BBB-9B67-BB57DDADFA23}"/>
                  </a:ext>
                </a:extLst>
              </p:cNvPr>
              <p:cNvSpPr>
                <a:spLocks noEditPoints="1"/>
              </p:cNvSpPr>
              <p:nvPr/>
            </p:nvSpPr>
            <p:spPr bwMode="auto">
              <a:xfrm>
                <a:off x="3577" y="2260"/>
                <a:ext cx="21" cy="122"/>
              </a:xfrm>
              <a:custGeom>
                <a:avLst/>
                <a:gdLst>
                  <a:gd name="T0" fmla="*/ 4 w 21"/>
                  <a:gd name="T1" fmla="*/ 8 h 122"/>
                  <a:gd name="T2" fmla="*/ 8 w 21"/>
                  <a:gd name="T3" fmla="*/ 4 h 122"/>
                  <a:gd name="T4" fmla="*/ 8 w 21"/>
                  <a:gd name="T5" fmla="*/ 118 h 122"/>
                  <a:gd name="T6" fmla="*/ 4 w 21"/>
                  <a:gd name="T7" fmla="*/ 114 h 122"/>
                  <a:gd name="T8" fmla="*/ 17 w 21"/>
                  <a:gd name="T9" fmla="*/ 114 h 122"/>
                  <a:gd name="T10" fmla="*/ 13 w 21"/>
                  <a:gd name="T11" fmla="*/ 118 h 122"/>
                  <a:gd name="T12" fmla="*/ 13 w 21"/>
                  <a:gd name="T13" fmla="*/ 4 h 122"/>
                  <a:gd name="T14" fmla="*/ 17 w 21"/>
                  <a:gd name="T15" fmla="*/ 8 h 122"/>
                  <a:gd name="T16" fmla="*/ 4 w 21"/>
                  <a:gd name="T17" fmla="*/ 8 h 122"/>
                  <a:gd name="T18" fmla="*/ 21 w 21"/>
                  <a:gd name="T19" fmla="*/ 0 h 122"/>
                  <a:gd name="T20" fmla="*/ 21 w 21"/>
                  <a:gd name="T21" fmla="*/ 122 h 122"/>
                  <a:gd name="T22" fmla="*/ 0 w 21"/>
                  <a:gd name="T23" fmla="*/ 122 h 122"/>
                  <a:gd name="T24" fmla="*/ 0 w 21"/>
                  <a:gd name="T25" fmla="*/ 0 h 122"/>
                  <a:gd name="T26" fmla="*/ 21 w 21"/>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122">
                    <a:moveTo>
                      <a:pt x="4" y="8"/>
                    </a:moveTo>
                    <a:lnTo>
                      <a:pt x="8" y="4"/>
                    </a:lnTo>
                    <a:lnTo>
                      <a:pt x="8" y="118"/>
                    </a:lnTo>
                    <a:lnTo>
                      <a:pt x="4" y="114"/>
                    </a:lnTo>
                    <a:lnTo>
                      <a:pt x="17" y="114"/>
                    </a:lnTo>
                    <a:lnTo>
                      <a:pt x="13" y="118"/>
                    </a:lnTo>
                    <a:lnTo>
                      <a:pt x="13" y="4"/>
                    </a:lnTo>
                    <a:lnTo>
                      <a:pt x="17" y="8"/>
                    </a:lnTo>
                    <a:lnTo>
                      <a:pt x="4" y="8"/>
                    </a:lnTo>
                    <a:close/>
                    <a:moveTo>
                      <a:pt x="21" y="0"/>
                    </a:moveTo>
                    <a:lnTo>
                      <a:pt x="21" y="122"/>
                    </a:lnTo>
                    <a:lnTo>
                      <a:pt x="0" y="122"/>
                    </a:lnTo>
                    <a:lnTo>
                      <a:pt x="0" y="0"/>
                    </a:lnTo>
                    <a:lnTo>
                      <a:pt x="21"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09" name="Freeform 752">
                <a:extLst>
                  <a:ext uri="{FF2B5EF4-FFF2-40B4-BE49-F238E27FC236}">
                    <a16:creationId xmlns:a16="http://schemas.microsoft.com/office/drawing/2014/main" id="{F8D71197-0704-4D21-9802-22FAAAF4D8B0}"/>
                  </a:ext>
                </a:extLst>
              </p:cNvPr>
              <p:cNvSpPr>
                <a:spLocks noEditPoints="1"/>
              </p:cNvSpPr>
              <p:nvPr/>
            </p:nvSpPr>
            <p:spPr bwMode="auto">
              <a:xfrm>
                <a:off x="3565" y="2260"/>
                <a:ext cx="14" cy="122"/>
              </a:xfrm>
              <a:custGeom>
                <a:avLst/>
                <a:gdLst>
                  <a:gd name="T0" fmla="*/ 4 w 14"/>
                  <a:gd name="T1" fmla="*/ 8 h 122"/>
                  <a:gd name="T2" fmla="*/ 8 w 14"/>
                  <a:gd name="T3" fmla="*/ 4 h 122"/>
                  <a:gd name="T4" fmla="*/ 8 w 14"/>
                  <a:gd name="T5" fmla="*/ 118 h 122"/>
                  <a:gd name="T6" fmla="*/ 4 w 14"/>
                  <a:gd name="T7" fmla="*/ 114 h 122"/>
                  <a:gd name="T8" fmla="*/ 10 w 14"/>
                  <a:gd name="T9" fmla="*/ 114 h 122"/>
                  <a:gd name="T10" fmla="*/ 6 w 14"/>
                  <a:gd name="T11" fmla="*/ 118 h 122"/>
                  <a:gd name="T12" fmla="*/ 6 w 14"/>
                  <a:gd name="T13" fmla="*/ 4 h 122"/>
                  <a:gd name="T14" fmla="*/ 10 w 14"/>
                  <a:gd name="T15" fmla="*/ 8 h 122"/>
                  <a:gd name="T16" fmla="*/ 4 w 14"/>
                  <a:gd name="T17" fmla="*/ 8 h 122"/>
                  <a:gd name="T18" fmla="*/ 14 w 14"/>
                  <a:gd name="T19" fmla="*/ 0 h 122"/>
                  <a:gd name="T20" fmla="*/ 14 w 14"/>
                  <a:gd name="T21" fmla="*/ 122 h 122"/>
                  <a:gd name="T22" fmla="*/ 0 w 14"/>
                  <a:gd name="T23" fmla="*/ 122 h 122"/>
                  <a:gd name="T24" fmla="*/ 0 w 14"/>
                  <a:gd name="T25" fmla="*/ 0 h 122"/>
                  <a:gd name="T26" fmla="*/ 14 w 14"/>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122">
                    <a:moveTo>
                      <a:pt x="4" y="8"/>
                    </a:moveTo>
                    <a:lnTo>
                      <a:pt x="8" y="4"/>
                    </a:lnTo>
                    <a:lnTo>
                      <a:pt x="8" y="118"/>
                    </a:lnTo>
                    <a:lnTo>
                      <a:pt x="4" y="114"/>
                    </a:lnTo>
                    <a:lnTo>
                      <a:pt x="10" y="114"/>
                    </a:lnTo>
                    <a:lnTo>
                      <a:pt x="6" y="118"/>
                    </a:lnTo>
                    <a:lnTo>
                      <a:pt x="6" y="4"/>
                    </a:lnTo>
                    <a:lnTo>
                      <a:pt x="10" y="8"/>
                    </a:lnTo>
                    <a:lnTo>
                      <a:pt x="4" y="8"/>
                    </a:lnTo>
                    <a:close/>
                    <a:moveTo>
                      <a:pt x="14" y="0"/>
                    </a:moveTo>
                    <a:lnTo>
                      <a:pt x="14" y="122"/>
                    </a:lnTo>
                    <a:lnTo>
                      <a:pt x="0" y="122"/>
                    </a:lnTo>
                    <a:lnTo>
                      <a:pt x="0" y="0"/>
                    </a:lnTo>
                    <a:lnTo>
                      <a:pt x="14"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10" name="Freeform 753">
                <a:extLst>
                  <a:ext uri="{FF2B5EF4-FFF2-40B4-BE49-F238E27FC236}">
                    <a16:creationId xmlns:a16="http://schemas.microsoft.com/office/drawing/2014/main" id="{220A8906-9C81-47D2-AB2D-9FB082D12B43}"/>
                  </a:ext>
                </a:extLst>
              </p:cNvPr>
              <p:cNvSpPr>
                <a:spLocks/>
              </p:cNvSpPr>
              <p:nvPr/>
            </p:nvSpPr>
            <p:spPr bwMode="auto">
              <a:xfrm>
                <a:off x="4191" y="1567"/>
                <a:ext cx="220" cy="220"/>
              </a:xfrm>
              <a:custGeom>
                <a:avLst/>
                <a:gdLst>
                  <a:gd name="T0" fmla="*/ 129 w 220"/>
                  <a:gd name="T1" fmla="*/ 0 h 220"/>
                  <a:gd name="T2" fmla="*/ 144 w 220"/>
                  <a:gd name="T3" fmla="*/ 55 h 220"/>
                  <a:gd name="T4" fmla="*/ 0 w 220"/>
                  <a:gd name="T5" fmla="*/ 95 h 220"/>
                  <a:gd name="T6" fmla="*/ 30 w 220"/>
                  <a:gd name="T7" fmla="*/ 204 h 220"/>
                  <a:gd name="T8" fmla="*/ 174 w 220"/>
                  <a:gd name="T9" fmla="*/ 165 h 220"/>
                  <a:gd name="T10" fmla="*/ 189 w 220"/>
                  <a:gd name="T11" fmla="*/ 220 h 220"/>
                  <a:gd name="T12" fmla="*/ 220 w 220"/>
                  <a:gd name="T13" fmla="*/ 93 h 220"/>
                  <a:gd name="T14" fmla="*/ 129 w 220"/>
                  <a:gd name="T15" fmla="*/ 0 h 2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0" h="220">
                    <a:moveTo>
                      <a:pt x="129" y="0"/>
                    </a:moveTo>
                    <a:lnTo>
                      <a:pt x="144" y="55"/>
                    </a:lnTo>
                    <a:lnTo>
                      <a:pt x="0" y="95"/>
                    </a:lnTo>
                    <a:lnTo>
                      <a:pt x="30" y="204"/>
                    </a:lnTo>
                    <a:lnTo>
                      <a:pt x="174" y="165"/>
                    </a:lnTo>
                    <a:lnTo>
                      <a:pt x="189" y="220"/>
                    </a:lnTo>
                    <a:lnTo>
                      <a:pt x="220" y="93"/>
                    </a:lnTo>
                    <a:lnTo>
                      <a:pt x="12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11" name="Freeform 754">
                <a:extLst>
                  <a:ext uri="{FF2B5EF4-FFF2-40B4-BE49-F238E27FC236}">
                    <a16:creationId xmlns:a16="http://schemas.microsoft.com/office/drawing/2014/main" id="{DC825AF8-F981-41AA-90EC-3FD222ACC01A}"/>
                  </a:ext>
                </a:extLst>
              </p:cNvPr>
              <p:cNvSpPr>
                <a:spLocks/>
              </p:cNvSpPr>
              <p:nvPr/>
            </p:nvSpPr>
            <p:spPr bwMode="auto">
              <a:xfrm>
                <a:off x="4089" y="1752"/>
                <a:ext cx="46" cy="113"/>
              </a:xfrm>
              <a:custGeom>
                <a:avLst/>
                <a:gdLst>
                  <a:gd name="T0" fmla="*/ 0 w 46"/>
                  <a:gd name="T1" fmla="*/ 4 h 113"/>
                  <a:gd name="T2" fmla="*/ 30 w 46"/>
                  <a:gd name="T3" fmla="*/ 113 h 113"/>
                  <a:gd name="T4" fmla="*/ 46 w 46"/>
                  <a:gd name="T5" fmla="*/ 109 h 113"/>
                  <a:gd name="T6" fmla="*/ 15 w 46"/>
                  <a:gd name="T7" fmla="*/ 0 h 113"/>
                  <a:gd name="T8" fmla="*/ 0 w 46"/>
                  <a:gd name="T9" fmla="*/ 4 h 113"/>
                </a:gdLst>
                <a:ahLst/>
                <a:cxnLst>
                  <a:cxn ang="0">
                    <a:pos x="T0" y="T1"/>
                  </a:cxn>
                  <a:cxn ang="0">
                    <a:pos x="T2" y="T3"/>
                  </a:cxn>
                  <a:cxn ang="0">
                    <a:pos x="T4" y="T5"/>
                  </a:cxn>
                  <a:cxn ang="0">
                    <a:pos x="T6" y="T7"/>
                  </a:cxn>
                  <a:cxn ang="0">
                    <a:pos x="T8" y="T9"/>
                  </a:cxn>
                </a:cxnLst>
                <a:rect l="0" t="0" r="r" b="b"/>
                <a:pathLst>
                  <a:path w="46" h="113">
                    <a:moveTo>
                      <a:pt x="0" y="4"/>
                    </a:moveTo>
                    <a:lnTo>
                      <a:pt x="30" y="113"/>
                    </a:lnTo>
                    <a:lnTo>
                      <a:pt x="46" y="109"/>
                    </a:lnTo>
                    <a:lnTo>
                      <a:pt x="15" y="0"/>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12" name="Freeform 755">
                <a:extLst>
                  <a:ext uri="{FF2B5EF4-FFF2-40B4-BE49-F238E27FC236}">
                    <a16:creationId xmlns:a16="http://schemas.microsoft.com/office/drawing/2014/main" id="{2F161A0A-A392-4E0B-887A-1437B0BF1631}"/>
                  </a:ext>
                </a:extLst>
              </p:cNvPr>
              <p:cNvSpPr>
                <a:spLocks/>
              </p:cNvSpPr>
              <p:nvPr/>
            </p:nvSpPr>
            <p:spPr bwMode="auto">
              <a:xfrm>
                <a:off x="4074" y="1758"/>
                <a:ext cx="38" cy="111"/>
              </a:xfrm>
              <a:custGeom>
                <a:avLst/>
                <a:gdLst>
                  <a:gd name="T0" fmla="*/ 0 w 38"/>
                  <a:gd name="T1" fmla="*/ 2 h 111"/>
                  <a:gd name="T2" fmla="*/ 30 w 38"/>
                  <a:gd name="T3" fmla="*/ 111 h 111"/>
                  <a:gd name="T4" fmla="*/ 38 w 38"/>
                  <a:gd name="T5" fmla="*/ 109 h 111"/>
                  <a:gd name="T6" fmla="*/ 8 w 38"/>
                  <a:gd name="T7" fmla="*/ 0 h 111"/>
                  <a:gd name="T8" fmla="*/ 0 w 38"/>
                  <a:gd name="T9" fmla="*/ 2 h 111"/>
                </a:gdLst>
                <a:ahLst/>
                <a:cxnLst>
                  <a:cxn ang="0">
                    <a:pos x="T0" y="T1"/>
                  </a:cxn>
                  <a:cxn ang="0">
                    <a:pos x="T2" y="T3"/>
                  </a:cxn>
                  <a:cxn ang="0">
                    <a:pos x="T4" y="T5"/>
                  </a:cxn>
                  <a:cxn ang="0">
                    <a:pos x="T6" y="T7"/>
                  </a:cxn>
                  <a:cxn ang="0">
                    <a:pos x="T8" y="T9"/>
                  </a:cxn>
                </a:cxnLst>
                <a:rect l="0" t="0" r="r" b="b"/>
                <a:pathLst>
                  <a:path w="38" h="111">
                    <a:moveTo>
                      <a:pt x="0" y="2"/>
                    </a:moveTo>
                    <a:lnTo>
                      <a:pt x="30" y="111"/>
                    </a:lnTo>
                    <a:lnTo>
                      <a:pt x="38" y="109"/>
                    </a:lnTo>
                    <a:lnTo>
                      <a:pt x="8" y="0"/>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13" name="Freeform 756">
                <a:extLst>
                  <a:ext uri="{FF2B5EF4-FFF2-40B4-BE49-F238E27FC236}">
                    <a16:creationId xmlns:a16="http://schemas.microsoft.com/office/drawing/2014/main" id="{1111DC27-F120-4D32-B3C4-3A529C1B995A}"/>
                  </a:ext>
                </a:extLst>
              </p:cNvPr>
              <p:cNvSpPr>
                <a:spLocks noEditPoints="1"/>
              </p:cNvSpPr>
              <p:nvPr/>
            </p:nvSpPr>
            <p:spPr bwMode="auto">
              <a:xfrm>
                <a:off x="4112" y="1627"/>
                <a:ext cx="229" cy="250"/>
              </a:xfrm>
              <a:custGeom>
                <a:avLst/>
                <a:gdLst>
                  <a:gd name="T0" fmla="*/ 131 w 229"/>
                  <a:gd name="T1" fmla="*/ 17 h 250"/>
                  <a:gd name="T2" fmla="*/ 138 w 229"/>
                  <a:gd name="T3" fmla="*/ 13 h 250"/>
                  <a:gd name="T4" fmla="*/ 154 w 229"/>
                  <a:gd name="T5" fmla="*/ 72 h 250"/>
                  <a:gd name="T6" fmla="*/ 6 w 229"/>
                  <a:gd name="T7" fmla="*/ 112 h 250"/>
                  <a:gd name="T8" fmla="*/ 9 w 229"/>
                  <a:gd name="T9" fmla="*/ 108 h 250"/>
                  <a:gd name="T10" fmla="*/ 39 w 229"/>
                  <a:gd name="T11" fmla="*/ 217 h 250"/>
                  <a:gd name="T12" fmla="*/ 34 w 229"/>
                  <a:gd name="T13" fmla="*/ 214 h 250"/>
                  <a:gd name="T14" fmla="*/ 182 w 229"/>
                  <a:gd name="T15" fmla="*/ 174 h 250"/>
                  <a:gd name="T16" fmla="*/ 198 w 229"/>
                  <a:gd name="T17" fmla="*/ 232 h 250"/>
                  <a:gd name="T18" fmla="*/ 191 w 229"/>
                  <a:gd name="T19" fmla="*/ 232 h 250"/>
                  <a:gd name="T20" fmla="*/ 221 w 229"/>
                  <a:gd name="T21" fmla="*/ 106 h 250"/>
                  <a:gd name="T22" fmla="*/ 222 w 229"/>
                  <a:gd name="T23" fmla="*/ 110 h 250"/>
                  <a:gd name="T24" fmla="*/ 131 w 229"/>
                  <a:gd name="T25" fmla="*/ 17 h 250"/>
                  <a:gd name="T26" fmla="*/ 229 w 229"/>
                  <a:gd name="T27" fmla="*/ 106 h 250"/>
                  <a:gd name="T28" fmla="*/ 195 w 229"/>
                  <a:gd name="T29" fmla="*/ 250 h 250"/>
                  <a:gd name="T30" fmla="*/ 175 w 229"/>
                  <a:gd name="T31" fmla="*/ 180 h 250"/>
                  <a:gd name="T32" fmla="*/ 180 w 229"/>
                  <a:gd name="T33" fmla="*/ 182 h 250"/>
                  <a:gd name="T34" fmla="*/ 32 w 229"/>
                  <a:gd name="T35" fmla="*/ 223 h 250"/>
                  <a:gd name="T36" fmla="*/ 0 w 229"/>
                  <a:gd name="T37" fmla="*/ 106 h 250"/>
                  <a:gd name="T38" fmla="*/ 148 w 229"/>
                  <a:gd name="T39" fmla="*/ 65 h 250"/>
                  <a:gd name="T40" fmla="*/ 145 w 229"/>
                  <a:gd name="T41" fmla="*/ 70 h 250"/>
                  <a:gd name="T42" fmla="*/ 126 w 229"/>
                  <a:gd name="T43" fmla="*/ 0 h 250"/>
                  <a:gd name="T44" fmla="*/ 229 w 229"/>
                  <a:gd name="T45" fmla="*/ 106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9" h="250">
                    <a:moveTo>
                      <a:pt x="131" y="17"/>
                    </a:moveTo>
                    <a:lnTo>
                      <a:pt x="138" y="13"/>
                    </a:lnTo>
                    <a:lnTo>
                      <a:pt x="154" y="72"/>
                    </a:lnTo>
                    <a:lnTo>
                      <a:pt x="6" y="112"/>
                    </a:lnTo>
                    <a:lnTo>
                      <a:pt x="9" y="108"/>
                    </a:lnTo>
                    <a:lnTo>
                      <a:pt x="39" y="217"/>
                    </a:lnTo>
                    <a:lnTo>
                      <a:pt x="34" y="214"/>
                    </a:lnTo>
                    <a:lnTo>
                      <a:pt x="182" y="174"/>
                    </a:lnTo>
                    <a:lnTo>
                      <a:pt x="198" y="232"/>
                    </a:lnTo>
                    <a:lnTo>
                      <a:pt x="191" y="232"/>
                    </a:lnTo>
                    <a:lnTo>
                      <a:pt x="221" y="106"/>
                    </a:lnTo>
                    <a:lnTo>
                      <a:pt x="222" y="110"/>
                    </a:lnTo>
                    <a:lnTo>
                      <a:pt x="131" y="17"/>
                    </a:lnTo>
                    <a:close/>
                    <a:moveTo>
                      <a:pt x="229" y="106"/>
                    </a:moveTo>
                    <a:lnTo>
                      <a:pt x="195" y="250"/>
                    </a:lnTo>
                    <a:lnTo>
                      <a:pt x="175" y="180"/>
                    </a:lnTo>
                    <a:lnTo>
                      <a:pt x="180" y="182"/>
                    </a:lnTo>
                    <a:lnTo>
                      <a:pt x="32" y="223"/>
                    </a:lnTo>
                    <a:lnTo>
                      <a:pt x="0" y="106"/>
                    </a:lnTo>
                    <a:lnTo>
                      <a:pt x="148" y="65"/>
                    </a:lnTo>
                    <a:lnTo>
                      <a:pt x="145" y="70"/>
                    </a:lnTo>
                    <a:lnTo>
                      <a:pt x="126" y="0"/>
                    </a:lnTo>
                    <a:lnTo>
                      <a:pt x="229" y="106"/>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14" name="Freeform 757">
                <a:extLst>
                  <a:ext uri="{FF2B5EF4-FFF2-40B4-BE49-F238E27FC236}">
                    <a16:creationId xmlns:a16="http://schemas.microsoft.com/office/drawing/2014/main" id="{9A89AE98-2E9A-46AC-85A5-E348B46C8D76}"/>
                  </a:ext>
                </a:extLst>
              </p:cNvPr>
              <p:cNvSpPr>
                <a:spLocks noEditPoints="1"/>
              </p:cNvSpPr>
              <p:nvPr/>
            </p:nvSpPr>
            <p:spPr bwMode="auto">
              <a:xfrm>
                <a:off x="4084" y="1747"/>
                <a:ext cx="56" cy="123"/>
              </a:xfrm>
              <a:custGeom>
                <a:avLst/>
                <a:gdLst>
                  <a:gd name="T0" fmla="*/ 6 w 56"/>
                  <a:gd name="T1" fmla="*/ 13 h 123"/>
                  <a:gd name="T2" fmla="*/ 9 w 56"/>
                  <a:gd name="T3" fmla="*/ 8 h 123"/>
                  <a:gd name="T4" fmla="*/ 39 w 56"/>
                  <a:gd name="T5" fmla="*/ 117 h 123"/>
                  <a:gd name="T6" fmla="*/ 34 w 56"/>
                  <a:gd name="T7" fmla="*/ 114 h 123"/>
                  <a:gd name="T8" fmla="*/ 50 w 56"/>
                  <a:gd name="T9" fmla="*/ 110 h 123"/>
                  <a:gd name="T10" fmla="*/ 47 w 56"/>
                  <a:gd name="T11" fmla="*/ 115 h 123"/>
                  <a:gd name="T12" fmla="*/ 17 w 56"/>
                  <a:gd name="T13" fmla="*/ 6 h 123"/>
                  <a:gd name="T14" fmla="*/ 22 w 56"/>
                  <a:gd name="T15" fmla="*/ 9 h 123"/>
                  <a:gd name="T16" fmla="*/ 6 w 56"/>
                  <a:gd name="T17" fmla="*/ 13 h 123"/>
                  <a:gd name="T18" fmla="*/ 23 w 56"/>
                  <a:gd name="T19" fmla="*/ 0 h 123"/>
                  <a:gd name="T20" fmla="*/ 56 w 56"/>
                  <a:gd name="T21" fmla="*/ 117 h 123"/>
                  <a:gd name="T22" fmla="*/ 32 w 56"/>
                  <a:gd name="T23" fmla="*/ 123 h 123"/>
                  <a:gd name="T24" fmla="*/ 0 w 56"/>
                  <a:gd name="T25" fmla="*/ 6 h 123"/>
                  <a:gd name="T26" fmla="*/ 23 w 56"/>
                  <a:gd name="T2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123">
                    <a:moveTo>
                      <a:pt x="6" y="13"/>
                    </a:moveTo>
                    <a:lnTo>
                      <a:pt x="9" y="8"/>
                    </a:lnTo>
                    <a:lnTo>
                      <a:pt x="39" y="117"/>
                    </a:lnTo>
                    <a:lnTo>
                      <a:pt x="34" y="114"/>
                    </a:lnTo>
                    <a:lnTo>
                      <a:pt x="50" y="110"/>
                    </a:lnTo>
                    <a:lnTo>
                      <a:pt x="47" y="115"/>
                    </a:lnTo>
                    <a:lnTo>
                      <a:pt x="17" y="6"/>
                    </a:lnTo>
                    <a:lnTo>
                      <a:pt x="22" y="9"/>
                    </a:lnTo>
                    <a:lnTo>
                      <a:pt x="6" y="13"/>
                    </a:lnTo>
                    <a:close/>
                    <a:moveTo>
                      <a:pt x="23" y="0"/>
                    </a:moveTo>
                    <a:lnTo>
                      <a:pt x="56" y="117"/>
                    </a:lnTo>
                    <a:lnTo>
                      <a:pt x="32" y="123"/>
                    </a:lnTo>
                    <a:lnTo>
                      <a:pt x="0" y="6"/>
                    </a:lnTo>
                    <a:lnTo>
                      <a:pt x="23"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15" name="Freeform 758">
                <a:extLst>
                  <a:ext uri="{FF2B5EF4-FFF2-40B4-BE49-F238E27FC236}">
                    <a16:creationId xmlns:a16="http://schemas.microsoft.com/office/drawing/2014/main" id="{670D1210-E204-45F8-B744-260FE6BA9FEE}"/>
                  </a:ext>
                </a:extLst>
              </p:cNvPr>
              <p:cNvSpPr>
                <a:spLocks noEditPoints="1"/>
              </p:cNvSpPr>
              <p:nvPr/>
            </p:nvSpPr>
            <p:spPr bwMode="auto">
              <a:xfrm>
                <a:off x="4069" y="1753"/>
                <a:ext cx="48" cy="122"/>
              </a:xfrm>
              <a:custGeom>
                <a:avLst/>
                <a:gdLst>
                  <a:gd name="T0" fmla="*/ 6 w 48"/>
                  <a:gd name="T1" fmla="*/ 11 h 122"/>
                  <a:gd name="T2" fmla="*/ 9 w 48"/>
                  <a:gd name="T3" fmla="*/ 6 h 122"/>
                  <a:gd name="T4" fmla="*/ 39 w 48"/>
                  <a:gd name="T5" fmla="*/ 115 h 122"/>
                  <a:gd name="T6" fmla="*/ 34 w 48"/>
                  <a:gd name="T7" fmla="*/ 113 h 122"/>
                  <a:gd name="T8" fmla="*/ 42 w 48"/>
                  <a:gd name="T9" fmla="*/ 110 h 122"/>
                  <a:gd name="T10" fmla="*/ 39 w 48"/>
                  <a:gd name="T11" fmla="*/ 115 h 122"/>
                  <a:gd name="T12" fmla="*/ 9 w 48"/>
                  <a:gd name="T13" fmla="*/ 6 h 122"/>
                  <a:gd name="T14" fmla="*/ 14 w 48"/>
                  <a:gd name="T15" fmla="*/ 9 h 122"/>
                  <a:gd name="T16" fmla="*/ 6 w 48"/>
                  <a:gd name="T17" fmla="*/ 11 h 122"/>
                  <a:gd name="T18" fmla="*/ 15 w 48"/>
                  <a:gd name="T19" fmla="*/ 0 h 122"/>
                  <a:gd name="T20" fmla="*/ 48 w 48"/>
                  <a:gd name="T21" fmla="*/ 117 h 122"/>
                  <a:gd name="T22" fmla="*/ 33 w 48"/>
                  <a:gd name="T23" fmla="*/ 122 h 122"/>
                  <a:gd name="T24" fmla="*/ 0 w 48"/>
                  <a:gd name="T25" fmla="*/ 4 h 122"/>
                  <a:gd name="T26" fmla="*/ 15 w 48"/>
                  <a:gd name="T2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122">
                    <a:moveTo>
                      <a:pt x="6" y="11"/>
                    </a:moveTo>
                    <a:lnTo>
                      <a:pt x="9" y="6"/>
                    </a:lnTo>
                    <a:lnTo>
                      <a:pt x="39" y="115"/>
                    </a:lnTo>
                    <a:lnTo>
                      <a:pt x="34" y="113"/>
                    </a:lnTo>
                    <a:lnTo>
                      <a:pt x="42" y="110"/>
                    </a:lnTo>
                    <a:lnTo>
                      <a:pt x="39" y="115"/>
                    </a:lnTo>
                    <a:lnTo>
                      <a:pt x="9" y="6"/>
                    </a:lnTo>
                    <a:lnTo>
                      <a:pt x="14" y="9"/>
                    </a:lnTo>
                    <a:lnTo>
                      <a:pt x="6" y="11"/>
                    </a:lnTo>
                    <a:close/>
                    <a:moveTo>
                      <a:pt x="15" y="0"/>
                    </a:moveTo>
                    <a:lnTo>
                      <a:pt x="48" y="117"/>
                    </a:lnTo>
                    <a:lnTo>
                      <a:pt x="33" y="122"/>
                    </a:lnTo>
                    <a:lnTo>
                      <a:pt x="0" y="4"/>
                    </a:lnTo>
                    <a:lnTo>
                      <a:pt x="15" y="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16" name="Freeform 759">
                <a:extLst>
                  <a:ext uri="{FF2B5EF4-FFF2-40B4-BE49-F238E27FC236}">
                    <a16:creationId xmlns:a16="http://schemas.microsoft.com/office/drawing/2014/main" id="{DCA51785-3845-4F57-B184-0DA1647EF43D}"/>
                  </a:ext>
                </a:extLst>
              </p:cNvPr>
              <p:cNvSpPr>
                <a:spLocks/>
              </p:cNvSpPr>
              <p:nvPr/>
            </p:nvSpPr>
            <p:spPr bwMode="auto">
              <a:xfrm>
                <a:off x="4104" y="2099"/>
                <a:ext cx="204" cy="217"/>
              </a:xfrm>
              <a:custGeom>
                <a:avLst/>
                <a:gdLst>
                  <a:gd name="T0" fmla="*/ 204 w 204"/>
                  <a:gd name="T1" fmla="*/ 16 h 217"/>
                  <a:gd name="T2" fmla="*/ 177 w 204"/>
                  <a:gd name="T3" fmla="*/ 66 h 217"/>
                  <a:gd name="T4" fmla="*/ 53 w 204"/>
                  <a:gd name="T5" fmla="*/ 0 h 217"/>
                  <a:gd name="T6" fmla="*/ 0 w 204"/>
                  <a:gd name="T7" fmla="*/ 101 h 217"/>
                  <a:gd name="T8" fmla="*/ 124 w 204"/>
                  <a:gd name="T9" fmla="*/ 166 h 217"/>
                  <a:gd name="T10" fmla="*/ 97 w 204"/>
                  <a:gd name="T11" fmla="*/ 217 h 217"/>
                  <a:gd name="T12" fmla="*/ 203 w 204"/>
                  <a:gd name="T13" fmla="*/ 144 h 217"/>
                  <a:gd name="T14" fmla="*/ 204 w 204"/>
                  <a:gd name="T15" fmla="*/ 16 h 2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4" h="217">
                    <a:moveTo>
                      <a:pt x="204" y="16"/>
                    </a:moveTo>
                    <a:lnTo>
                      <a:pt x="177" y="66"/>
                    </a:lnTo>
                    <a:lnTo>
                      <a:pt x="53" y="0"/>
                    </a:lnTo>
                    <a:lnTo>
                      <a:pt x="0" y="101"/>
                    </a:lnTo>
                    <a:lnTo>
                      <a:pt x="124" y="166"/>
                    </a:lnTo>
                    <a:lnTo>
                      <a:pt x="97" y="217"/>
                    </a:lnTo>
                    <a:lnTo>
                      <a:pt x="203" y="144"/>
                    </a:lnTo>
                    <a:lnTo>
                      <a:pt x="204"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17" name="Freeform 760">
                <a:extLst>
                  <a:ext uri="{FF2B5EF4-FFF2-40B4-BE49-F238E27FC236}">
                    <a16:creationId xmlns:a16="http://schemas.microsoft.com/office/drawing/2014/main" id="{8FE15F1F-FBB6-4FD9-BCFD-35957F6D37AC}"/>
                  </a:ext>
                </a:extLst>
              </p:cNvPr>
              <p:cNvSpPr>
                <a:spLocks/>
              </p:cNvSpPr>
              <p:nvPr/>
            </p:nvSpPr>
            <p:spPr bwMode="auto">
              <a:xfrm>
                <a:off x="4085" y="2089"/>
                <a:ext cx="66" cy="107"/>
              </a:xfrm>
              <a:custGeom>
                <a:avLst/>
                <a:gdLst>
                  <a:gd name="T0" fmla="*/ 53 w 66"/>
                  <a:gd name="T1" fmla="*/ 0 h 107"/>
                  <a:gd name="T2" fmla="*/ 0 w 66"/>
                  <a:gd name="T3" fmla="*/ 101 h 107"/>
                  <a:gd name="T4" fmla="*/ 13 w 66"/>
                  <a:gd name="T5" fmla="*/ 107 h 107"/>
                  <a:gd name="T6" fmla="*/ 66 w 66"/>
                  <a:gd name="T7" fmla="*/ 7 h 107"/>
                  <a:gd name="T8" fmla="*/ 53 w 66"/>
                  <a:gd name="T9" fmla="*/ 0 h 107"/>
                </a:gdLst>
                <a:ahLst/>
                <a:cxnLst>
                  <a:cxn ang="0">
                    <a:pos x="T0" y="T1"/>
                  </a:cxn>
                  <a:cxn ang="0">
                    <a:pos x="T2" y="T3"/>
                  </a:cxn>
                  <a:cxn ang="0">
                    <a:pos x="T4" y="T5"/>
                  </a:cxn>
                  <a:cxn ang="0">
                    <a:pos x="T6" y="T7"/>
                  </a:cxn>
                  <a:cxn ang="0">
                    <a:pos x="T8" y="T9"/>
                  </a:cxn>
                </a:cxnLst>
                <a:rect l="0" t="0" r="r" b="b"/>
                <a:pathLst>
                  <a:path w="66" h="107">
                    <a:moveTo>
                      <a:pt x="53" y="0"/>
                    </a:moveTo>
                    <a:lnTo>
                      <a:pt x="0" y="101"/>
                    </a:lnTo>
                    <a:lnTo>
                      <a:pt x="13" y="107"/>
                    </a:lnTo>
                    <a:lnTo>
                      <a:pt x="66" y="7"/>
                    </a:lnTo>
                    <a:lnTo>
                      <a:pt x="5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18" name="Freeform 761">
                <a:extLst>
                  <a:ext uri="{FF2B5EF4-FFF2-40B4-BE49-F238E27FC236}">
                    <a16:creationId xmlns:a16="http://schemas.microsoft.com/office/drawing/2014/main" id="{A408F8F3-A06C-40D3-A49F-E0E8321E64B4}"/>
                  </a:ext>
                </a:extLst>
              </p:cNvPr>
              <p:cNvSpPr>
                <a:spLocks/>
              </p:cNvSpPr>
              <p:nvPr/>
            </p:nvSpPr>
            <p:spPr bwMode="auto">
              <a:xfrm>
                <a:off x="4072" y="2082"/>
                <a:ext cx="60" cy="104"/>
              </a:xfrm>
              <a:custGeom>
                <a:avLst/>
                <a:gdLst>
                  <a:gd name="T0" fmla="*/ 53 w 60"/>
                  <a:gd name="T1" fmla="*/ 0 h 104"/>
                  <a:gd name="T2" fmla="*/ 0 w 60"/>
                  <a:gd name="T3" fmla="*/ 101 h 104"/>
                  <a:gd name="T4" fmla="*/ 6 w 60"/>
                  <a:gd name="T5" fmla="*/ 104 h 104"/>
                  <a:gd name="T6" fmla="*/ 60 w 60"/>
                  <a:gd name="T7" fmla="*/ 4 h 104"/>
                  <a:gd name="T8" fmla="*/ 53 w 60"/>
                  <a:gd name="T9" fmla="*/ 0 h 104"/>
                </a:gdLst>
                <a:ahLst/>
                <a:cxnLst>
                  <a:cxn ang="0">
                    <a:pos x="T0" y="T1"/>
                  </a:cxn>
                  <a:cxn ang="0">
                    <a:pos x="T2" y="T3"/>
                  </a:cxn>
                  <a:cxn ang="0">
                    <a:pos x="T4" y="T5"/>
                  </a:cxn>
                  <a:cxn ang="0">
                    <a:pos x="T6" y="T7"/>
                  </a:cxn>
                  <a:cxn ang="0">
                    <a:pos x="T8" y="T9"/>
                  </a:cxn>
                </a:cxnLst>
                <a:rect l="0" t="0" r="r" b="b"/>
                <a:pathLst>
                  <a:path w="60" h="104">
                    <a:moveTo>
                      <a:pt x="53" y="0"/>
                    </a:moveTo>
                    <a:lnTo>
                      <a:pt x="0" y="101"/>
                    </a:lnTo>
                    <a:lnTo>
                      <a:pt x="6" y="104"/>
                    </a:lnTo>
                    <a:lnTo>
                      <a:pt x="60" y="4"/>
                    </a:lnTo>
                    <a:lnTo>
                      <a:pt x="5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19" name="Freeform 762">
                <a:extLst>
                  <a:ext uri="{FF2B5EF4-FFF2-40B4-BE49-F238E27FC236}">
                    <a16:creationId xmlns:a16="http://schemas.microsoft.com/office/drawing/2014/main" id="{183555B5-31B2-4532-B5CC-953469E3B137}"/>
                  </a:ext>
                </a:extLst>
              </p:cNvPr>
              <p:cNvSpPr>
                <a:spLocks noEditPoints="1"/>
              </p:cNvSpPr>
              <p:nvPr/>
            </p:nvSpPr>
            <p:spPr bwMode="auto">
              <a:xfrm>
                <a:off x="4099" y="2094"/>
                <a:ext cx="213" cy="234"/>
              </a:xfrm>
              <a:custGeom>
                <a:avLst/>
                <a:gdLst>
                  <a:gd name="T0" fmla="*/ 205 w 213"/>
                  <a:gd name="T1" fmla="*/ 21 h 234"/>
                  <a:gd name="T2" fmla="*/ 212 w 213"/>
                  <a:gd name="T3" fmla="*/ 22 h 234"/>
                  <a:gd name="T4" fmla="*/ 184 w 213"/>
                  <a:gd name="T5" fmla="*/ 76 h 234"/>
                  <a:gd name="T6" fmla="*/ 56 w 213"/>
                  <a:gd name="T7" fmla="*/ 9 h 234"/>
                  <a:gd name="T8" fmla="*/ 62 w 213"/>
                  <a:gd name="T9" fmla="*/ 7 h 234"/>
                  <a:gd name="T10" fmla="*/ 9 w 213"/>
                  <a:gd name="T11" fmla="*/ 108 h 234"/>
                  <a:gd name="T12" fmla="*/ 7 w 213"/>
                  <a:gd name="T13" fmla="*/ 102 h 234"/>
                  <a:gd name="T14" fmla="*/ 134 w 213"/>
                  <a:gd name="T15" fmla="*/ 169 h 234"/>
                  <a:gd name="T16" fmla="*/ 106 w 213"/>
                  <a:gd name="T17" fmla="*/ 223 h 234"/>
                  <a:gd name="T18" fmla="*/ 100 w 213"/>
                  <a:gd name="T19" fmla="*/ 218 h 234"/>
                  <a:gd name="T20" fmla="*/ 205 w 213"/>
                  <a:gd name="T21" fmla="*/ 145 h 234"/>
                  <a:gd name="T22" fmla="*/ 204 w 213"/>
                  <a:gd name="T23" fmla="*/ 149 h 234"/>
                  <a:gd name="T24" fmla="*/ 205 w 213"/>
                  <a:gd name="T25" fmla="*/ 21 h 234"/>
                  <a:gd name="T26" fmla="*/ 212 w 213"/>
                  <a:gd name="T27" fmla="*/ 151 h 234"/>
                  <a:gd name="T28" fmla="*/ 91 w 213"/>
                  <a:gd name="T29" fmla="*/ 234 h 234"/>
                  <a:gd name="T30" fmla="*/ 125 w 213"/>
                  <a:gd name="T31" fmla="*/ 169 h 234"/>
                  <a:gd name="T32" fmla="*/ 127 w 213"/>
                  <a:gd name="T33" fmla="*/ 175 h 234"/>
                  <a:gd name="T34" fmla="*/ 0 w 213"/>
                  <a:gd name="T35" fmla="*/ 107 h 234"/>
                  <a:gd name="T36" fmla="*/ 56 w 213"/>
                  <a:gd name="T37" fmla="*/ 0 h 234"/>
                  <a:gd name="T38" fmla="*/ 184 w 213"/>
                  <a:gd name="T39" fmla="*/ 67 h 234"/>
                  <a:gd name="T40" fmla="*/ 178 w 213"/>
                  <a:gd name="T41" fmla="*/ 69 h 234"/>
                  <a:gd name="T42" fmla="*/ 213 w 213"/>
                  <a:gd name="T43" fmla="*/ 4 h 234"/>
                  <a:gd name="T44" fmla="*/ 212 w 213"/>
                  <a:gd name="T45" fmla="*/ 151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3" h="234">
                    <a:moveTo>
                      <a:pt x="205" y="21"/>
                    </a:moveTo>
                    <a:lnTo>
                      <a:pt x="212" y="22"/>
                    </a:lnTo>
                    <a:lnTo>
                      <a:pt x="184" y="76"/>
                    </a:lnTo>
                    <a:lnTo>
                      <a:pt x="56" y="9"/>
                    </a:lnTo>
                    <a:lnTo>
                      <a:pt x="62" y="7"/>
                    </a:lnTo>
                    <a:lnTo>
                      <a:pt x="9" y="108"/>
                    </a:lnTo>
                    <a:lnTo>
                      <a:pt x="7" y="102"/>
                    </a:lnTo>
                    <a:lnTo>
                      <a:pt x="134" y="169"/>
                    </a:lnTo>
                    <a:lnTo>
                      <a:pt x="106" y="223"/>
                    </a:lnTo>
                    <a:lnTo>
                      <a:pt x="100" y="218"/>
                    </a:lnTo>
                    <a:lnTo>
                      <a:pt x="205" y="145"/>
                    </a:lnTo>
                    <a:lnTo>
                      <a:pt x="204" y="149"/>
                    </a:lnTo>
                    <a:lnTo>
                      <a:pt x="205" y="21"/>
                    </a:lnTo>
                    <a:close/>
                    <a:moveTo>
                      <a:pt x="212" y="151"/>
                    </a:moveTo>
                    <a:lnTo>
                      <a:pt x="91" y="234"/>
                    </a:lnTo>
                    <a:lnTo>
                      <a:pt x="125" y="169"/>
                    </a:lnTo>
                    <a:lnTo>
                      <a:pt x="127" y="175"/>
                    </a:lnTo>
                    <a:lnTo>
                      <a:pt x="0" y="107"/>
                    </a:lnTo>
                    <a:lnTo>
                      <a:pt x="56" y="0"/>
                    </a:lnTo>
                    <a:lnTo>
                      <a:pt x="184" y="67"/>
                    </a:lnTo>
                    <a:lnTo>
                      <a:pt x="178" y="69"/>
                    </a:lnTo>
                    <a:lnTo>
                      <a:pt x="213" y="4"/>
                    </a:lnTo>
                    <a:lnTo>
                      <a:pt x="212" y="151"/>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20" name="Freeform 763">
                <a:extLst>
                  <a:ext uri="{FF2B5EF4-FFF2-40B4-BE49-F238E27FC236}">
                    <a16:creationId xmlns:a16="http://schemas.microsoft.com/office/drawing/2014/main" id="{2D76AC96-B8A6-47C4-A874-79DEEC249921}"/>
                  </a:ext>
                </a:extLst>
              </p:cNvPr>
              <p:cNvSpPr>
                <a:spLocks noEditPoints="1"/>
              </p:cNvSpPr>
              <p:nvPr/>
            </p:nvSpPr>
            <p:spPr bwMode="auto">
              <a:xfrm>
                <a:off x="4079" y="2084"/>
                <a:ext cx="77" cy="118"/>
              </a:xfrm>
              <a:custGeom>
                <a:avLst/>
                <a:gdLst>
                  <a:gd name="T0" fmla="*/ 57 w 77"/>
                  <a:gd name="T1" fmla="*/ 9 h 118"/>
                  <a:gd name="T2" fmla="*/ 62 w 77"/>
                  <a:gd name="T3" fmla="*/ 7 h 118"/>
                  <a:gd name="T4" fmla="*/ 9 w 77"/>
                  <a:gd name="T5" fmla="*/ 107 h 118"/>
                  <a:gd name="T6" fmla="*/ 7 w 77"/>
                  <a:gd name="T7" fmla="*/ 102 h 118"/>
                  <a:gd name="T8" fmla="*/ 21 w 77"/>
                  <a:gd name="T9" fmla="*/ 109 h 118"/>
                  <a:gd name="T10" fmla="*/ 15 w 77"/>
                  <a:gd name="T11" fmla="*/ 110 h 118"/>
                  <a:gd name="T12" fmla="*/ 68 w 77"/>
                  <a:gd name="T13" fmla="*/ 10 h 118"/>
                  <a:gd name="T14" fmla="*/ 70 w 77"/>
                  <a:gd name="T15" fmla="*/ 15 h 118"/>
                  <a:gd name="T16" fmla="*/ 57 w 77"/>
                  <a:gd name="T17" fmla="*/ 9 h 118"/>
                  <a:gd name="T18" fmla="*/ 77 w 77"/>
                  <a:gd name="T19" fmla="*/ 10 h 118"/>
                  <a:gd name="T20" fmla="*/ 21 w 77"/>
                  <a:gd name="T21" fmla="*/ 118 h 118"/>
                  <a:gd name="T22" fmla="*/ 0 w 77"/>
                  <a:gd name="T23" fmla="*/ 107 h 118"/>
                  <a:gd name="T24" fmla="*/ 57 w 77"/>
                  <a:gd name="T25" fmla="*/ 0 h 118"/>
                  <a:gd name="T26" fmla="*/ 77 w 77"/>
                  <a:gd name="T27" fmla="*/ 1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 h="118">
                    <a:moveTo>
                      <a:pt x="57" y="9"/>
                    </a:moveTo>
                    <a:lnTo>
                      <a:pt x="62" y="7"/>
                    </a:lnTo>
                    <a:lnTo>
                      <a:pt x="9" y="107"/>
                    </a:lnTo>
                    <a:lnTo>
                      <a:pt x="7" y="102"/>
                    </a:lnTo>
                    <a:lnTo>
                      <a:pt x="21" y="109"/>
                    </a:lnTo>
                    <a:lnTo>
                      <a:pt x="15" y="110"/>
                    </a:lnTo>
                    <a:lnTo>
                      <a:pt x="68" y="10"/>
                    </a:lnTo>
                    <a:lnTo>
                      <a:pt x="70" y="15"/>
                    </a:lnTo>
                    <a:lnTo>
                      <a:pt x="57" y="9"/>
                    </a:lnTo>
                    <a:close/>
                    <a:moveTo>
                      <a:pt x="77" y="10"/>
                    </a:moveTo>
                    <a:lnTo>
                      <a:pt x="21" y="118"/>
                    </a:lnTo>
                    <a:lnTo>
                      <a:pt x="0" y="107"/>
                    </a:lnTo>
                    <a:lnTo>
                      <a:pt x="57" y="0"/>
                    </a:lnTo>
                    <a:lnTo>
                      <a:pt x="77" y="1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21" name="Freeform 764">
                <a:extLst>
                  <a:ext uri="{FF2B5EF4-FFF2-40B4-BE49-F238E27FC236}">
                    <a16:creationId xmlns:a16="http://schemas.microsoft.com/office/drawing/2014/main" id="{6A24361A-712D-48D1-91CF-D64F51645EDE}"/>
                  </a:ext>
                </a:extLst>
              </p:cNvPr>
              <p:cNvSpPr>
                <a:spLocks noEditPoints="1"/>
              </p:cNvSpPr>
              <p:nvPr/>
            </p:nvSpPr>
            <p:spPr bwMode="auto">
              <a:xfrm>
                <a:off x="4066" y="2077"/>
                <a:ext cx="71" cy="115"/>
              </a:xfrm>
              <a:custGeom>
                <a:avLst/>
                <a:gdLst>
                  <a:gd name="T0" fmla="*/ 57 w 71"/>
                  <a:gd name="T1" fmla="*/ 9 h 115"/>
                  <a:gd name="T2" fmla="*/ 63 w 71"/>
                  <a:gd name="T3" fmla="*/ 7 h 115"/>
                  <a:gd name="T4" fmla="*/ 9 w 71"/>
                  <a:gd name="T5" fmla="*/ 108 h 115"/>
                  <a:gd name="T6" fmla="*/ 8 w 71"/>
                  <a:gd name="T7" fmla="*/ 102 h 115"/>
                  <a:gd name="T8" fmla="*/ 14 w 71"/>
                  <a:gd name="T9" fmla="*/ 106 h 115"/>
                  <a:gd name="T10" fmla="*/ 9 w 71"/>
                  <a:gd name="T11" fmla="*/ 107 h 115"/>
                  <a:gd name="T12" fmla="*/ 61 w 71"/>
                  <a:gd name="T13" fmla="*/ 7 h 115"/>
                  <a:gd name="T14" fmla="*/ 64 w 71"/>
                  <a:gd name="T15" fmla="*/ 12 h 115"/>
                  <a:gd name="T16" fmla="*/ 57 w 71"/>
                  <a:gd name="T17" fmla="*/ 9 h 115"/>
                  <a:gd name="T18" fmla="*/ 71 w 71"/>
                  <a:gd name="T19" fmla="*/ 7 h 115"/>
                  <a:gd name="T20" fmla="*/ 14 w 71"/>
                  <a:gd name="T21" fmla="*/ 115 h 115"/>
                  <a:gd name="T22" fmla="*/ 0 w 71"/>
                  <a:gd name="T23" fmla="*/ 107 h 115"/>
                  <a:gd name="T24" fmla="*/ 57 w 71"/>
                  <a:gd name="T25" fmla="*/ 0 h 115"/>
                  <a:gd name="T26" fmla="*/ 71 w 71"/>
                  <a:gd name="T27" fmla="*/ 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1" h="115">
                    <a:moveTo>
                      <a:pt x="57" y="9"/>
                    </a:moveTo>
                    <a:lnTo>
                      <a:pt x="63" y="7"/>
                    </a:lnTo>
                    <a:lnTo>
                      <a:pt x="9" y="108"/>
                    </a:lnTo>
                    <a:lnTo>
                      <a:pt x="8" y="102"/>
                    </a:lnTo>
                    <a:lnTo>
                      <a:pt x="14" y="106"/>
                    </a:lnTo>
                    <a:lnTo>
                      <a:pt x="9" y="107"/>
                    </a:lnTo>
                    <a:lnTo>
                      <a:pt x="61" y="7"/>
                    </a:lnTo>
                    <a:lnTo>
                      <a:pt x="64" y="12"/>
                    </a:lnTo>
                    <a:lnTo>
                      <a:pt x="57" y="9"/>
                    </a:lnTo>
                    <a:close/>
                    <a:moveTo>
                      <a:pt x="71" y="7"/>
                    </a:moveTo>
                    <a:lnTo>
                      <a:pt x="14" y="115"/>
                    </a:lnTo>
                    <a:lnTo>
                      <a:pt x="0" y="107"/>
                    </a:lnTo>
                    <a:lnTo>
                      <a:pt x="57" y="0"/>
                    </a:lnTo>
                    <a:lnTo>
                      <a:pt x="71" y="7"/>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22" name="Rectangle 765">
                <a:extLst>
                  <a:ext uri="{FF2B5EF4-FFF2-40B4-BE49-F238E27FC236}">
                    <a16:creationId xmlns:a16="http://schemas.microsoft.com/office/drawing/2014/main" id="{03D65A8D-0C78-412A-9C67-4E05EAFC4580}"/>
                  </a:ext>
                </a:extLst>
              </p:cNvPr>
              <p:cNvSpPr>
                <a:spLocks noChangeArrowheads="1"/>
              </p:cNvSpPr>
              <p:nvPr/>
            </p:nvSpPr>
            <p:spPr bwMode="auto">
              <a:xfrm>
                <a:off x="1696" y="3146"/>
                <a:ext cx="886"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23" name="Rectangle 766">
                <a:extLst>
                  <a:ext uri="{FF2B5EF4-FFF2-40B4-BE49-F238E27FC236}">
                    <a16:creationId xmlns:a16="http://schemas.microsoft.com/office/drawing/2014/main" id="{5C205AFE-1938-4C74-BC48-5C587BB9C72E}"/>
                  </a:ext>
                </a:extLst>
              </p:cNvPr>
              <p:cNvSpPr>
                <a:spLocks noChangeArrowheads="1"/>
              </p:cNvSpPr>
              <p:nvPr/>
            </p:nvSpPr>
            <p:spPr bwMode="auto">
              <a:xfrm>
                <a:off x="1727" y="3182"/>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24" name="Rectangle 767">
                <a:extLst>
                  <a:ext uri="{FF2B5EF4-FFF2-40B4-BE49-F238E27FC236}">
                    <a16:creationId xmlns:a16="http://schemas.microsoft.com/office/drawing/2014/main" id="{F056C11F-2E74-457E-A24D-37CD22AB8740}"/>
                  </a:ext>
                </a:extLst>
              </p:cNvPr>
              <p:cNvSpPr>
                <a:spLocks noChangeArrowheads="1"/>
              </p:cNvSpPr>
              <p:nvPr/>
            </p:nvSpPr>
            <p:spPr bwMode="auto">
              <a:xfrm>
                <a:off x="1816" y="3182"/>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25" name="Rectangle 768">
                <a:extLst>
                  <a:ext uri="{FF2B5EF4-FFF2-40B4-BE49-F238E27FC236}">
                    <a16:creationId xmlns:a16="http://schemas.microsoft.com/office/drawing/2014/main" id="{8C10C179-0D60-4655-B3AD-829933CC78E2}"/>
                  </a:ext>
                </a:extLst>
              </p:cNvPr>
              <p:cNvSpPr>
                <a:spLocks noChangeArrowheads="1"/>
              </p:cNvSpPr>
              <p:nvPr/>
            </p:nvSpPr>
            <p:spPr bwMode="auto">
              <a:xfrm>
                <a:off x="1906" y="3182"/>
                <a:ext cx="13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76</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26" name="Rectangle 769">
                <a:extLst>
                  <a:ext uri="{FF2B5EF4-FFF2-40B4-BE49-F238E27FC236}">
                    <a16:creationId xmlns:a16="http://schemas.microsoft.com/office/drawing/2014/main" id="{991A2964-83EC-4BC7-9F75-C5978FC23999}"/>
                  </a:ext>
                </a:extLst>
              </p:cNvPr>
              <p:cNvSpPr>
                <a:spLocks noChangeArrowheads="1"/>
              </p:cNvSpPr>
              <p:nvPr/>
            </p:nvSpPr>
            <p:spPr bwMode="auto">
              <a:xfrm>
                <a:off x="2003" y="3182"/>
                <a:ext cx="13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27" name="Rectangle 770">
                <a:extLst>
                  <a:ext uri="{FF2B5EF4-FFF2-40B4-BE49-F238E27FC236}">
                    <a16:creationId xmlns:a16="http://schemas.microsoft.com/office/drawing/2014/main" id="{27F1CA85-C389-4D73-8488-365FFE6061CE}"/>
                  </a:ext>
                </a:extLst>
              </p:cNvPr>
              <p:cNvSpPr>
                <a:spLocks noChangeArrowheads="1"/>
              </p:cNvSpPr>
              <p:nvPr/>
            </p:nvSpPr>
            <p:spPr bwMode="auto">
              <a:xfrm>
                <a:off x="2182" y="3182"/>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28" name="Rectangle 771">
                <a:extLst>
                  <a:ext uri="{FF2B5EF4-FFF2-40B4-BE49-F238E27FC236}">
                    <a16:creationId xmlns:a16="http://schemas.microsoft.com/office/drawing/2014/main" id="{87883032-A5C8-4B70-BB70-8A039AA90E53}"/>
                  </a:ext>
                </a:extLst>
              </p:cNvPr>
              <p:cNvSpPr>
                <a:spLocks noChangeArrowheads="1"/>
              </p:cNvSpPr>
              <p:nvPr/>
            </p:nvSpPr>
            <p:spPr bwMode="auto">
              <a:xfrm>
                <a:off x="2231" y="3182"/>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3129" name="Rectangle 772">
                <a:extLst>
                  <a:ext uri="{FF2B5EF4-FFF2-40B4-BE49-F238E27FC236}">
                    <a16:creationId xmlns:a16="http://schemas.microsoft.com/office/drawing/2014/main" id="{AD2D9319-B000-4675-86BF-28A86C28A69A}"/>
                  </a:ext>
                </a:extLst>
              </p:cNvPr>
              <p:cNvSpPr>
                <a:spLocks noChangeArrowheads="1"/>
              </p:cNvSpPr>
              <p:nvPr/>
            </p:nvSpPr>
            <p:spPr bwMode="auto">
              <a:xfrm>
                <a:off x="2312" y="3182"/>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30" name="Rectangle 773">
                <a:extLst>
                  <a:ext uri="{FF2B5EF4-FFF2-40B4-BE49-F238E27FC236}">
                    <a16:creationId xmlns:a16="http://schemas.microsoft.com/office/drawing/2014/main" id="{EFF35839-3CD9-449A-8414-8968EC89DAB6}"/>
                  </a:ext>
                </a:extLst>
              </p:cNvPr>
              <p:cNvSpPr>
                <a:spLocks noChangeArrowheads="1"/>
              </p:cNvSpPr>
              <p:nvPr/>
            </p:nvSpPr>
            <p:spPr bwMode="auto">
              <a:xfrm>
                <a:off x="2361" y="3182"/>
                <a:ext cx="13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項等</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31" name="Rectangle 774">
                <a:extLst>
                  <a:ext uri="{FF2B5EF4-FFF2-40B4-BE49-F238E27FC236}">
                    <a16:creationId xmlns:a16="http://schemas.microsoft.com/office/drawing/2014/main" id="{F05F90FE-31B5-49BA-B9D1-509DAA6DBC5B}"/>
                  </a:ext>
                </a:extLst>
              </p:cNvPr>
              <p:cNvSpPr>
                <a:spLocks noChangeArrowheads="1"/>
              </p:cNvSpPr>
              <p:nvPr/>
            </p:nvSpPr>
            <p:spPr bwMode="auto">
              <a:xfrm>
                <a:off x="1136" y="1034"/>
                <a:ext cx="560" cy="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32" name="Rectangle 775">
                <a:extLst>
                  <a:ext uri="{FF2B5EF4-FFF2-40B4-BE49-F238E27FC236}">
                    <a16:creationId xmlns:a16="http://schemas.microsoft.com/office/drawing/2014/main" id="{014DBD46-2290-406C-AC6B-188E5E812B9D}"/>
                  </a:ext>
                </a:extLst>
              </p:cNvPr>
              <p:cNvSpPr>
                <a:spLocks noChangeArrowheads="1"/>
              </p:cNvSpPr>
              <p:nvPr/>
            </p:nvSpPr>
            <p:spPr bwMode="auto">
              <a:xfrm>
                <a:off x="1167" y="1069"/>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33" name="Rectangle 776">
                <a:extLst>
                  <a:ext uri="{FF2B5EF4-FFF2-40B4-BE49-F238E27FC236}">
                    <a16:creationId xmlns:a16="http://schemas.microsoft.com/office/drawing/2014/main" id="{FB5AC42B-577B-4D9E-9E45-90EF15F7B2C6}"/>
                  </a:ext>
                </a:extLst>
              </p:cNvPr>
              <p:cNvSpPr>
                <a:spLocks noChangeArrowheads="1"/>
              </p:cNvSpPr>
              <p:nvPr/>
            </p:nvSpPr>
            <p:spPr bwMode="auto">
              <a:xfrm>
                <a:off x="1256" y="1069"/>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34" name="Rectangle 777">
                <a:extLst>
                  <a:ext uri="{FF2B5EF4-FFF2-40B4-BE49-F238E27FC236}">
                    <a16:creationId xmlns:a16="http://schemas.microsoft.com/office/drawing/2014/main" id="{0A6C6E75-CEB7-448D-86BD-9B565CE56E6C}"/>
                  </a:ext>
                </a:extLst>
              </p:cNvPr>
              <p:cNvSpPr>
                <a:spLocks noChangeArrowheads="1"/>
              </p:cNvSpPr>
              <p:nvPr/>
            </p:nvSpPr>
            <p:spPr bwMode="auto">
              <a:xfrm>
                <a:off x="1345" y="1069"/>
                <a:ext cx="13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76</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35" name="Rectangle 778">
                <a:extLst>
                  <a:ext uri="{FF2B5EF4-FFF2-40B4-BE49-F238E27FC236}">
                    <a16:creationId xmlns:a16="http://schemas.microsoft.com/office/drawing/2014/main" id="{466515AD-B40F-459B-AAEA-A8D91E78EA19}"/>
                  </a:ext>
                </a:extLst>
              </p:cNvPr>
              <p:cNvSpPr>
                <a:spLocks noChangeArrowheads="1"/>
              </p:cNvSpPr>
              <p:nvPr/>
            </p:nvSpPr>
            <p:spPr bwMode="auto">
              <a:xfrm>
                <a:off x="1443" y="1069"/>
                <a:ext cx="13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条等</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36" name="Rectangle 779">
                <a:extLst>
                  <a:ext uri="{FF2B5EF4-FFF2-40B4-BE49-F238E27FC236}">
                    <a16:creationId xmlns:a16="http://schemas.microsoft.com/office/drawing/2014/main" id="{4D49D53B-5725-461E-B854-4CD83AB8DF5F}"/>
                  </a:ext>
                </a:extLst>
              </p:cNvPr>
              <p:cNvSpPr>
                <a:spLocks noChangeArrowheads="1"/>
              </p:cNvSpPr>
              <p:nvPr/>
            </p:nvSpPr>
            <p:spPr bwMode="auto">
              <a:xfrm>
                <a:off x="1830" y="1273"/>
                <a:ext cx="520" cy="1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37" name="Freeform 780">
                <a:extLst>
                  <a:ext uri="{FF2B5EF4-FFF2-40B4-BE49-F238E27FC236}">
                    <a16:creationId xmlns:a16="http://schemas.microsoft.com/office/drawing/2014/main" id="{3D10379F-2316-42E0-A06F-182DB4819C2B}"/>
                  </a:ext>
                </a:extLst>
              </p:cNvPr>
              <p:cNvSpPr>
                <a:spLocks noEditPoints="1"/>
              </p:cNvSpPr>
              <p:nvPr/>
            </p:nvSpPr>
            <p:spPr bwMode="auto">
              <a:xfrm>
                <a:off x="1826" y="1269"/>
                <a:ext cx="528" cy="187"/>
              </a:xfrm>
              <a:custGeom>
                <a:avLst/>
                <a:gdLst>
                  <a:gd name="T0" fmla="*/ 0 w 528"/>
                  <a:gd name="T1" fmla="*/ 0 h 187"/>
                  <a:gd name="T2" fmla="*/ 528 w 528"/>
                  <a:gd name="T3" fmla="*/ 0 h 187"/>
                  <a:gd name="T4" fmla="*/ 528 w 528"/>
                  <a:gd name="T5" fmla="*/ 187 h 187"/>
                  <a:gd name="T6" fmla="*/ 0 w 528"/>
                  <a:gd name="T7" fmla="*/ 187 h 187"/>
                  <a:gd name="T8" fmla="*/ 0 w 528"/>
                  <a:gd name="T9" fmla="*/ 0 h 187"/>
                  <a:gd name="T10" fmla="*/ 8 w 528"/>
                  <a:gd name="T11" fmla="*/ 183 h 187"/>
                  <a:gd name="T12" fmla="*/ 4 w 528"/>
                  <a:gd name="T13" fmla="*/ 179 h 187"/>
                  <a:gd name="T14" fmla="*/ 524 w 528"/>
                  <a:gd name="T15" fmla="*/ 179 h 187"/>
                  <a:gd name="T16" fmla="*/ 520 w 528"/>
                  <a:gd name="T17" fmla="*/ 183 h 187"/>
                  <a:gd name="T18" fmla="*/ 520 w 528"/>
                  <a:gd name="T19" fmla="*/ 4 h 187"/>
                  <a:gd name="T20" fmla="*/ 524 w 528"/>
                  <a:gd name="T21" fmla="*/ 8 h 187"/>
                  <a:gd name="T22" fmla="*/ 4 w 528"/>
                  <a:gd name="T23" fmla="*/ 8 h 187"/>
                  <a:gd name="T24" fmla="*/ 8 w 528"/>
                  <a:gd name="T25" fmla="*/ 4 h 187"/>
                  <a:gd name="T26" fmla="*/ 8 w 528"/>
                  <a:gd name="T27" fmla="*/ 18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8" h="187">
                    <a:moveTo>
                      <a:pt x="0" y="0"/>
                    </a:moveTo>
                    <a:lnTo>
                      <a:pt x="528" y="0"/>
                    </a:lnTo>
                    <a:lnTo>
                      <a:pt x="528" y="187"/>
                    </a:lnTo>
                    <a:lnTo>
                      <a:pt x="0" y="187"/>
                    </a:lnTo>
                    <a:lnTo>
                      <a:pt x="0" y="0"/>
                    </a:lnTo>
                    <a:close/>
                    <a:moveTo>
                      <a:pt x="8" y="183"/>
                    </a:moveTo>
                    <a:lnTo>
                      <a:pt x="4" y="179"/>
                    </a:lnTo>
                    <a:lnTo>
                      <a:pt x="524" y="179"/>
                    </a:lnTo>
                    <a:lnTo>
                      <a:pt x="520" y="183"/>
                    </a:lnTo>
                    <a:lnTo>
                      <a:pt x="520" y="4"/>
                    </a:lnTo>
                    <a:lnTo>
                      <a:pt x="524" y="8"/>
                    </a:lnTo>
                    <a:lnTo>
                      <a:pt x="4" y="8"/>
                    </a:lnTo>
                    <a:lnTo>
                      <a:pt x="8" y="4"/>
                    </a:lnTo>
                    <a:lnTo>
                      <a:pt x="8" y="183"/>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38" name="Rectangle 781">
                <a:extLst>
                  <a:ext uri="{FF2B5EF4-FFF2-40B4-BE49-F238E27FC236}">
                    <a16:creationId xmlns:a16="http://schemas.microsoft.com/office/drawing/2014/main" id="{9CC7144D-565F-42D8-86FD-C6CAF748A679}"/>
                  </a:ext>
                </a:extLst>
              </p:cNvPr>
              <p:cNvSpPr>
                <a:spLocks noChangeArrowheads="1"/>
              </p:cNvSpPr>
              <p:nvPr/>
            </p:nvSpPr>
            <p:spPr bwMode="auto">
              <a:xfrm>
                <a:off x="1855" y="1305"/>
                <a:ext cx="3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◆公表◆</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39" name="Freeform 782">
                <a:extLst>
                  <a:ext uri="{FF2B5EF4-FFF2-40B4-BE49-F238E27FC236}">
                    <a16:creationId xmlns:a16="http://schemas.microsoft.com/office/drawing/2014/main" id="{55E3BF8E-5CD3-4C4E-ABB6-BAD21BA362EF}"/>
                  </a:ext>
                </a:extLst>
              </p:cNvPr>
              <p:cNvSpPr>
                <a:spLocks noEditPoints="1"/>
              </p:cNvSpPr>
              <p:nvPr/>
            </p:nvSpPr>
            <p:spPr bwMode="auto">
              <a:xfrm>
                <a:off x="2098" y="1485"/>
                <a:ext cx="66" cy="593"/>
              </a:xfrm>
              <a:custGeom>
                <a:avLst/>
                <a:gdLst>
                  <a:gd name="T0" fmla="*/ 37 w 66"/>
                  <a:gd name="T1" fmla="*/ 593 h 593"/>
                  <a:gd name="T2" fmla="*/ 37 w 66"/>
                  <a:gd name="T3" fmla="*/ 54 h 593"/>
                  <a:gd name="T4" fmla="*/ 29 w 66"/>
                  <a:gd name="T5" fmla="*/ 54 h 593"/>
                  <a:gd name="T6" fmla="*/ 29 w 66"/>
                  <a:gd name="T7" fmla="*/ 593 h 593"/>
                  <a:gd name="T8" fmla="*/ 37 w 66"/>
                  <a:gd name="T9" fmla="*/ 593 h 593"/>
                  <a:gd name="T10" fmla="*/ 66 w 66"/>
                  <a:gd name="T11" fmla="*/ 65 h 593"/>
                  <a:gd name="T12" fmla="*/ 33 w 66"/>
                  <a:gd name="T13" fmla="*/ 0 h 593"/>
                  <a:gd name="T14" fmla="*/ 0 w 66"/>
                  <a:gd name="T15" fmla="*/ 65 h 593"/>
                  <a:gd name="T16" fmla="*/ 66 w 66"/>
                  <a:gd name="T17" fmla="*/ 6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593">
                    <a:moveTo>
                      <a:pt x="37" y="593"/>
                    </a:moveTo>
                    <a:lnTo>
                      <a:pt x="37" y="54"/>
                    </a:lnTo>
                    <a:lnTo>
                      <a:pt x="29" y="54"/>
                    </a:lnTo>
                    <a:lnTo>
                      <a:pt x="29" y="593"/>
                    </a:lnTo>
                    <a:lnTo>
                      <a:pt x="37" y="593"/>
                    </a:lnTo>
                    <a:close/>
                    <a:moveTo>
                      <a:pt x="66" y="65"/>
                    </a:moveTo>
                    <a:lnTo>
                      <a:pt x="33" y="0"/>
                    </a:lnTo>
                    <a:lnTo>
                      <a:pt x="0" y="65"/>
                    </a:lnTo>
                    <a:lnTo>
                      <a:pt x="66" y="65"/>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40" name="Rectangle 783">
                <a:extLst>
                  <a:ext uri="{FF2B5EF4-FFF2-40B4-BE49-F238E27FC236}">
                    <a16:creationId xmlns:a16="http://schemas.microsoft.com/office/drawing/2014/main" id="{AAFBDD6F-592E-4783-A078-A63EDCAB9EF2}"/>
                  </a:ext>
                </a:extLst>
              </p:cNvPr>
              <p:cNvSpPr>
                <a:spLocks noChangeArrowheads="1"/>
              </p:cNvSpPr>
              <p:nvPr/>
            </p:nvSpPr>
            <p:spPr bwMode="auto">
              <a:xfrm>
                <a:off x="2728" y="1805"/>
                <a:ext cx="138" cy="1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41" name="Rectangle 784">
                <a:extLst>
                  <a:ext uri="{FF2B5EF4-FFF2-40B4-BE49-F238E27FC236}">
                    <a16:creationId xmlns:a16="http://schemas.microsoft.com/office/drawing/2014/main" id="{E801C590-AE95-4DC6-8DC6-8F14CAAD4292}"/>
                  </a:ext>
                </a:extLst>
              </p:cNvPr>
              <p:cNvSpPr>
                <a:spLocks noChangeArrowheads="1"/>
              </p:cNvSpPr>
              <p:nvPr/>
            </p:nvSpPr>
            <p:spPr bwMode="auto">
              <a:xfrm>
                <a:off x="2723" y="1737"/>
                <a:ext cx="14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3142" name="Rectangle 785">
                <a:extLst>
                  <a:ext uri="{FF2B5EF4-FFF2-40B4-BE49-F238E27FC236}">
                    <a16:creationId xmlns:a16="http://schemas.microsoft.com/office/drawing/2014/main" id="{370F648D-7891-45B1-9227-B4BAE8F870A4}"/>
                  </a:ext>
                </a:extLst>
              </p:cNvPr>
              <p:cNvSpPr>
                <a:spLocks noChangeArrowheads="1"/>
              </p:cNvSpPr>
              <p:nvPr/>
            </p:nvSpPr>
            <p:spPr bwMode="auto">
              <a:xfrm>
                <a:off x="2754" y="1899"/>
                <a:ext cx="81"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43" name="Rectangle 786">
                <a:extLst>
                  <a:ext uri="{FF2B5EF4-FFF2-40B4-BE49-F238E27FC236}">
                    <a16:creationId xmlns:a16="http://schemas.microsoft.com/office/drawing/2014/main" id="{8E6546FF-25B2-456A-9C14-F65E0F6DEA42}"/>
                  </a:ext>
                </a:extLst>
              </p:cNvPr>
              <p:cNvSpPr>
                <a:spLocks noChangeArrowheads="1"/>
              </p:cNvSpPr>
              <p:nvPr/>
            </p:nvSpPr>
            <p:spPr bwMode="auto">
              <a:xfrm>
                <a:off x="2754" y="1988"/>
                <a:ext cx="8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聞</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44" name="Rectangle 787">
                <a:extLst>
                  <a:ext uri="{FF2B5EF4-FFF2-40B4-BE49-F238E27FC236}">
                    <a16:creationId xmlns:a16="http://schemas.microsoft.com/office/drawing/2014/main" id="{2DC994CB-E83D-4D74-9C41-D0789A6B3E81}"/>
                  </a:ext>
                </a:extLst>
              </p:cNvPr>
              <p:cNvSpPr>
                <a:spLocks noChangeArrowheads="1"/>
              </p:cNvSpPr>
              <p:nvPr/>
            </p:nvSpPr>
            <p:spPr bwMode="auto">
              <a:xfrm>
                <a:off x="2771" y="2078"/>
                <a:ext cx="81"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45" name="Rectangle 788">
                <a:extLst>
                  <a:ext uri="{FF2B5EF4-FFF2-40B4-BE49-F238E27FC236}">
                    <a16:creationId xmlns:a16="http://schemas.microsoft.com/office/drawing/2014/main" id="{EDADE659-B5E8-4F1C-8224-D4F0B9285680}"/>
                  </a:ext>
                </a:extLst>
              </p:cNvPr>
              <p:cNvSpPr>
                <a:spLocks noChangeArrowheads="1"/>
              </p:cNvSpPr>
              <p:nvPr/>
            </p:nvSpPr>
            <p:spPr bwMode="auto">
              <a:xfrm>
                <a:off x="2754" y="2167"/>
                <a:ext cx="81"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弁</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46" name="Rectangle 789">
                <a:extLst>
                  <a:ext uri="{FF2B5EF4-FFF2-40B4-BE49-F238E27FC236}">
                    <a16:creationId xmlns:a16="http://schemas.microsoft.com/office/drawing/2014/main" id="{51B84645-B7E6-4BBC-81FC-A0CCA755ABE4}"/>
                  </a:ext>
                </a:extLst>
              </p:cNvPr>
              <p:cNvSpPr>
                <a:spLocks noChangeArrowheads="1"/>
              </p:cNvSpPr>
              <p:nvPr/>
            </p:nvSpPr>
            <p:spPr bwMode="auto">
              <a:xfrm>
                <a:off x="2754" y="2256"/>
                <a:ext cx="8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明</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47" name="Rectangle 790">
                <a:extLst>
                  <a:ext uri="{FF2B5EF4-FFF2-40B4-BE49-F238E27FC236}">
                    <a16:creationId xmlns:a16="http://schemas.microsoft.com/office/drawing/2014/main" id="{E817EF89-BF1E-44DD-B0C6-792CFA1EB996}"/>
                  </a:ext>
                </a:extLst>
              </p:cNvPr>
              <p:cNvSpPr>
                <a:spLocks noChangeArrowheads="1"/>
              </p:cNvSpPr>
              <p:nvPr/>
            </p:nvSpPr>
            <p:spPr bwMode="auto">
              <a:xfrm>
                <a:off x="2754" y="2346"/>
                <a:ext cx="8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48" name="Rectangle 791">
                <a:extLst>
                  <a:ext uri="{FF2B5EF4-FFF2-40B4-BE49-F238E27FC236}">
                    <a16:creationId xmlns:a16="http://schemas.microsoft.com/office/drawing/2014/main" id="{BC62B624-0277-4E84-B58E-B11DD3A42FE4}"/>
                  </a:ext>
                </a:extLst>
              </p:cNvPr>
              <p:cNvSpPr>
                <a:spLocks noChangeArrowheads="1"/>
              </p:cNvSpPr>
              <p:nvPr/>
            </p:nvSpPr>
            <p:spPr bwMode="auto">
              <a:xfrm>
                <a:off x="2754" y="2435"/>
                <a:ext cx="81"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機</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49" name="Rectangle 792">
                <a:extLst>
                  <a:ext uri="{FF2B5EF4-FFF2-40B4-BE49-F238E27FC236}">
                    <a16:creationId xmlns:a16="http://schemas.microsoft.com/office/drawing/2014/main" id="{51F8DAB0-01F0-4D0A-A74D-42DE9C21A2B8}"/>
                  </a:ext>
                </a:extLst>
              </p:cNvPr>
              <p:cNvSpPr>
                <a:spLocks noChangeArrowheads="1"/>
              </p:cNvSpPr>
              <p:nvPr/>
            </p:nvSpPr>
            <p:spPr bwMode="auto">
              <a:xfrm>
                <a:off x="2754" y="2533"/>
                <a:ext cx="8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会</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0" name="Rectangle 793">
                <a:extLst>
                  <a:ext uri="{FF2B5EF4-FFF2-40B4-BE49-F238E27FC236}">
                    <a16:creationId xmlns:a16="http://schemas.microsoft.com/office/drawing/2014/main" id="{C09C4436-B2AA-4B22-B999-04EE0B206944}"/>
                  </a:ext>
                </a:extLst>
              </p:cNvPr>
              <p:cNvSpPr>
                <a:spLocks noChangeArrowheads="1"/>
              </p:cNvSpPr>
              <p:nvPr/>
            </p:nvSpPr>
            <p:spPr bwMode="auto">
              <a:xfrm>
                <a:off x="2754" y="2630"/>
                <a:ext cx="81"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1" name="Rectangle 794">
                <a:extLst>
                  <a:ext uri="{FF2B5EF4-FFF2-40B4-BE49-F238E27FC236}">
                    <a16:creationId xmlns:a16="http://schemas.microsoft.com/office/drawing/2014/main" id="{8CA98F8A-48C0-4BE2-B4B9-785A390C93ED}"/>
                  </a:ext>
                </a:extLst>
              </p:cNvPr>
              <p:cNvSpPr>
                <a:spLocks noChangeArrowheads="1"/>
              </p:cNvSpPr>
              <p:nvPr/>
            </p:nvSpPr>
            <p:spPr bwMode="auto">
              <a:xfrm>
                <a:off x="2754" y="2719"/>
                <a:ext cx="8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付</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2" name="Rectangle 795">
                <a:extLst>
                  <a:ext uri="{FF2B5EF4-FFF2-40B4-BE49-F238E27FC236}">
                    <a16:creationId xmlns:a16="http://schemas.microsoft.com/office/drawing/2014/main" id="{3FEE4E4F-3D16-4F9E-874B-53E2797B6274}"/>
                  </a:ext>
                </a:extLst>
              </p:cNvPr>
              <p:cNvSpPr>
                <a:spLocks noChangeArrowheads="1"/>
              </p:cNvSpPr>
              <p:nvPr/>
            </p:nvSpPr>
            <p:spPr bwMode="auto">
              <a:xfrm>
                <a:off x="2754" y="2817"/>
                <a:ext cx="82"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与</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3" name="Rectangle 796">
                <a:extLst>
                  <a:ext uri="{FF2B5EF4-FFF2-40B4-BE49-F238E27FC236}">
                    <a16:creationId xmlns:a16="http://schemas.microsoft.com/office/drawing/2014/main" id="{1CF21FF3-5568-4742-9459-F412B8F45C07}"/>
                  </a:ext>
                </a:extLst>
              </p:cNvPr>
              <p:cNvSpPr>
                <a:spLocks noChangeArrowheads="1"/>
              </p:cNvSpPr>
              <p:nvPr/>
            </p:nvSpPr>
            <p:spPr bwMode="auto">
              <a:xfrm>
                <a:off x="2996" y="3113"/>
                <a:ext cx="804" cy="2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54" name="Rectangle 797">
                <a:extLst>
                  <a:ext uri="{FF2B5EF4-FFF2-40B4-BE49-F238E27FC236}">
                    <a16:creationId xmlns:a16="http://schemas.microsoft.com/office/drawing/2014/main" id="{A1A552B6-5E46-4C5E-A98C-89F879412AC4}"/>
                  </a:ext>
                </a:extLst>
              </p:cNvPr>
              <p:cNvSpPr>
                <a:spLocks noChangeArrowheads="1"/>
              </p:cNvSpPr>
              <p:nvPr/>
            </p:nvSpPr>
            <p:spPr bwMode="auto">
              <a:xfrm>
                <a:off x="3020" y="3151"/>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5" name="Rectangle 798">
                <a:extLst>
                  <a:ext uri="{FF2B5EF4-FFF2-40B4-BE49-F238E27FC236}">
                    <a16:creationId xmlns:a16="http://schemas.microsoft.com/office/drawing/2014/main" id="{7D3F611E-D58E-48D2-97C0-649C1BA60AF6}"/>
                  </a:ext>
                </a:extLst>
              </p:cNvPr>
              <p:cNvSpPr>
                <a:spLocks noChangeArrowheads="1"/>
              </p:cNvSpPr>
              <p:nvPr/>
            </p:nvSpPr>
            <p:spPr bwMode="auto">
              <a:xfrm>
                <a:off x="3109" y="3151"/>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6" name="Rectangle 799">
                <a:extLst>
                  <a:ext uri="{FF2B5EF4-FFF2-40B4-BE49-F238E27FC236}">
                    <a16:creationId xmlns:a16="http://schemas.microsoft.com/office/drawing/2014/main" id="{42076415-F2CD-4A0A-851A-EEAD6B649F30}"/>
                  </a:ext>
                </a:extLst>
              </p:cNvPr>
              <p:cNvSpPr>
                <a:spLocks noChangeArrowheads="1"/>
              </p:cNvSpPr>
              <p:nvPr/>
            </p:nvSpPr>
            <p:spPr bwMode="auto">
              <a:xfrm>
                <a:off x="3199" y="3151"/>
                <a:ext cx="13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76</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7" name="Rectangle 800">
                <a:extLst>
                  <a:ext uri="{FF2B5EF4-FFF2-40B4-BE49-F238E27FC236}">
                    <a16:creationId xmlns:a16="http://schemas.microsoft.com/office/drawing/2014/main" id="{9AB276E2-D247-45B0-9A84-26491ED3198D}"/>
                  </a:ext>
                </a:extLst>
              </p:cNvPr>
              <p:cNvSpPr>
                <a:spLocks noChangeArrowheads="1"/>
              </p:cNvSpPr>
              <p:nvPr/>
            </p:nvSpPr>
            <p:spPr bwMode="auto">
              <a:xfrm>
                <a:off x="3296" y="3151"/>
                <a:ext cx="13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8" name="Rectangle 801">
                <a:extLst>
                  <a:ext uri="{FF2B5EF4-FFF2-40B4-BE49-F238E27FC236}">
                    <a16:creationId xmlns:a16="http://schemas.microsoft.com/office/drawing/2014/main" id="{DD593A19-F5E2-43DF-916F-A732F98B152C}"/>
                  </a:ext>
                </a:extLst>
              </p:cNvPr>
              <p:cNvSpPr>
                <a:spLocks noChangeArrowheads="1"/>
              </p:cNvSpPr>
              <p:nvPr/>
            </p:nvSpPr>
            <p:spPr bwMode="auto">
              <a:xfrm>
                <a:off x="3475" y="3151"/>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59" name="Rectangle 802">
                <a:extLst>
                  <a:ext uri="{FF2B5EF4-FFF2-40B4-BE49-F238E27FC236}">
                    <a16:creationId xmlns:a16="http://schemas.microsoft.com/office/drawing/2014/main" id="{3F899B2D-F7BA-4DDB-BF30-03D9713B132D}"/>
                  </a:ext>
                </a:extLst>
              </p:cNvPr>
              <p:cNvSpPr>
                <a:spLocks noChangeArrowheads="1"/>
              </p:cNvSpPr>
              <p:nvPr/>
            </p:nvSpPr>
            <p:spPr bwMode="auto">
              <a:xfrm>
                <a:off x="3524" y="3151"/>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0" name="Rectangle 803">
                <a:extLst>
                  <a:ext uri="{FF2B5EF4-FFF2-40B4-BE49-F238E27FC236}">
                    <a16:creationId xmlns:a16="http://schemas.microsoft.com/office/drawing/2014/main" id="{18957BE1-F05E-49BD-B3D7-AE056CA333F5}"/>
                  </a:ext>
                </a:extLst>
              </p:cNvPr>
              <p:cNvSpPr>
                <a:spLocks noChangeArrowheads="1"/>
              </p:cNvSpPr>
              <p:nvPr/>
            </p:nvSpPr>
            <p:spPr bwMode="auto">
              <a:xfrm>
                <a:off x="3605" y="3151"/>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3</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1" name="Rectangle 804">
                <a:extLst>
                  <a:ext uri="{FF2B5EF4-FFF2-40B4-BE49-F238E27FC236}">
                    <a16:creationId xmlns:a16="http://schemas.microsoft.com/office/drawing/2014/main" id="{15930DCA-3202-437D-B00E-036A6ABA4CEA}"/>
                  </a:ext>
                </a:extLst>
              </p:cNvPr>
              <p:cNvSpPr>
                <a:spLocks noChangeArrowheads="1"/>
              </p:cNvSpPr>
              <p:nvPr/>
            </p:nvSpPr>
            <p:spPr bwMode="auto">
              <a:xfrm>
                <a:off x="3654" y="3151"/>
                <a:ext cx="13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2" name="Rectangle 805">
                <a:extLst>
                  <a:ext uri="{FF2B5EF4-FFF2-40B4-BE49-F238E27FC236}">
                    <a16:creationId xmlns:a16="http://schemas.microsoft.com/office/drawing/2014/main" id="{2729C577-26BB-4664-ACAC-D44DB2AD1D6B}"/>
                  </a:ext>
                </a:extLst>
              </p:cNvPr>
              <p:cNvSpPr>
                <a:spLocks noChangeArrowheads="1"/>
              </p:cNvSpPr>
              <p:nvPr/>
            </p:nvSpPr>
            <p:spPr bwMode="auto">
              <a:xfrm>
                <a:off x="3101" y="3265"/>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第</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3" name="Rectangle 806">
                <a:extLst>
                  <a:ext uri="{FF2B5EF4-FFF2-40B4-BE49-F238E27FC236}">
                    <a16:creationId xmlns:a16="http://schemas.microsoft.com/office/drawing/2014/main" id="{9DF0E37D-FC4A-4671-B8BF-001E83FDEE7F}"/>
                  </a:ext>
                </a:extLst>
              </p:cNvPr>
              <p:cNvSpPr>
                <a:spLocks noChangeArrowheads="1"/>
              </p:cNvSpPr>
              <p:nvPr/>
            </p:nvSpPr>
            <p:spPr bwMode="auto">
              <a:xfrm>
                <a:off x="3191" y="3265"/>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4</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4" name="Rectangle 807">
                <a:extLst>
                  <a:ext uri="{FF2B5EF4-FFF2-40B4-BE49-F238E27FC236}">
                    <a16:creationId xmlns:a16="http://schemas.microsoft.com/office/drawing/2014/main" id="{0A12632F-ADAE-4B48-A7D4-6E0B627AFDD6}"/>
                  </a:ext>
                </a:extLst>
              </p:cNvPr>
              <p:cNvSpPr>
                <a:spLocks noChangeArrowheads="1"/>
              </p:cNvSpPr>
              <p:nvPr/>
            </p:nvSpPr>
            <p:spPr bwMode="auto">
              <a:xfrm>
                <a:off x="3239" y="3265"/>
                <a:ext cx="13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項等</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5" name="Rectangle 808">
                <a:extLst>
                  <a:ext uri="{FF2B5EF4-FFF2-40B4-BE49-F238E27FC236}">
                    <a16:creationId xmlns:a16="http://schemas.microsoft.com/office/drawing/2014/main" id="{B9E6BECB-2277-43D1-A39D-51B472A66D10}"/>
                  </a:ext>
                </a:extLst>
              </p:cNvPr>
              <p:cNvSpPr>
                <a:spLocks noChangeArrowheads="1"/>
              </p:cNvSpPr>
              <p:nvPr/>
            </p:nvSpPr>
            <p:spPr bwMode="auto">
              <a:xfrm>
                <a:off x="3857" y="1351"/>
                <a:ext cx="122" cy="21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66" name="Rectangle 809">
                <a:extLst>
                  <a:ext uri="{FF2B5EF4-FFF2-40B4-BE49-F238E27FC236}">
                    <a16:creationId xmlns:a16="http://schemas.microsoft.com/office/drawing/2014/main" id="{4160621A-B034-41BD-B2F5-5B7012B6D872}"/>
                  </a:ext>
                </a:extLst>
              </p:cNvPr>
              <p:cNvSpPr>
                <a:spLocks noChangeArrowheads="1"/>
              </p:cNvSpPr>
              <p:nvPr/>
            </p:nvSpPr>
            <p:spPr bwMode="auto">
              <a:xfrm>
                <a:off x="3866" y="1363"/>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7" name="Rectangle 810">
                <a:extLst>
                  <a:ext uri="{FF2B5EF4-FFF2-40B4-BE49-F238E27FC236}">
                    <a16:creationId xmlns:a16="http://schemas.microsoft.com/office/drawing/2014/main" id="{3C0D8E28-243F-47A6-A644-9A62AA3C76E5}"/>
                  </a:ext>
                </a:extLst>
              </p:cNvPr>
              <p:cNvSpPr>
                <a:spLocks noChangeArrowheads="1"/>
              </p:cNvSpPr>
              <p:nvPr/>
            </p:nvSpPr>
            <p:spPr bwMode="auto">
              <a:xfrm>
                <a:off x="3866" y="1460"/>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利</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8" name="Rectangle 811">
                <a:extLst>
                  <a:ext uri="{FF2B5EF4-FFF2-40B4-BE49-F238E27FC236}">
                    <a16:creationId xmlns:a16="http://schemas.microsoft.com/office/drawing/2014/main" id="{B25AE11B-BEDB-4C2A-A932-574B72984759}"/>
                  </a:ext>
                </a:extLst>
              </p:cNvPr>
              <p:cNvSpPr>
                <a:spLocks noChangeArrowheads="1"/>
              </p:cNvSpPr>
              <p:nvPr/>
            </p:nvSpPr>
            <p:spPr bwMode="auto">
              <a:xfrm>
                <a:off x="3866" y="1558"/>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益</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169" name="Rectangle 812">
                <a:extLst>
                  <a:ext uri="{FF2B5EF4-FFF2-40B4-BE49-F238E27FC236}">
                    <a16:creationId xmlns:a16="http://schemas.microsoft.com/office/drawing/2014/main" id="{109CC483-9690-4F54-A01E-3BA631C23B31}"/>
                  </a:ext>
                </a:extLst>
              </p:cNvPr>
              <p:cNvSpPr>
                <a:spLocks noChangeArrowheads="1"/>
              </p:cNvSpPr>
              <p:nvPr/>
            </p:nvSpPr>
            <p:spPr bwMode="auto">
              <a:xfrm>
                <a:off x="3866" y="1655"/>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処</a:t>
                </a:r>
                <a:endParaRPr kumimoji="0" lang="ja-JP" altLang="ja-JP" sz="1800" b="0" i="0" u="none" strike="noStrike" cap="none" normalizeH="0" baseline="0">
                  <a:ln>
                    <a:noFill/>
                  </a:ln>
                  <a:solidFill>
                    <a:schemeClr val="tx1"/>
                  </a:solidFill>
                  <a:effectLst/>
                  <a:latin typeface="Arial" panose="020B0604020202020204" pitchFamily="34" charset="0"/>
                </a:endParaRPr>
              </a:p>
            </p:txBody>
          </p:sp>
        </p:grpSp>
        <p:sp>
          <p:nvSpPr>
            <p:cNvPr id="12870" name="Rectangle 814">
              <a:extLst>
                <a:ext uri="{FF2B5EF4-FFF2-40B4-BE49-F238E27FC236}">
                  <a16:creationId xmlns:a16="http://schemas.microsoft.com/office/drawing/2014/main" id="{033A089B-9336-4190-AB24-886C67631A10}"/>
                </a:ext>
              </a:extLst>
            </p:cNvPr>
            <p:cNvSpPr>
              <a:spLocks noChangeArrowheads="1"/>
            </p:cNvSpPr>
            <p:nvPr/>
          </p:nvSpPr>
          <p:spPr bwMode="auto">
            <a:xfrm>
              <a:off x="3866" y="1752"/>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分</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1" name="Rectangle 815">
              <a:extLst>
                <a:ext uri="{FF2B5EF4-FFF2-40B4-BE49-F238E27FC236}">
                  <a16:creationId xmlns:a16="http://schemas.microsoft.com/office/drawing/2014/main" id="{6C0FC5FE-4BE4-4F3B-B09F-A083025ABEE4}"/>
                </a:ext>
              </a:extLst>
            </p:cNvPr>
            <p:cNvSpPr>
              <a:spLocks noChangeArrowheads="1"/>
            </p:cNvSpPr>
            <p:nvPr/>
          </p:nvSpPr>
          <p:spPr bwMode="auto">
            <a:xfrm>
              <a:off x="3875" y="1850"/>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2" name="Rectangle 816">
              <a:extLst>
                <a:ext uri="{FF2B5EF4-FFF2-40B4-BE49-F238E27FC236}">
                  <a16:creationId xmlns:a16="http://schemas.microsoft.com/office/drawing/2014/main" id="{B1CEE7DF-15ED-4999-8A7F-F7BBD6BCFB5E}"/>
                </a:ext>
              </a:extLst>
            </p:cNvPr>
            <p:cNvSpPr>
              <a:spLocks noChangeArrowheads="1"/>
            </p:cNvSpPr>
            <p:nvPr/>
          </p:nvSpPr>
          <p:spPr bwMode="auto">
            <a:xfrm>
              <a:off x="3875" y="1948"/>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し</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3" name="Rectangle 817">
              <a:extLst>
                <a:ext uri="{FF2B5EF4-FFF2-40B4-BE49-F238E27FC236}">
                  <a16:creationId xmlns:a16="http://schemas.microsoft.com/office/drawing/2014/main" id="{139878A4-79B7-408E-8FB9-DBA40988747E}"/>
                </a:ext>
              </a:extLst>
            </p:cNvPr>
            <p:cNvSpPr>
              <a:spLocks noChangeArrowheads="1"/>
            </p:cNvSpPr>
            <p:nvPr/>
          </p:nvSpPr>
          <p:spPr bwMode="auto">
            <a:xfrm>
              <a:off x="3866" y="2045"/>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4" name="Rectangle 818">
              <a:extLst>
                <a:ext uri="{FF2B5EF4-FFF2-40B4-BE49-F238E27FC236}">
                  <a16:creationId xmlns:a16="http://schemas.microsoft.com/office/drawing/2014/main" id="{C2B38C9E-4B38-4D52-86D2-13C100FAD77C}"/>
                </a:ext>
              </a:extLst>
            </p:cNvPr>
            <p:cNvSpPr>
              <a:spLocks noChangeArrowheads="1"/>
            </p:cNvSpPr>
            <p:nvPr/>
          </p:nvSpPr>
          <p:spPr bwMode="auto">
            <a:xfrm>
              <a:off x="3875" y="2142"/>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う</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5" name="Rectangle 819">
              <a:extLst>
                <a:ext uri="{FF2B5EF4-FFF2-40B4-BE49-F238E27FC236}">
                  <a16:creationId xmlns:a16="http://schemas.microsoft.com/office/drawing/2014/main" id="{0F216DDB-9734-4F9B-BD50-BCE2AD680CDF}"/>
                </a:ext>
              </a:extLst>
            </p:cNvPr>
            <p:cNvSpPr>
              <a:spLocks noChangeArrowheads="1"/>
            </p:cNvSpPr>
            <p:nvPr/>
          </p:nvSpPr>
          <p:spPr bwMode="auto">
            <a:xfrm>
              <a:off x="3875" y="2240"/>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と</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6" name="Rectangle 820">
              <a:extLst>
                <a:ext uri="{FF2B5EF4-FFF2-40B4-BE49-F238E27FC236}">
                  <a16:creationId xmlns:a16="http://schemas.microsoft.com/office/drawing/2014/main" id="{CA8986DC-C3BB-492E-89A1-4C43E2E35EEA}"/>
                </a:ext>
              </a:extLst>
            </p:cNvPr>
            <p:cNvSpPr>
              <a:spLocks noChangeArrowheads="1"/>
            </p:cNvSpPr>
            <p:nvPr/>
          </p:nvSpPr>
          <p:spPr bwMode="auto">
            <a:xfrm>
              <a:off x="3866" y="2338"/>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7" name="Rectangle 821">
              <a:extLst>
                <a:ext uri="{FF2B5EF4-FFF2-40B4-BE49-F238E27FC236}">
                  <a16:creationId xmlns:a16="http://schemas.microsoft.com/office/drawing/2014/main" id="{313F148C-D4F3-4CCE-A69F-EB410B74DABB}"/>
                </a:ext>
              </a:extLst>
            </p:cNvPr>
            <p:cNvSpPr>
              <a:spLocks noChangeArrowheads="1"/>
            </p:cNvSpPr>
            <p:nvPr/>
          </p:nvSpPr>
          <p:spPr bwMode="auto">
            <a:xfrm>
              <a:off x="3866" y="2435"/>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8" name="Rectangle 822">
              <a:extLst>
                <a:ext uri="{FF2B5EF4-FFF2-40B4-BE49-F238E27FC236}">
                  <a16:creationId xmlns:a16="http://schemas.microsoft.com/office/drawing/2014/main" id="{8EE9CF3D-43C1-4DC8-9D78-D8DC1F888BE9}"/>
                </a:ext>
              </a:extLst>
            </p:cNvPr>
            <p:cNvSpPr>
              <a:spLocks noChangeArrowheads="1"/>
            </p:cNvSpPr>
            <p:nvPr/>
          </p:nvSpPr>
          <p:spPr bwMode="auto">
            <a:xfrm>
              <a:off x="3866" y="2541"/>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79" name="Rectangle 823">
              <a:extLst>
                <a:ext uri="{FF2B5EF4-FFF2-40B4-BE49-F238E27FC236}">
                  <a16:creationId xmlns:a16="http://schemas.microsoft.com/office/drawing/2014/main" id="{785EACDC-FEA5-483A-A141-BAA8F1FF71F7}"/>
                </a:ext>
              </a:extLst>
            </p:cNvPr>
            <p:cNvSpPr>
              <a:spLocks noChangeArrowheads="1"/>
            </p:cNvSpPr>
            <p:nvPr/>
          </p:nvSpPr>
          <p:spPr bwMode="auto">
            <a:xfrm>
              <a:off x="3866" y="2638"/>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0" name="Rectangle 824">
              <a:extLst>
                <a:ext uri="{FF2B5EF4-FFF2-40B4-BE49-F238E27FC236}">
                  <a16:creationId xmlns:a16="http://schemas.microsoft.com/office/drawing/2014/main" id="{70ABB927-B9C5-4687-85AB-DC90D24D7A1A}"/>
                </a:ext>
              </a:extLst>
            </p:cNvPr>
            <p:cNvSpPr>
              <a:spLocks noChangeArrowheads="1"/>
            </p:cNvSpPr>
            <p:nvPr/>
          </p:nvSpPr>
          <p:spPr bwMode="auto">
            <a:xfrm>
              <a:off x="3866" y="2744"/>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1" name="Rectangle 825">
              <a:extLst>
                <a:ext uri="{FF2B5EF4-FFF2-40B4-BE49-F238E27FC236}">
                  <a16:creationId xmlns:a16="http://schemas.microsoft.com/office/drawing/2014/main" id="{40A60039-EC6E-4DFD-9C42-28F88351A315}"/>
                </a:ext>
              </a:extLst>
            </p:cNvPr>
            <p:cNvSpPr>
              <a:spLocks noChangeArrowheads="1"/>
            </p:cNvSpPr>
            <p:nvPr/>
          </p:nvSpPr>
          <p:spPr bwMode="auto">
            <a:xfrm>
              <a:off x="3866" y="2841"/>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2" name="Rectangle 826">
              <a:extLst>
                <a:ext uri="{FF2B5EF4-FFF2-40B4-BE49-F238E27FC236}">
                  <a16:creationId xmlns:a16="http://schemas.microsoft.com/office/drawing/2014/main" id="{D7EDB03A-3C80-4C25-972E-1CC58FCCAAB2}"/>
                </a:ext>
              </a:extLst>
            </p:cNvPr>
            <p:cNvSpPr>
              <a:spLocks noChangeArrowheads="1"/>
            </p:cNvSpPr>
            <p:nvPr/>
          </p:nvSpPr>
          <p:spPr bwMode="auto">
            <a:xfrm>
              <a:off x="3866" y="2939"/>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続</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3" name="Rectangle 827">
              <a:extLst>
                <a:ext uri="{FF2B5EF4-FFF2-40B4-BE49-F238E27FC236}">
                  <a16:creationId xmlns:a16="http://schemas.microsoft.com/office/drawing/2014/main" id="{F28F65ED-97CC-4431-B1D0-8018EEA24610}"/>
                </a:ext>
              </a:extLst>
            </p:cNvPr>
            <p:cNvSpPr>
              <a:spLocks noChangeArrowheads="1"/>
            </p:cNvSpPr>
            <p:nvPr/>
          </p:nvSpPr>
          <p:spPr bwMode="auto">
            <a:xfrm>
              <a:off x="3954" y="2000"/>
              <a:ext cx="114" cy="15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84" name="Rectangle 828">
              <a:extLst>
                <a:ext uri="{FF2B5EF4-FFF2-40B4-BE49-F238E27FC236}">
                  <a16:creationId xmlns:a16="http://schemas.microsoft.com/office/drawing/2014/main" id="{679472BC-0FE9-4457-B0C6-033D0A3BC106}"/>
                </a:ext>
              </a:extLst>
            </p:cNvPr>
            <p:cNvSpPr>
              <a:spLocks noChangeArrowheads="1"/>
            </p:cNvSpPr>
            <p:nvPr/>
          </p:nvSpPr>
          <p:spPr bwMode="auto">
            <a:xfrm>
              <a:off x="3927" y="1926"/>
              <a:ext cx="14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885" name="Rectangle 829">
              <a:extLst>
                <a:ext uri="{FF2B5EF4-FFF2-40B4-BE49-F238E27FC236}">
                  <a16:creationId xmlns:a16="http://schemas.microsoft.com/office/drawing/2014/main" id="{AEF79682-581D-4BBD-8859-38C517907BC1}"/>
                </a:ext>
              </a:extLst>
            </p:cNvPr>
            <p:cNvSpPr>
              <a:spLocks noChangeArrowheads="1"/>
            </p:cNvSpPr>
            <p:nvPr/>
          </p:nvSpPr>
          <p:spPr bwMode="auto">
            <a:xfrm>
              <a:off x="3951" y="2093"/>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6" name="Rectangle 830">
              <a:extLst>
                <a:ext uri="{FF2B5EF4-FFF2-40B4-BE49-F238E27FC236}">
                  <a16:creationId xmlns:a16="http://schemas.microsoft.com/office/drawing/2014/main" id="{64DD1628-8D57-4334-881E-72CAE4278AFB}"/>
                </a:ext>
              </a:extLst>
            </p:cNvPr>
            <p:cNvSpPr>
              <a:spLocks noChangeArrowheads="1"/>
            </p:cNvSpPr>
            <p:nvPr/>
          </p:nvSpPr>
          <p:spPr bwMode="auto">
            <a:xfrm>
              <a:off x="3951" y="2191"/>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聞</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7" name="Rectangle 831">
              <a:extLst>
                <a:ext uri="{FF2B5EF4-FFF2-40B4-BE49-F238E27FC236}">
                  <a16:creationId xmlns:a16="http://schemas.microsoft.com/office/drawing/2014/main" id="{19D4E1BE-1EB6-4319-A807-760D4C5E5A70}"/>
                </a:ext>
              </a:extLst>
            </p:cNvPr>
            <p:cNvSpPr>
              <a:spLocks noChangeArrowheads="1"/>
            </p:cNvSpPr>
            <p:nvPr/>
          </p:nvSpPr>
          <p:spPr bwMode="auto">
            <a:xfrm>
              <a:off x="3967" y="2289"/>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8" name="Rectangle 832">
              <a:extLst>
                <a:ext uri="{FF2B5EF4-FFF2-40B4-BE49-F238E27FC236}">
                  <a16:creationId xmlns:a16="http://schemas.microsoft.com/office/drawing/2014/main" id="{B91CC037-99D8-48DB-BB3A-E2A512D3AF22}"/>
                </a:ext>
              </a:extLst>
            </p:cNvPr>
            <p:cNvSpPr>
              <a:spLocks noChangeArrowheads="1"/>
            </p:cNvSpPr>
            <p:nvPr/>
          </p:nvSpPr>
          <p:spPr bwMode="auto">
            <a:xfrm>
              <a:off x="3951" y="2386"/>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弁</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89" name="Rectangle 833">
              <a:extLst>
                <a:ext uri="{FF2B5EF4-FFF2-40B4-BE49-F238E27FC236}">
                  <a16:creationId xmlns:a16="http://schemas.microsoft.com/office/drawing/2014/main" id="{8DB90BD4-B8CF-4B27-8409-161D8684E6EA}"/>
                </a:ext>
              </a:extLst>
            </p:cNvPr>
            <p:cNvSpPr>
              <a:spLocks noChangeArrowheads="1"/>
            </p:cNvSpPr>
            <p:nvPr/>
          </p:nvSpPr>
          <p:spPr bwMode="auto">
            <a:xfrm>
              <a:off x="3951" y="2484"/>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明</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0" name="Rectangle 834">
              <a:extLst>
                <a:ext uri="{FF2B5EF4-FFF2-40B4-BE49-F238E27FC236}">
                  <a16:creationId xmlns:a16="http://schemas.microsoft.com/office/drawing/2014/main" id="{365EEEBD-3740-49F6-AB8F-476DB1018F1C}"/>
                </a:ext>
              </a:extLst>
            </p:cNvPr>
            <p:cNvSpPr>
              <a:spLocks noChangeArrowheads="1"/>
            </p:cNvSpPr>
            <p:nvPr/>
          </p:nvSpPr>
          <p:spPr bwMode="auto">
            <a:xfrm>
              <a:off x="3951" y="2581"/>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1" name="Rectangle 835">
              <a:extLst>
                <a:ext uri="{FF2B5EF4-FFF2-40B4-BE49-F238E27FC236}">
                  <a16:creationId xmlns:a16="http://schemas.microsoft.com/office/drawing/2014/main" id="{60764F3E-4843-47A7-95E4-1F3B8E442F93}"/>
                </a:ext>
              </a:extLst>
            </p:cNvPr>
            <p:cNvSpPr>
              <a:spLocks noChangeArrowheads="1"/>
            </p:cNvSpPr>
            <p:nvPr/>
          </p:nvSpPr>
          <p:spPr bwMode="auto">
            <a:xfrm>
              <a:off x="3951" y="2679"/>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機</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2" name="Rectangle 836">
              <a:extLst>
                <a:ext uri="{FF2B5EF4-FFF2-40B4-BE49-F238E27FC236}">
                  <a16:creationId xmlns:a16="http://schemas.microsoft.com/office/drawing/2014/main" id="{6F0375F4-4285-4746-899C-2ED9FB94675E}"/>
                </a:ext>
              </a:extLst>
            </p:cNvPr>
            <p:cNvSpPr>
              <a:spLocks noChangeArrowheads="1"/>
            </p:cNvSpPr>
            <p:nvPr/>
          </p:nvSpPr>
          <p:spPr bwMode="auto">
            <a:xfrm>
              <a:off x="3951" y="2776"/>
              <a:ext cx="9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会</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3" name="Rectangle 837">
              <a:extLst>
                <a:ext uri="{FF2B5EF4-FFF2-40B4-BE49-F238E27FC236}">
                  <a16:creationId xmlns:a16="http://schemas.microsoft.com/office/drawing/2014/main" id="{28EE4E47-4E52-4F50-B688-6A102DBAABEA}"/>
                </a:ext>
              </a:extLst>
            </p:cNvPr>
            <p:cNvSpPr>
              <a:spLocks noChangeArrowheads="1"/>
            </p:cNvSpPr>
            <p:nvPr/>
          </p:nvSpPr>
          <p:spPr bwMode="auto">
            <a:xfrm>
              <a:off x="3951" y="2874"/>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4" name="Rectangle 838">
              <a:extLst>
                <a:ext uri="{FF2B5EF4-FFF2-40B4-BE49-F238E27FC236}">
                  <a16:creationId xmlns:a16="http://schemas.microsoft.com/office/drawing/2014/main" id="{F884F258-309F-4D91-8DD7-5116D977EE1A}"/>
                </a:ext>
              </a:extLst>
            </p:cNvPr>
            <p:cNvSpPr>
              <a:spLocks noChangeArrowheads="1"/>
            </p:cNvSpPr>
            <p:nvPr/>
          </p:nvSpPr>
          <p:spPr bwMode="auto">
            <a:xfrm>
              <a:off x="3951" y="2971"/>
              <a:ext cx="8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付</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5" name="Rectangle 839">
              <a:extLst>
                <a:ext uri="{FF2B5EF4-FFF2-40B4-BE49-F238E27FC236}">
                  <a16:creationId xmlns:a16="http://schemas.microsoft.com/office/drawing/2014/main" id="{31B15477-5340-452C-BF00-A7518B7FD1D1}"/>
                </a:ext>
              </a:extLst>
            </p:cNvPr>
            <p:cNvSpPr>
              <a:spLocks noChangeArrowheads="1"/>
            </p:cNvSpPr>
            <p:nvPr/>
          </p:nvSpPr>
          <p:spPr bwMode="auto">
            <a:xfrm>
              <a:off x="3951" y="3077"/>
              <a:ext cx="8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与</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6" name="Rectangle 840">
              <a:extLst>
                <a:ext uri="{FF2B5EF4-FFF2-40B4-BE49-F238E27FC236}">
                  <a16:creationId xmlns:a16="http://schemas.microsoft.com/office/drawing/2014/main" id="{810E9378-8C46-405C-A86B-4668083171C5}"/>
                </a:ext>
              </a:extLst>
            </p:cNvPr>
            <p:cNvSpPr>
              <a:spLocks noChangeArrowheads="1"/>
            </p:cNvSpPr>
            <p:nvPr/>
          </p:nvSpPr>
          <p:spPr bwMode="auto">
            <a:xfrm>
              <a:off x="1977" y="2086"/>
              <a:ext cx="243" cy="10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97" name="Freeform 841">
              <a:extLst>
                <a:ext uri="{FF2B5EF4-FFF2-40B4-BE49-F238E27FC236}">
                  <a16:creationId xmlns:a16="http://schemas.microsoft.com/office/drawing/2014/main" id="{FB584479-70F9-46E7-B0FF-14EC14B30B84}"/>
                </a:ext>
              </a:extLst>
            </p:cNvPr>
            <p:cNvSpPr>
              <a:spLocks noEditPoints="1"/>
            </p:cNvSpPr>
            <p:nvPr/>
          </p:nvSpPr>
          <p:spPr bwMode="auto">
            <a:xfrm>
              <a:off x="1972" y="2082"/>
              <a:ext cx="252" cy="1031"/>
            </a:xfrm>
            <a:custGeom>
              <a:avLst/>
              <a:gdLst>
                <a:gd name="T0" fmla="*/ 0 w 252"/>
                <a:gd name="T1" fmla="*/ 0 h 1031"/>
                <a:gd name="T2" fmla="*/ 252 w 252"/>
                <a:gd name="T3" fmla="*/ 0 h 1031"/>
                <a:gd name="T4" fmla="*/ 252 w 252"/>
                <a:gd name="T5" fmla="*/ 1031 h 1031"/>
                <a:gd name="T6" fmla="*/ 0 w 252"/>
                <a:gd name="T7" fmla="*/ 1031 h 1031"/>
                <a:gd name="T8" fmla="*/ 0 w 252"/>
                <a:gd name="T9" fmla="*/ 0 h 1031"/>
                <a:gd name="T10" fmla="*/ 9 w 252"/>
                <a:gd name="T11" fmla="*/ 1027 h 1031"/>
                <a:gd name="T12" fmla="*/ 5 w 252"/>
                <a:gd name="T13" fmla="*/ 1023 h 1031"/>
                <a:gd name="T14" fmla="*/ 248 w 252"/>
                <a:gd name="T15" fmla="*/ 1023 h 1031"/>
                <a:gd name="T16" fmla="*/ 244 w 252"/>
                <a:gd name="T17" fmla="*/ 1027 h 1031"/>
                <a:gd name="T18" fmla="*/ 244 w 252"/>
                <a:gd name="T19" fmla="*/ 4 h 1031"/>
                <a:gd name="T20" fmla="*/ 248 w 252"/>
                <a:gd name="T21" fmla="*/ 8 h 1031"/>
                <a:gd name="T22" fmla="*/ 5 w 252"/>
                <a:gd name="T23" fmla="*/ 8 h 1031"/>
                <a:gd name="T24" fmla="*/ 9 w 252"/>
                <a:gd name="T25" fmla="*/ 4 h 1031"/>
                <a:gd name="T26" fmla="*/ 9 w 252"/>
                <a:gd name="T27" fmla="*/ 1027 h 1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2" h="1031">
                  <a:moveTo>
                    <a:pt x="0" y="0"/>
                  </a:moveTo>
                  <a:lnTo>
                    <a:pt x="252" y="0"/>
                  </a:lnTo>
                  <a:lnTo>
                    <a:pt x="252" y="1031"/>
                  </a:lnTo>
                  <a:lnTo>
                    <a:pt x="0" y="1031"/>
                  </a:lnTo>
                  <a:lnTo>
                    <a:pt x="0" y="0"/>
                  </a:lnTo>
                  <a:close/>
                  <a:moveTo>
                    <a:pt x="9" y="1027"/>
                  </a:moveTo>
                  <a:lnTo>
                    <a:pt x="5" y="1023"/>
                  </a:lnTo>
                  <a:lnTo>
                    <a:pt x="248" y="1023"/>
                  </a:lnTo>
                  <a:lnTo>
                    <a:pt x="244" y="1027"/>
                  </a:lnTo>
                  <a:lnTo>
                    <a:pt x="244" y="4"/>
                  </a:lnTo>
                  <a:lnTo>
                    <a:pt x="248" y="8"/>
                  </a:lnTo>
                  <a:lnTo>
                    <a:pt x="5" y="8"/>
                  </a:lnTo>
                  <a:lnTo>
                    <a:pt x="9" y="4"/>
                  </a:lnTo>
                  <a:lnTo>
                    <a:pt x="9" y="1027"/>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898" name="Rectangle 842">
              <a:extLst>
                <a:ext uri="{FF2B5EF4-FFF2-40B4-BE49-F238E27FC236}">
                  <a16:creationId xmlns:a16="http://schemas.microsoft.com/office/drawing/2014/main" id="{FD8BAE86-8402-46D8-AF7C-3FAD328B2596}"/>
                </a:ext>
              </a:extLst>
            </p:cNvPr>
            <p:cNvSpPr>
              <a:spLocks noChangeArrowheads="1"/>
            </p:cNvSpPr>
            <p:nvPr/>
          </p:nvSpPr>
          <p:spPr bwMode="auto">
            <a:xfrm>
              <a:off x="2039" y="2199"/>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899" name="Rectangle 843">
              <a:extLst>
                <a:ext uri="{FF2B5EF4-FFF2-40B4-BE49-F238E27FC236}">
                  <a16:creationId xmlns:a16="http://schemas.microsoft.com/office/drawing/2014/main" id="{A66FD3C5-A9BD-41D2-ADB2-7598EE7F2902}"/>
                </a:ext>
              </a:extLst>
            </p:cNvPr>
            <p:cNvSpPr>
              <a:spLocks noChangeArrowheads="1"/>
            </p:cNvSpPr>
            <p:nvPr/>
          </p:nvSpPr>
          <p:spPr bwMode="auto">
            <a:xfrm>
              <a:off x="2039" y="2337"/>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改</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00" name="Rectangle 844">
              <a:extLst>
                <a:ext uri="{FF2B5EF4-FFF2-40B4-BE49-F238E27FC236}">
                  <a16:creationId xmlns:a16="http://schemas.microsoft.com/office/drawing/2014/main" id="{B4109408-475F-4300-A141-12FE31329AA7}"/>
                </a:ext>
              </a:extLst>
            </p:cNvPr>
            <p:cNvSpPr>
              <a:spLocks noChangeArrowheads="1"/>
            </p:cNvSpPr>
            <p:nvPr/>
          </p:nvSpPr>
          <p:spPr bwMode="auto">
            <a:xfrm>
              <a:off x="2039" y="2475"/>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善</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01" name="Rectangle 845">
              <a:extLst>
                <a:ext uri="{FF2B5EF4-FFF2-40B4-BE49-F238E27FC236}">
                  <a16:creationId xmlns:a16="http://schemas.microsoft.com/office/drawing/2014/main" id="{62428B1F-0F4D-4276-80F3-10A02B469B17}"/>
                </a:ext>
              </a:extLst>
            </p:cNvPr>
            <p:cNvSpPr>
              <a:spLocks noChangeArrowheads="1"/>
            </p:cNvSpPr>
            <p:nvPr/>
          </p:nvSpPr>
          <p:spPr bwMode="auto">
            <a:xfrm>
              <a:off x="2039" y="2613"/>
              <a:ext cx="12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勧</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02" name="Rectangle 846">
              <a:extLst>
                <a:ext uri="{FF2B5EF4-FFF2-40B4-BE49-F238E27FC236}">
                  <a16:creationId xmlns:a16="http://schemas.microsoft.com/office/drawing/2014/main" id="{7907F15E-9FAC-4336-85F2-D79853DCEB9B}"/>
                </a:ext>
              </a:extLst>
            </p:cNvPr>
            <p:cNvSpPr>
              <a:spLocks noChangeArrowheads="1"/>
            </p:cNvSpPr>
            <p:nvPr/>
          </p:nvSpPr>
          <p:spPr bwMode="auto">
            <a:xfrm>
              <a:off x="2039" y="2751"/>
              <a:ext cx="12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告</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03" name="Rectangle 847">
              <a:extLst>
                <a:ext uri="{FF2B5EF4-FFF2-40B4-BE49-F238E27FC236}">
                  <a16:creationId xmlns:a16="http://schemas.microsoft.com/office/drawing/2014/main" id="{31E6DB35-2D84-41EA-A09C-A0F47998CDFF}"/>
                </a:ext>
              </a:extLst>
            </p:cNvPr>
            <p:cNvSpPr>
              <a:spLocks noChangeArrowheads="1"/>
            </p:cNvSpPr>
            <p:nvPr/>
          </p:nvSpPr>
          <p:spPr bwMode="auto">
            <a:xfrm>
              <a:off x="2039" y="2890"/>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04" name="Rectangle 848">
              <a:extLst>
                <a:ext uri="{FF2B5EF4-FFF2-40B4-BE49-F238E27FC236}">
                  <a16:creationId xmlns:a16="http://schemas.microsoft.com/office/drawing/2014/main" id="{BD98F2C9-6DA6-440C-B48C-85277F6DD48C}"/>
                </a:ext>
              </a:extLst>
            </p:cNvPr>
            <p:cNvSpPr>
              <a:spLocks noChangeArrowheads="1"/>
            </p:cNvSpPr>
            <p:nvPr/>
          </p:nvSpPr>
          <p:spPr bwMode="auto">
            <a:xfrm>
              <a:off x="4405" y="1501"/>
              <a:ext cx="1113" cy="2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05" name="Freeform 849">
              <a:extLst>
                <a:ext uri="{FF2B5EF4-FFF2-40B4-BE49-F238E27FC236}">
                  <a16:creationId xmlns:a16="http://schemas.microsoft.com/office/drawing/2014/main" id="{9657EFFD-FB81-4FF0-8FDB-1F713164B3FE}"/>
                </a:ext>
              </a:extLst>
            </p:cNvPr>
            <p:cNvSpPr>
              <a:spLocks noEditPoints="1"/>
            </p:cNvSpPr>
            <p:nvPr/>
          </p:nvSpPr>
          <p:spPr bwMode="auto">
            <a:xfrm>
              <a:off x="4401" y="1497"/>
              <a:ext cx="1121" cy="284"/>
            </a:xfrm>
            <a:custGeom>
              <a:avLst/>
              <a:gdLst>
                <a:gd name="T0" fmla="*/ 0 w 1121"/>
                <a:gd name="T1" fmla="*/ 0 h 284"/>
                <a:gd name="T2" fmla="*/ 1121 w 1121"/>
                <a:gd name="T3" fmla="*/ 0 h 284"/>
                <a:gd name="T4" fmla="*/ 1121 w 1121"/>
                <a:gd name="T5" fmla="*/ 284 h 284"/>
                <a:gd name="T6" fmla="*/ 0 w 1121"/>
                <a:gd name="T7" fmla="*/ 284 h 284"/>
                <a:gd name="T8" fmla="*/ 0 w 1121"/>
                <a:gd name="T9" fmla="*/ 0 h 284"/>
                <a:gd name="T10" fmla="*/ 8 w 1121"/>
                <a:gd name="T11" fmla="*/ 280 h 284"/>
                <a:gd name="T12" fmla="*/ 4 w 1121"/>
                <a:gd name="T13" fmla="*/ 276 h 284"/>
                <a:gd name="T14" fmla="*/ 1117 w 1121"/>
                <a:gd name="T15" fmla="*/ 276 h 284"/>
                <a:gd name="T16" fmla="*/ 1113 w 1121"/>
                <a:gd name="T17" fmla="*/ 280 h 284"/>
                <a:gd name="T18" fmla="*/ 1113 w 1121"/>
                <a:gd name="T19" fmla="*/ 4 h 284"/>
                <a:gd name="T20" fmla="*/ 1117 w 1121"/>
                <a:gd name="T21" fmla="*/ 8 h 284"/>
                <a:gd name="T22" fmla="*/ 4 w 1121"/>
                <a:gd name="T23" fmla="*/ 8 h 284"/>
                <a:gd name="T24" fmla="*/ 8 w 1121"/>
                <a:gd name="T25" fmla="*/ 4 h 284"/>
                <a:gd name="T26" fmla="*/ 8 w 1121"/>
                <a:gd name="T27" fmla="*/ 280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1" h="284">
                  <a:moveTo>
                    <a:pt x="0" y="0"/>
                  </a:moveTo>
                  <a:lnTo>
                    <a:pt x="1121" y="0"/>
                  </a:lnTo>
                  <a:lnTo>
                    <a:pt x="1121" y="284"/>
                  </a:lnTo>
                  <a:lnTo>
                    <a:pt x="0" y="284"/>
                  </a:lnTo>
                  <a:lnTo>
                    <a:pt x="0" y="0"/>
                  </a:lnTo>
                  <a:close/>
                  <a:moveTo>
                    <a:pt x="8" y="280"/>
                  </a:moveTo>
                  <a:lnTo>
                    <a:pt x="4" y="276"/>
                  </a:lnTo>
                  <a:lnTo>
                    <a:pt x="1117" y="276"/>
                  </a:lnTo>
                  <a:lnTo>
                    <a:pt x="1113" y="280"/>
                  </a:lnTo>
                  <a:lnTo>
                    <a:pt x="1113" y="4"/>
                  </a:lnTo>
                  <a:lnTo>
                    <a:pt x="1117" y="8"/>
                  </a:lnTo>
                  <a:lnTo>
                    <a:pt x="4" y="8"/>
                  </a:lnTo>
                  <a:lnTo>
                    <a:pt x="8" y="4"/>
                  </a:lnTo>
                  <a:lnTo>
                    <a:pt x="8" y="28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06" name="Rectangle 850">
              <a:extLst>
                <a:ext uri="{FF2B5EF4-FFF2-40B4-BE49-F238E27FC236}">
                  <a16:creationId xmlns:a16="http://schemas.microsoft.com/office/drawing/2014/main" id="{F85D2AE5-B92B-4AE9-826C-C77718AEEAF2}"/>
                </a:ext>
              </a:extLst>
            </p:cNvPr>
            <p:cNvSpPr>
              <a:spLocks noChangeArrowheads="1"/>
            </p:cNvSpPr>
            <p:nvPr/>
          </p:nvSpPr>
          <p:spPr bwMode="auto">
            <a:xfrm>
              <a:off x="4538" y="1578"/>
              <a:ext cx="51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◆指定の取消◆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07" name="Rectangle 851">
              <a:extLst>
                <a:ext uri="{FF2B5EF4-FFF2-40B4-BE49-F238E27FC236}">
                  <a16:creationId xmlns:a16="http://schemas.microsoft.com/office/drawing/2014/main" id="{70809A7A-7C6D-4866-A8F1-32CB4E2295CB}"/>
                </a:ext>
              </a:extLst>
            </p:cNvPr>
            <p:cNvSpPr>
              <a:spLocks noChangeArrowheads="1"/>
            </p:cNvSpPr>
            <p:nvPr/>
          </p:nvSpPr>
          <p:spPr bwMode="auto">
            <a:xfrm>
              <a:off x="4405" y="2191"/>
              <a:ext cx="1145" cy="2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08" name="Freeform 852">
              <a:extLst>
                <a:ext uri="{FF2B5EF4-FFF2-40B4-BE49-F238E27FC236}">
                  <a16:creationId xmlns:a16="http://schemas.microsoft.com/office/drawing/2014/main" id="{4D7D9344-2CDE-44FD-8884-79A8208AB7E6}"/>
                </a:ext>
              </a:extLst>
            </p:cNvPr>
            <p:cNvSpPr>
              <a:spLocks noEditPoints="1"/>
            </p:cNvSpPr>
            <p:nvPr/>
          </p:nvSpPr>
          <p:spPr bwMode="auto">
            <a:xfrm>
              <a:off x="4401" y="2187"/>
              <a:ext cx="1154" cy="276"/>
            </a:xfrm>
            <a:custGeom>
              <a:avLst/>
              <a:gdLst>
                <a:gd name="T0" fmla="*/ 0 w 1154"/>
                <a:gd name="T1" fmla="*/ 0 h 276"/>
                <a:gd name="T2" fmla="*/ 1154 w 1154"/>
                <a:gd name="T3" fmla="*/ 0 h 276"/>
                <a:gd name="T4" fmla="*/ 1154 w 1154"/>
                <a:gd name="T5" fmla="*/ 276 h 276"/>
                <a:gd name="T6" fmla="*/ 0 w 1154"/>
                <a:gd name="T7" fmla="*/ 276 h 276"/>
                <a:gd name="T8" fmla="*/ 0 w 1154"/>
                <a:gd name="T9" fmla="*/ 0 h 276"/>
                <a:gd name="T10" fmla="*/ 8 w 1154"/>
                <a:gd name="T11" fmla="*/ 272 h 276"/>
                <a:gd name="T12" fmla="*/ 4 w 1154"/>
                <a:gd name="T13" fmla="*/ 268 h 276"/>
                <a:gd name="T14" fmla="*/ 1149 w 1154"/>
                <a:gd name="T15" fmla="*/ 268 h 276"/>
                <a:gd name="T16" fmla="*/ 1145 w 1154"/>
                <a:gd name="T17" fmla="*/ 272 h 276"/>
                <a:gd name="T18" fmla="*/ 1145 w 1154"/>
                <a:gd name="T19" fmla="*/ 4 h 276"/>
                <a:gd name="T20" fmla="*/ 1149 w 1154"/>
                <a:gd name="T21" fmla="*/ 8 h 276"/>
                <a:gd name="T22" fmla="*/ 4 w 1154"/>
                <a:gd name="T23" fmla="*/ 8 h 276"/>
                <a:gd name="T24" fmla="*/ 8 w 1154"/>
                <a:gd name="T25" fmla="*/ 4 h 276"/>
                <a:gd name="T26" fmla="*/ 8 w 1154"/>
                <a:gd name="T27" fmla="*/ 27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54" h="276">
                  <a:moveTo>
                    <a:pt x="0" y="0"/>
                  </a:moveTo>
                  <a:lnTo>
                    <a:pt x="1154" y="0"/>
                  </a:lnTo>
                  <a:lnTo>
                    <a:pt x="1154" y="276"/>
                  </a:lnTo>
                  <a:lnTo>
                    <a:pt x="0" y="276"/>
                  </a:lnTo>
                  <a:lnTo>
                    <a:pt x="0" y="0"/>
                  </a:lnTo>
                  <a:close/>
                  <a:moveTo>
                    <a:pt x="8" y="272"/>
                  </a:moveTo>
                  <a:lnTo>
                    <a:pt x="4" y="268"/>
                  </a:lnTo>
                  <a:lnTo>
                    <a:pt x="1149" y="268"/>
                  </a:lnTo>
                  <a:lnTo>
                    <a:pt x="1145" y="272"/>
                  </a:lnTo>
                  <a:lnTo>
                    <a:pt x="1145" y="4"/>
                  </a:lnTo>
                  <a:lnTo>
                    <a:pt x="1149" y="8"/>
                  </a:lnTo>
                  <a:lnTo>
                    <a:pt x="4" y="8"/>
                  </a:lnTo>
                  <a:lnTo>
                    <a:pt x="8" y="4"/>
                  </a:lnTo>
                  <a:lnTo>
                    <a:pt x="8" y="272"/>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09" name="Rectangle 853">
              <a:extLst>
                <a:ext uri="{FF2B5EF4-FFF2-40B4-BE49-F238E27FC236}">
                  <a16:creationId xmlns:a16="http://schemas.microsoft.com/office/drawing/2014/main" id="{BF69A0C1-7352-4F6A-9663-192C8FED0A0C}"/>
                </a:ext>
              </a:extLst>
            </p:cNvPr>
            <p:cNvSpPr>
              <a:spLocks noChangeArrowheads="1"/>
            </p:cNvSpPr>
            <p:nvPr/>
          </p:nvSpPr>
          <p:spPr bwMode="auto">
            <a:xfrm>
              <a:off x="4502" y="2212"/>
              <a:ext cx="56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◆指定の効力の全部</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10" name="Rectangle 854">
              <a:extLst>
                <a:ext uri="{FF2B5EF4-FFF2-40B4-BE49-F238E27FC236}">
                  <a16:creationId xmlns:a16="http://schemas.microsoft.com/office/drawing/2014/main" id="{5455D502-5374-4A4D-AD3E-4A5ADD3C8569}"/>
                </a:ext>
              </a:extLst>
            </p:cNvPr>
            <p:cNvSpPr>
              <a:spLocks noChangeArrowheads="1"/>
            </p:cNvSpPr>
            <p:nvPr/>
          </p:nvSpPr>
          <p:spPr bwMode="auto">
            <a:xfrm>
              <a:off x="4607" y="2308"/>
              <a:ext cx="44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又は一部停止◆</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11" name="Rectangle 855">
              <a:extLst>
                <a:ext uri="{FF2B5EF4-FFF2-40B4-BE49-F238E27FC236}">
                  <a16:creationId xmlns:a16="http://schemas.microsoft.com/office/drawing/2014/main" id="{459BF72E-990C-4771-A560-C79B955E3C03}"/>
                </a:ext>
              </a:extLst>
            </p:cNvPr>
            <p:cNvSpPr>
              <a:spLocks noChangeArrowheads="1"/>
            </p:cNvSpPr>
            <p:nvPr/>
          </p:nvSpPr>
          <p:spPr bwMode="auto">
            <a:xfrm>
              <a:off x="4507" y="2512"/>
              <a:ext cx="901" cy="3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12" name="Rectangle 856">
              <a:extLst>
                <a:ext uri="{FF2B5EF4-FFF2-40B4-BE49-F238E27FC236}">
                  <a16:creationId xmlns:a16="http://schemas.microsoft.com/office/drawing/2014/main" id="{7E095FC3-7AC4-4BB0-984F-CC2DB48FA049}"/>
                </a:ext>
              </a:extLst>
            </p:cNvPr>
            <p:cNvSpPr>
              <a:spLocks noChangeArrowheads="1"/>
            </p:cNvSpPr>
            <p:nvPr/>
          </p:nvSpPr>
          <p:spPr bwMode="auto">
            <a:xfrm>
              <a:off x="4537" y="2540"/>
              <a:ext cx="90"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13" name="Rectangle 857">
              <a:extLst>
                <a:ext uri="{FF2B5EF4-FFF2-40B4-BE49-F238E27FC236}">
                  <a16:creationId xmlns:a16="http://schemas.microsoft.com/office/drawing/2014/main" id="{9A4393E3-D09B-4148-8B91-B4326536E9AC}"/>
                </a:ext>
              </a:extLst>
            </p:cNvPr>
            <p:cNvSpPr>
              <a:spLocks noChangeArrowheads="1"/>
            </p:cNvSpPr>
            <p:nvPr/>
          </p:nvSpPr>
          <p:spPr bwMode="auto">
            <a:xfrm>
              <a:off x="4635" y="2540"/>
              <a:ext cx="398"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条文は指定の取</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14" name="Rectangle 858">
              <a:extLst>
                <a:ext uri="{FF2B5EF4-FFF2-40B4-BE49-F238E27FC236}">
                  <a16:creationId xmlns:a16="http://schemas.microsoft.com/office/drawing/2014/main" id="{D69F2BBE-8249-4375-A54D-DD7C2C78915A}"/>
                </a:ext>
              </a:extLst>
            </p:cNvPr>
            <p:cNvSpPr>
              <a:spLocks noChangeArrowheads="1"/>
            </p:cNvSpPr>
            <p:nvPr/>
          </p:nvSpPr>
          <p:spPr bwMode="auto">
            <a:xfrm>
              <a:off x="4537" y="2662"/>
              <a:ext cx="22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消と同じ</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15" name="Rectangle 859">
              <a:extLst>
                <a:ext uri="{FF2B5EF4-FFF2-40B4-BE49-F238E27FC236}">
                  <a16:creationId xmlns:a16="http://schemas.microsoft.com/office/drawing/2014/main" id="{5E5A7937-7211-4A1E-A540-8E9FD1F9BD44}"/>
                </a:ext>
              </a:extLst>
            </p:cNvPr>
            <p:cNvSpPr>
              <a:spLocks noChangeArrowheads="1"/>
            </p:cNvSpPr>
            <p:nvPr/>
          </p:nvSpPr>
          <p:spPr bwMode="auto">
            <a:xfrm>
              <a:off x="1524" y="2711"/>
              <a:ext cx="219"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基準違反</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16" name="Rectangle 860">
              <a:extLst>
                <a:ext uri="{FF2B5EF4-FFF2-40B4-BE49-F238E27FC236}">
                  <a16:creationId xmlns:a16="http://schemas.microsoft.com/office/drawing/2014/main" id="{F532C553-5929-4D7F-AB62-3AAF8DBC2A8C}"/>
                </a:ext>
              </a:extLst>
            </p:cNvPr>
            <p:cNvSpPr>
              <a:spLocks noChangeArrowheads="1"/>
            </p:cNvSpPr>
            <p:nvPr/>
          </p:nvSpPr>
          <p:spPr bwMode="auto">
            <a:xfrm>
              <a:off x="1525" y="2802"/>
              <a:ext cx="235"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等の発覚</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17" name="Rectangle 861">
              <a:extLst>
                <a:ext uri="{FF2B5EF4-FFF2-40B4-BE49-F238E27FC236}">
                  <a16:creationId xmlns:a16="http://schemas.microsoft.com/office/drawing/2014/main" id="{D591D8D0-5430-4EE3-95D0-5DAC8FB5080F}"/>
                </a:ext>
              </a:extLst>
            </p:cNvPr>
            <p:cNvSpPr>
              <a:spLocks noChangeArrowheads="1"/>
            </p:cNvSpPr>
            <p:nvPr/>
          </p:nvSpPr>
          <p:spPr bwMode="auto">
            <a:xfrm>
              <a:off x="1221" y="1217"/>
              <a:ext cx="211" cy="24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18" name="Freeform 862">
              <a:extLst>
                <a:ext uri="{FF2B5EF4-FFF2-40B4-BE49-F238E27FC236}">
                  <a16:creationId xmlns:a16="http://schemas.microsoft.com/office/drawing/2014/main" id="{68939159-B497-4C99-8A7F-061C1EC94D00}"/>
                </a:ext>
              </a:extLst>
            </p:cNvPr>
            <p:cNvSpPr>
              <a:spLocks noEditPoints="1"/>
            </p:cNvSpPr>
            <p:nvPr/>
          </p:nvSpPr>
          <p:spPr bwMode="auto">
            <a:xfrm>
              <a:off x="1217" y="1212"/>
              <a:ext cx="219" cy="2454"/>
            </a:xfrm>
            <a:custGeom>
              <a:avLst/>
              <a:gdLst>
                <a:gd name="T0" fmla="*/ 0 w 219"/>
                <a:gd name="T1" fmla="*/ 0 h 2454"/>
                <a:gd name="T2" fmla="*/ 219 w 219"/>
                <a:gd name="T3" fmla="*/ 0 h 2454"/>
                <a:gd name="T4" fmla="*/ 219 w 219"/>
                <a:gd name="T5" fmla="*/ 2454 h 2454"/>
                <a:gd name="T6" fmla="*/ 0 w 219"/>
                <a:gd name="T7" fmla="*/ 2454 h 2454"/>
                <a:gd name="T8" fmla="*/ 0 w 219"/>
                <a:gd name="T9" fmla="*/ 0 h 2454"/>
                <a:gd name="T10" fmla="*/ 8 w 219"/>
                <a:gd name="T11" fmla="*/ 2450 h 2454"/>
                <a:gd name="T12" fmla="*/ 4 w 219"/>
                <a:gd name="T13" fmla="*/ 2445 h 2454"/>
                <a:gd name="T14" fmla="*/ 215 w 219"/>
                <a:gd name="T15" fmla="*/ 2445 h 2454"/>
                <a:gd name="T16" fmla="*/ 211 w 219"/>
                <a:gd name="T17" fmla="*/ 2450 h 2454"/>
                <a:gd name="T18" fmla="*/ 211 w 219"/>
                <a:gd name="T19" fmla="*/ 5 h 2454"/>
                <a:gd name="T20" fmla="*/ 215 w 219"/>
                <a:gd name="T21" fmla="*/ 9 h 2454"/>
                <a:gd name="T22" fmla="*/ 4 w 219"/>
                <a:gd name="T23" fmla="*/ 9 h 2454"/>
                <a:gd name="T24" fmla="*/ 8 w 219"/>
                <a:gd name="T25" fmla="*/ 5 h 2454"/>
                <a:gd name="T26" fmla="*/ 8 w 219"/>
                <a:gd name="T27" fmla="*/ 2450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454">
                  <a:moveTo>
                    <a:pt x="0" y="0"/>
                  </a:moveTo>
                  <a:lnTo>
                    <a:pt x="219" y="0"/>
                  </a:lnTo>
                  <a:lnTo>
                    <a:pt x="219" y="2454"/>
                  </a:lnTo>
                  <a:lnTo>
                    <a:pt x="0" y="2454"/>
                  </a:lnTo>
                  <a:lnTo>
                    <a:pt x="0" y="0"/>
                  </a:lnTo>
                  <a:close/>
                  <a:moveTo>
                    <a:pt x="8" y="2450"/>
                  </a:moveTo>
                  <a:lnTo>
                    <a:pt x="4" y="2445"/>
                  </a:lnTo>
                  <a:lnTo>
                    <a:pt x="215" y="2445"/>
                  </a:lnTo>
                  <a:lnTo>
                    <a:pt x="211" y="2450"/>
                  </a:lnTo>
                  <a:lnTo>
                    <a:pt x="211" y="5"/>
                  </a:lnTo>
                  <a:lnTo>
                    <a:pt x="215" y="9"/>
                  </a:lnTo>
                  <a:lnTo>
                    <a:pt x="4" y="9"/>
                  </a:lnTo>
                  <a:lnTo>
                    <a:pt x="8" y="5"/>
                  </a:lnTo>
                  <a:lnTo>
                    <a:pt x="8" y="2450"/>
                  </a:ln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19" name="Rectangle 863">
              <a:extLst>
                <a:ext uri="{FF2B5EF4-FFF2-40B4-BE49-F238E27FC236}">
                  <a16:creationId xmlns:a16="http://schemas.microsoft.com/office/drawing/2014/main" id="{60C47EA3-FC8A-410C-BC2C-26A6E54A211B}"/>
                </a:ext>
              </a:extLst>
            </p:cNvPr>
            <p:cNvSpPr>
              <a:spLocks noChangeArrowheads="1"/>
            </p:cNvSpPr>
            <p:nvPr/>
          </p:nvSpPr>
          <p:spPr bwMode="auto">
            <a:xfrm>
              <a:off x="1265" y="1632"/>
              <a:ext cx="121"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20" name="Rectangle 864">
              <a:extLst>
                <a:ext uri="{FF2B5EF4-FFF2-40B4-BE49-F238E27FC236}">
                  <a16:creationId xmlns:a16="http://schemas.microsoft.com/office/drawing/2014/main" id="{FB64D61C-CB4E-4523-A565-855AD399DDF8}"/>
                </a:ext>
              </a:extLst>
            </p:cNvPr>
            <p:cNvSpPr>
              <a:spLocks noChangeArrowheads="1"/>
            </p:cNvSpPr>
            <p:nvPr/>
          </p:nvSpPr>
          <p:spPr bwMode="auto">
            <a:xfrm>
              <a:off x="1265" y="1908"/>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報</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21" name="Rectangle 865">
              <a:extLst>
                <a:ext uri="{FF2B5EF4-FFF2-40B4-BE49-F238E27FC236}">
                  <a16:creationId xmlns:a16="http://schemas.microsoft.com/office/drawing/2014/main" id="{754828A7-5387-4F57-9E60-74ADB9FF343F}"/>
                </a:ext>
              </a:extLst>
            </p:cNvPr>
            <p:cNvSpPr>
              <a:spLocks noChangeArrowheads="1"/>
            </p:cNvSpPr>
            <p:nvPr/>
          </p:nvSpPr>
          <p:spPr bwMode="auto">
            <a:xfrm>
              <a:off x="1265" y="2046"/>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告</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22" name="Rectangle 866">
              <a:extLst>
                <a:ext uri="{FF2B5EF4-FFF2-40B4-BE49-F238E27FC236}">
                  <a16:creationId xmlns:a16="http://schemas.microsoft.com/office/drawing/2014/main" id="{8D7A5A90-A4D0-454F-8011-CD2421E5A796}"/>
                </a:ext>
              </a:extLst>
            </p:cNvPr>
            <p:cNvSpPr>
              <a:spLocks noChangeArrowheads="1"/>
            </p:cNvSpPr>
            <p:nvPr/>
          </p:nvSpPr>
          <p:spPr bwMode="auto">
            <a:xfrm>
              <a:off x="1265" y="2184"/>
              <a:ext cx="12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等</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23" name="Rectangle 867">
              <a:extLst>
                <a:ext uri="{FF2B5EF4-FFF2-40B4-BE49-F238E27FC236}">
                  <a16:creationId xmlns:a16="http://schemas.microsoft.com/office/drawing/2014/main" id="{8099FA2B-4971-44F1-BD91-F05C4C21EA78}"/>
                </a:ext>
              </a:extLst>
            </p:cNvPr>
            <p:cNvSpPr>
              <a:spLocks noChangeArrowheads="1"/>
            </p:cNvSpPr>
            <p:nvPr/>
          </p:nvSpPr>
          <p:spPr bwMode="auto">
            <a:xfrm rot="5400000">
              <a:off x="1396" y="2334"/>
              <a:ext cx="16" cy="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24" name="Rectangle 868">
              <a:extLst>
                <a:ext uri="{FF2B5EF4-FFF2-40B4-BE49-F238E27FC236}">
                  <a16:creationId xmlns:a16="http://schemas.microsoft.com/office/drawing/2014/main" id="{19E31F0D-6D03-4D6B-86AB-08B444B31E90}"/>
                </a:ext>
              </a:extLst>
            </p:cNvPr>
            <p:cNvSpPr>
              <a:spLocks noChangeArrowheads="1"/>
            </p:cNvSpPr>
            <p:nvPr/>
          </p:nvSpPr>
          <p:spPr bwMode="auto">
            <a:xfrm>
              <a:off x="1265" y="2379"/>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実</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25" name="Rectangle 869">
              <a:extLst>
                <a:ext uri="{FF2B5EF4-FFF2-40B4-BE49-F238E27FC236}">
                  <a16:creationId xmlns:a16="http://schemas.microsoft.com/office/drawing/2014/main" id="{DE77B0FF-0020-4148-B930-75DD7F159F29}"/>
                </a:ext>
              </a:extLst>
            </p:cNvPr>
            <p:cNvSpPr>
              <a:spLocks noChangeArrowheads="1"/>
            </p:cNvSpPr>
            <p:nvPr/>
          </p:nvSpPr>
          <p:spPr bwMode="auto">
            <a:xfrm>
              <a:off x="1265" y="2517"/>
              <a:ext cx="12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地</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26" name="Rectangle 870">
              <a:extLst>
                <a:ext uri="{FF2B5EF4-FFF2-40B4-BE49-F238E27FC236}">
                  <a16:creationId xmlns:a16="http://schemas.microsoft.com/office/drawing/2014/main" id="{7C84B027-9D03-4CC6-BB73-57272E302FC9}"/>
                </a:ext>
              </a:extLst>
            </p:cNvPr>
            <p:cNvSpPr>
              <a:spLocks noChangeArrowheads="1"/>
            </p:cNvSpPr>
            <p:nvPr/>
          </p:nvSpPr>
          <p:spPr bwMode="auto">
            <a:xfrm>
              <a:off x="1265" y="2656"/>
              <a:ext cx="122"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検</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27" name="Rectangle 871">
              <a:extLst>
                <a:ext uri="{FF2B5EF4-FFF2-40B4-BE49-F238E27FC236}">
                  <a16:creationId xmlns:a16="http://schemas.microsoft.com/office/drawing/2014/main" id="{D806CB23-BFCE-49A4-99EF-5312DA80A543}"/>
                </a:ext>
              </a:extLst>
            </p:cNvPr>
            <p:cNvSpPr>
              <a:spLocks noChangeArrowheads="1"/>
            </p:cNvSpPr>
            <p:nvPr/>
          </p:nvSpPr>
          <p:spPr bwMode="auto">
            <a:xfrm>
              <a:off x="1265" y="2795"/>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査</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28" name="Rectangle 872">
              <a:extLst>
                <a:ext uri="{FF2B5EF4-FFF2-40B4-BE49-F238E27FC236}">
                  <a16:creationId xmlns:a16="http://schemas.microsoft.com/office/drawing/2014/main" id="{8FABF384-D87B-4E63-83E7-DBF5897DDAD2}"/>
                </a:ext>
              </a:extLst>
            </p:cNvPr>
            <p:cNvSpPr>
              <a:spLocks noChangeArrowheads="1"/>
            </p:cNvSpPr>
            <p:nvPr/>
          </p:nvSpPr>
          <p:spPr bwMode="auto">
            <a:xfrm rot="5400000">
              <a:off x="1390" y="2929"/>
              <a:ext cx="16" cy="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29" name="Rectangle 873">
              <a:extLst>
                <a:ext uri="{FF2B5EF4-FFF2-40B4-BE49-F238E27FC236}">
                  <a16:creationId xmlns:a16="http://schemas.microsoft.com/office/drawing/2014/main" id="{1E9994EC-363D-41AA-BFBD-5A9E13C9B949}"/>
                </a:ext>
              </a:extLst>
            </p:cNvPr>
            <p:cNvSpPr>
              <a:spLocks noChangeArrowheads="1"/>
            </p:cNvSpPr>
            <p:nvPr/>
          </p:nvSpPr>
          <p:spPr bwMode="auto">
            <a:xfrm>
              <a:off x="1265" y="3144"/>
              <a:ext cx="12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0" name="Rectangle 874">
              <a:extLst>
                <a:ext uri="{FF2B5EF4-FFF2-40B4-BE49-F238E27FC236}">
                  <a16:creationId xmlns:a16="http://schemas.microsoft.com/office/drawing/2014/main" id="{E116AC4F-8307-4921-9315-0D43370F63B3}"/>
                </a:ext>
              </a:extLst>
            </p:cNvPr>
            <p:cNvSpPr>
              <a:spLocks noChangeArrowheads="1"/>
            </p:cNvSpPr>
            <p:nvPr/>
          </p:nvSpPr>
          <p:spPr bwMode="auto">
            <a:xfrm>
              <a:off x="437" y="1310"/>
              <a:ext cx="528" cy="226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31" name="Rectangle 875">
              <a:extLst>
                <a:ext uri="{FF2B5EF4-FFF2-40B4-BE49-F238E27FC236}">
                  <a16:creationId xmlns:a16="http://schemas.microsoft.com/office/drawing/2014/main" id="{BC249EA7-4E24-4B60-B636-5FB8C73A978B}"/>
                </a:ext>
              </a:extLst>
            </p:cNvPr>
            <p:cNvSpPr>
              <a:spLocks noChangeArrowheads="1"/>
            </p:cNvSpPr>
            <p:nvPr/>
          </p:nvSpPr>
          <p:spPr bwMode="auto">
            <a:xfrm>
              <a:off x="466" y="1313"/>
              <a:ext cx="26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○通報、苦</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2" name="Rectangle 876">
              <a:extLst>
                <a:ext uri="{FF2B5EF4-FFF2-40B4-BE49-F238E27FC236}">
                  <a16:creationId xmlns:a16="http://schemas.microsoft.com/office/drawing/2014/main" id="{92C79E88-2AE5-4EA0-99E5-50B3EF6D4348}"/>
                </a:ext>
              </a:extLst>
            </p:cNvPr>
            <p:cNvSpPr>
              <a:spLocks noChangeArrowheads="1"/>
            </p:cNvSpPr>
            <p:nvPr/>
          </p:nvSpPr>
          <p:spPr bwMode="auto">
            <a:xfrm>
              <a:off x="466" y="1387"/>
              <a:ext cx="244"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情、相談等</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3" name="Rectangle 877">
              <a:extLst>
                <a:ext uri="{FF2B5EF4-FFF2-40B4-BE49-F238E27FC236}">
                  <a16:creationId xmlns:a16="http://schemas.microsoft.com/office/drawing/2014/main" id="{F0FDAFE6-F3B9-4CBA-9AFC-BF2EB96690EF}"/>
                </a:ext>
              </a:extLst>
            </p:cNvPr>
            <p:cNvSpPr>
              <a:spLocks noChangeArrowheads="1"/>
            </p:cNvSpPr>
            <p:nvPr/>
          </p:nvSpPr>
          <p:spPr bwMode="auto">
            <a:xfrm>
              <a:off x="466" y="1468"/>
              <a:ext cx="26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に基づく情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4" name="Rectangle 878">
              <a:extLst>
                <a:ext uri="{FF2B5EF4-FFF2-40B4-BE49-F238E27FC236}">
                  <a16:creationId xmlns:a16="http://schemas.microsoft.com/office/drawing/2014/main" id="{6209BA1D-3FA7-4EF6-AEEB-E1562D26BA8A}"/>
                </a:ext>
              </a:extLst>
            </p:cNvPr>
            <p:cNvSpPr>
              <a:spLocks noChangeArrowheads="1"/>
            </p:cNvSpPr>
            <p:nvPr/>
          </p:nvSpPr>
          <p:spPr bwMode="auto">
            <a:xfrm>
              <a:off x="466" y="1541"/>
              <a:ext cx="9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報</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5" name="Rectangle 879">
              <a:extLst>
                <a:ext uri="{FF2B5EF4-FFF2-40B4-BE49-F238E27FC236}">
                  <a16:creationId xmlns:a16="http://schemas.microsoft.com/office/drawing/2014/main" id="{1ED32604-07E8-400F-8A03-17C072C96091}"/>
                </a:ext>
              </a:extLst>
            </p:cNvPr>
            <p:cNvSpPr>
              <a:spLocks noChangeArrowheads="1"/>
            </p:cNvSpPr>
            <p:nvPr/>
          </p:nvSpPr>
          <p:spPr bwMode="auto">
            <a:xfrm>
              <a:off x="466" y="1711"/>
              <a:ext cx="26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○国保連、</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6" name="Rectangle 880">
              <a:extLst>
                <a:ext uri="{FF2B5EF4-FFF2-40B4-BE49-F238E27FC236}">
                  <a16:creationId xmlns:a16="http://schemas.microsoft.com/office/drawing/2014/main" id="{57D2231F-91CC-42E4-A599-63BE781B4740}"/>
                </a:ext>
              </a:extLst>
            </p:cNvPr>
            <p:cNvSpPr>
              <a:spLocks noChangeArrowheads="1"/>
            </p:cNvSpPr>
            <p:nvPr/>
          </p:nvSpPr>
          <p:spPr bwMode="auto">
            <a:xfrm>
              <a:off x="466" y="1801"/>
              <a:ext cx="26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地域包括支</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7" name="Rectangle 881">
              <a:extLst>
                <a:ext uri="{FF2B5EF4-FFF2-40B4-BE49-F238E27FC236}">
                  <a16:creationId xmlns:a16="http://schemas.microsoft.com/office/drawing/2014/main" id="{E7CB6165-9626-41E7-BEDC-198519A8358F}"/>
                </a:ext>
              </a:extLst>
            </p:cNvPr>
            <p:cNvSpPr>
              <a:spLocks noChangeArrowheads="1"/>
            </p:cNvSpPr>
            <p:nvPr/>
          </p:nvSpPr>
          <p:spPr bwMode="auto">
            <a:xfrm>
              <a:off x="466" y="1882"/>
              <a:ext cx="26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援センター</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38" name="Rectangle 882">
              <a:extLst>
                <a:ext uri="{FF2B5EF4-FFF2-40B4-BE49-F238E27FC236}">
                  <a16:creationId xmlns:a16="http://schemas.microsoft.com/office/drawing/2014/main" id="{489A6F2B-4979-45B0-9707-36E45983B8BC}"/>
                </a:ext>
              </a:extLst>
            </p:cNvPr>
            <p:cNvSpPr>
              <a:spLocks noChangeArrowheads="1"/>
            </p:cNvSpPr>
            <p:nvPr/>
          </p:nvSpPr>
          <p:spPr bwMode="auto">
            <a:xfrm>
              <a:off x="466" y="1970"/>
              <a:ext cx="277"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等へ寄せら</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39" name="Rectangle 883">
              <a:extLst>
                <a:ext uri="{FF2B5EF4-FFF2-40B4-BE49-F238E27FC236}">
                  <a16:creationId xmlns:a16="http://schemas.microsoft.com/office/drawing/2014/main" id="{37C27555-F2DF-4311-B374-8977126E9C34}"/>
                </a:ext>
              </a:extLst>
            </p:cNvPr>
            <p:cNvSpPr>
              <a:spLocks noChangeArrowheads="1"/>
            </p:cNvSpPr>
            <p:nvPr/>
          </p:nvSpPr>
          <p:spPr bwMode="auto">
            <a:xfrm>
              <a:off x="466" y="2061"/>
              <a:ext cx="212"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れる苦情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0" name="Rectangle 884">
              <a:extLst>
                <a:ext uri="{FF2B5EF4-FFF2-40B4-BE49-F238E27FC236}">
                  <a16:creationId xmlns:a16="http://schemas.microsoft.com/office/drawing/2014/main" id="{33498BEB-2A9E-45EC-8C0C-A62A544CC101}"/>
                </a:ext>
              </a:extLst>
            </p:cNvPr>
            <p:cNvSpPr>
              <a:spLocks noChangeArrowheads="1"/>
            </p:cNvSpPr>
            <p:nvPr/>
          </p:nvSpPr>
          <p:spPr bwMode="auto">
            <a:xfrm>
              <a:off x="466" y="2231"/>
              <a:ext cx="30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○国保連･保</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1" name="Rectangle 885">
              <a:extLst>
                <a:ext uri="{FF2B5EF4-FFF2-40B4-BE49-F238E27FC236}">
                  <a16:creationId xmlns:a16="http://schemas.microsoft.com/office/drawing/2014/main" id="{B6035F6D-1AC6-4A8F-B5CA-58F30078695B}"/>
                </a:ext>
              </a:extLst>
            </p:cNvPr>
            <p:cNvSpPr>
              <a:spLocks noChangeArrowheads="1"/>
            </p:cNvSpPr>
            <p:nvPr/>
          </p:nvSpPr>
          <p:spPr bwMode="auto">
            <a:xfrm>
              <a:off x="466" y="2321"/>
              <a:ext cx="26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険者からの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2" name="Rectangle 886">
              <a:extLst>
                <a:ext uri="{FF2B5EF4-FFF2-40B4-BE49-F238E27FC236}">
                  <a16:creationId xmlns:a16="http://schemas.microsoft.com/office/drawing/2014/main" id="{6FA8A545-AF6C-4A0E-AC00-4348729367BD}"/>
                </a:ext>
              </a:extLst>
            </p:cNvPr>
            <p:cNvSpPr>
              <a:spLocks noChangeArrowheads="1"/>
            </p:cNvSpPr>
            <p:nvPr/>
          </p:nvSpPr>
          <p:spPr bwMode="auto">
            <a:xfrm>
              <a:off x="466" y="2402"/>
              <a:ext cx="220"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通報情報</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3" name="Rectangle 887">
              <a:extLst>
                <a:ext uri="{FF2B5EF4-FFF2-40B4-BE49-F238E27FC236}">
                  <a16:creationId xmlns:a16="http://schemas.microsoft.com/office/drawing/2014/main" id="{E41D3E39-A447-4533-8256-2B7642BCACF2}"/>
                </a:ext>
              </a:extLst>
            </p:cNvPr>
            <p:cNvSpPr>
              <a:spLocks noChangeArrowheads="1"/>
            </p:cNvSpPr>
            <p:nvPr/>
          </p:nvSpPr>
          <p:spPr bwMode="auto">
            <a:xfrm>
              <a:off x="466" y="2589"/>
              <a:ext cx="268"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○介護給付</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44" name="Rectangle 888">
              <a:extLst>
                <a:ext uri="{FF2B5EF4-FFF2-40B4-BE49-F238E27FC236}">
                  <a16:creationId xmlns:a16="http://schemas.microsoft.com/office/drawing/2014/main" id="{8429F934-AEC1-4B16-BA7F-7604F72B1805}"/>
                </a:ext>
              </a:extLst>
            </p:cNvPr>
            <p:cNvSpPr>
              <a:spLocks noChangeArrowheads="1"/>
            </p:cNvSpPr>
            <p:nvPr/>
          </p:nvSpPr>
          <p:spPr bwMode="auto">
            <a:xfrm>
              <a:off x="466" y="2686"/>
              <a:ext cx="26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費適正化シ</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5" name="Rectangle 889">
              <a:extLst>
                <a:ext uri="{FF2B5EF4-FFF2-40B4-BE49-F238E27FC236}">
                  <a16:creationId xmlns:a16="http://schemas.microsoft.com/office/drawing/2014/main" id="{9CB2396E-46C0-4D47-9CC8-0CF7CA98B989}"/>
                </a:ext>
              </a:extLst>
            </p:cNvPr>
            <p:cNvSpPr>
              <a:spLocks noChangeArrowheads="1"/>
            </p:cNvSpPr>
            <p:nvPr/>
          </p:nvSpPr>
          <p:spPr bwMode="auto">
            <a:xfrm>
              <a:off x="466" y="2784"/>
              <a:ext cx="252"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ステムの分</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46" name="Rectangle 890">
              <a:extLst>
                <a:ext uri="{FF2B5EF4-FFF2-40B4-BE49-F238E27FC236}">
                  <a16:creationId xmlns:a16="http://schemas.microsoft.com/office/drawing/2014/main" id="{779AD28E-B47B-4238-963C-C708178E4D56}"/>
                </a:ext>
              </a:extLst>
            </p:cNvPr>
            <p:cNvSpPr>
              <a:spLocks noChangeArrowheads="1"/>
            </p:cNvSpPr>
            <p:nvPr/>
          </p:nvSpPr>
          <p:spPr bwMode="auto">
            <a:xfrm>
              <a:off x="466" y="2881"/>
              <a:ext cx="277"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析から特異</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7" name="Rectangle 891">
              <a:extLst>
                <a:ext uri="{FF2B5EF4-FFF2-40B4-BE49-F238E27FC236}">
                  <a16:creationId xmlns:a16="http://schemas.microsoft.com/office/drawing/2014/main" id="{F1FBE12E-7D00-4D1C-8811-41F8EECD4970}"/>
                </a:ext>
              </a:extLst>
            </p:cNvPr>
            <p:cNvSpPr>
              <a:spLocks noChangeArrowheads="1"/>
            </p:cNvSpPr>
            <p:nvPr/>
          </p:nvSpPr>
          <p:spPr bwMode="auto">
            <a:xfrm>
              <a:off x="466" y="2979"/>
              <a:ext cx="277"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傾向を示す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8" name="Rectangle 892">
              <a:extLst>
                <a:ext uri="{FF2B5EF4-FFF2-40B4-BE49-F238E27FC236}">
                  <a16:creationId xmlns:a16="http://schemas.microsoft.com/office/drawing/2014/main" id="{C8F76EC5-77D1-42E4-AC80-9D16801AE648}"/>
                </a:ext>
              </a:extLst>
            </p:cNvPr>
            <p:cNvSpPr>
              <a:spLocks noChangeArrowheads="1"/>
            </p:cNvSpPr>
            <p:nvPr/>
          </p:nvSpPr>
          <p:spPr bwMode="auto">
            <a:xfrm>
              <a:off x="466" y="3076"/>
              <a:ext cx="17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事業者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49" name="Rectangle 893">
              <a:extLst>
                <a:ext uri="{FF2B5EF4-FFF2-40B4-BE49-F238E27FC236}">
                  <a16:creationId xmlns:a16="http://schemas.microsoft.com/office/drawing/2014/main" id="{345B3F51-631E-4A5F-9324-C0FA74D72B5D}"/>
                </a:ext>
              </a:extLst>
            </p:cNvPr>
            <p:cNvSpPr>
              <a:spLocks noChangeArrowheads="1"/>
            </p:cNvSpPr>
            <p:nvPr/>
          </p:nvSpPr>
          <p:spPr bwMode="auto">
            <a:xfrm>
              <a:off x="466" y="3239"/>
              <a:ext cx="4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a:t>
              </a:r>
              <a:r>
                <a:rPr kumimoji="0" lang="ja-JP" altLang="en-US"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運営</a:t>
              </a:r>
              <a:r>
                <a:rPr kumimoji="0" lang="ja-JP" altLang="ja-JP" sz="11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指導</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2950" name="Rectangle 894">
              <a:extLst>
                <a:ext uri="{FF2B5EF4-FFF2-40B4-BE49-F238E27FC236}">
                  <a16:creationId xmlns:a16="http://schemas.microsoft.com/office/drawing/2014/main" id="{2429C432-5758-4E60-B606-D38D3B6D6043}"/>
                </a:ext>
              </a:extLst>
            </p:cNvPr>
            <p:cNvSpPr>
              <a:spLocks noChangeArrowheads="1"/>
            </p:cNvSpPr>
            <p:nvPr/>
          </p:nvSpPr>
          <p:spPr bwMode="auto">
            <a:xfrm>
              <a:off x="466" y="3320"/>
              <a:ext cx="277"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により確認し</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1" name="Rectangle 895">
              <a:extLst>
                <a:ext uri="{FF2B5EF4-FFF2-40B4-BE49-F238E27FC236}">
                  <a16:creationId xmlns:a16="http://schemas.microsoft.com/office/drawing/2014/main" id="{144A6489-7BA7-4F98-B2C2-2888548F4A19}"/>
                </a:ext>
              </a:extLst>
            </p:cNvPr>
            <p:cNvSpPr>
              <a:spLocks noChangeArrowheads="1"/>
            </p:cNvSpPr>
            <p:nvPr/>
          </p:nvSpPr>
          <p:spPr bwMode="auto">
            <a:xfrm>
              <a:off x="466" y="3393"/>
              <a:ext cx="179"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た情報</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2" name="Rectangle 896">
              <a:extLst>
                <a:ext uri="{FF2B5EF4-FFF2-40B4-BE49-F238E27FC236}">
                  <a16:creationId xmlns:a16="http://schemas.microsoft.com/office/drawing/2014/main" id="{E8B996B0-0651-4877-BAEE-75BF50C92F08}"/>
                </a:ext>
              </a:extLst>
            </p:cNvPr>
            <p:cNvSpPr>
              <a:spLocks noChangeArrowheads="1"/>
            </p:cNvSpPr>
            <p:nvPr/>
          </p:nvSpPr>
          <p:spPr bwMode="auto">
            <a:xfrm>
              <a:off x="2630" y="1399"/>
              <a:ext cx="90" cy="17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53" name="Rectangle 897">
              <a:extLst>
                <a:ext uri="{FF2B5EF4-FFF2-40B4-BE49-F238E27FC236}">
                  <a16:creationId xmlns:a16="http://schemas.microsoft.com/office/drawing/2014/main" id="{6716B23B-D3A3-46AE-A431-3C164C56A570}"/>
                </a:ext>
              </a:extLst>
            </p:cNvPr>
            <p:cNvSpPr>
              <a:spLocks noChangeArrowheads="1"/>
            </p:cNvSpPr>
            <p:nvPr/>
          </p:nvSpPr>
          <p:spPr bwMode="auto">
            <a:xfrm>
              <a:off x="2629" y="1411"/>
              <a:ext cx="81"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不</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4" name="Rectangle 898">
              <a:extLst>
                <a:ext uri="{FF2B5EF4-FFF2-40B4-BE49-F238E27FC236}">
                  <a16:creationId xmlns:a16="http://schemas.microsoft.com/office/drawing/2014/main" id="{CF15E8A8-9A7B-41F9-890F-5E1EA9E8A61F}"/>
                </a:ext>
              </a:extLst>
            </p:cNvPr>
            <p:cNvSpPr>
              <a:spLocks noChangeArrowheads="1"/>
            </p:cNvSpPr>
            <p:nvPr/>
          </p:nvSpPr>
          <p:spPr bwMode="auto">
            <a:xfrm>
              <a:off x="2629" y="1493"/>
              <a:ext cx="8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利</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5" name="Rectangle 899">
              <a:extLst>
                <a:ext uri="{FF2B5EF4-FFF2-40B4-BE49-F238E27FC236}">
                  <a16:creationId xmlns:a16="http://schemas.microsoft.com/office/drawing/2014/main" id="{A87E84C7-90CA-4F83-8CEA-1F0ABC89FE08}"/>
                </a:ext>
              </a:extLst>
            </p:cNvPr>
            <p:cNvSpPr>
              <a:spLocks noChangeArrowheads="1"/>
            </p:cNvSpPr>
            <p:nvPr/>
          </p:nvSpPr>
          <p:spPr bwMode="auto">
            <a:xfrm>
              <a:off x="2629" y="1574"/>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益</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6" name="Rectangle 900">
              <a:extLst>
                <a:ext uri="{FF2B5EF4-FFF2-40B4-BE49-F238E27FC236}">
                  <a16:creationId xmlns:a16="http://schemas.microsoft.com/office/drawing/2014/main" id="{9F5C8359-D5A0-481C-96AE-31938ED3FEEC}"/>
                </a:ext>
              </a:extLst>
            </p:cNvPr>
            <p:cNvSpPr>
              <a:spLocks noChangeArrowheads="1"/>
            </p:cNvSpPr>
            <p:nvPr/>
          </p:nvSpPr>
          <p:spPr bwMode="auto">
            <a:xfrm>
              <a:off x="2629" y="1655"/>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処</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7" name="Rectangle 901">
              <a:extLst>
                <a:ext uri="{FF2B5EF4-FFF2-40B4-BE49-F238E27FC236}">
                  <a16:creationId xmlns:a16="http://schemas.microsoft.com/office/drawing/2014/main" id="{F131FD16-4630-4418-A574-C46D7A45ECE1}"/>
                </a:ext>
              </a:extLst>
            </p:cNvPr>
            <p:cNvSpPr>
              <a:spLocks noChangeArrowheads="1"/>
            </p:cNvSpPr>
            <p:nvPr/>
          </p:nvSpPr>
          <p:spPr bwMode="auto">
            <a:xfrm>
              <a:off x="2629" y="1736"/>
              <a:ext cx="81"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分</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8" name="Rectangle 902">
              <a:extLst>
                <a:ext uri="{FF2B5EF4-FFF2-40B4-BE49-F238E27FC236}">
                  <a16:creationId xmlns:a16="http://schemas.microsoft.com/office/drawing/2014/main" id="{D79C43EC-C555-4256-9B4E-0206593975F2}"/>
                </a:ext>
              </a:extLst>
            </p:cNvPr>
            <p:cNvSpPr>
              <a:spLocks noChangeArrowheads="1"/>
            </p:cNvSpPr>
            <p:nvPr/>
          </p:nvSpPr>
          <p:spPr bwMode="auto">
            <a:xfrm>
              <a:off x="2629" y="1819"/>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59" name="Rectangle 903">
              <a:extLst>
                <a:ext uri="{FF2B5EF4-FFF2-40B4-BE49-F238E27FC236}">
                  <a16:creationId xmlns:a16="http://schemas.microsoft.com/office/drawing/2014/main" id="{AC1E5A6F-EA8B-43F3-BAA0-8C90D5FA3D8D}"/>
                </a:ext>
              </a:extLst>
            </p:cNvPr>
            <p:cNvSpPr>
              <a:spLocks noChangeArrowheads="1"/>
            </p:cNvSpPr>
            <p:nvPr/>
          </p:nvSpPr>
          <p:spPr bwMode="auto">
            <a:xfrm>
              <a:off x="2637" y="1907"/>
              <a:ext cx="8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し</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0" name="Rectangle 904">
              <a:extLst>
                <a:ext uri="{FF2B5EF4-FFF2-40B4-BE49-F238E27FC236}">
                  <a16:creationId xmlns:a16="http://schemas.microsoft.com/office/drawing/2014/main" id="{8915A82F-A0C3-4D15-B8A7-8EB968C4E4F9}"/>
                </a:ext>
              </a:extLst>
            </p:cNvPr>
            <p:cNvSpPr>
              <a:spLocks noChangeArrowheads="1"/>
            </p:cNvSpPr>
            <p:nvPr/>
          </p:nvSpPr>
          <p:spPr bwMode="auto">
            <a:xfrm>
              <a:off x="2629" y="1996"/>
              <a:ext cx="81"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1" name="Rectangle 905">
              <a:extLst>
                <a:ext uri="{FF2B5EF4-FFF2-40B4-BE49-F238E27FC236}">
                  <a16:creationId xmlns:a16="http://schemas.microsoft.com/office/drawing/2014/main" id="{5FE31D61-C5B1-445D-85D3-548993D7B46B}"/>
                </a:ext>
              </a:extLst>
            </p:cNvPr>
            <p:cNvSpPr>
              <a:spLocks noChangeArrowheads="1"/>
            </p:cNvSpPr>
            <p:nvPr/>
          </p:nvSpPr>
          <p:spPr bwMode="auto">
            <a:xfrm>
              <a:off x="2637" y="2086"/>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う</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2" name="Rectangle 906">
              <a:extLst>
                <a:ext uri="{FF2B5EF4-FFF2-40B4-BE49-F238E27FC236}">
                  <a16:creationId xmlns:a16="http://schemas.microsoft.com/office/drawing/2014/main" id="{13A82779-8AA2-4FE6-9EFE-BA5A5B34A8CB}"/>
                </a:ext>
              </a:extLst>
            </p:cNvPr>
            <p:cNvSpPr>
              <a:spLocks noChangeArrowheads="1"/>
            </p:cNvSpPr>
            <p:nvPr/>
          </p:nvSpPr>
          <p:spPr bwMode="auto">
            <a:xfrm>
              <a:off x="2637" y="2175"/>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と</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3" name="Rectangle 907">
              <a:extLst>
                <a:ext uri="{FF2B5EF4-FFF2-40B4-BE49-F238E27FC236}">
                  <a16:creationId xmlns:a16="http://schemas.microsoft.com/office/drawing/2014/main" id="{A6E9A56D-4EC7-4A9F-ACF3-529EBCE73447}"/>
                </a:ext>
              </a:extLst>
            </p:cNvPr>
            <p:cNvSpPr>
              <a:spLocks noChangeArrowheads="1"/>
            </p:cNvSpPr>
            <p:nvPr/>
          </p:nvSpPr>
          <p:spPr bwMode="auto">
            <a:xfrm>
              <a:off x="2629" y="2264"/>
              <a:ext cx="81"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す</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4" name="Rectangle 908">
              <a:extLst>
                <a:ext uri="{FF2B5EF4-FFF2-40B4-BE49-F238E27FC236}">
                  <a16:creationId xmlns:a16="http://schemas.microsoft.com/office/drawing/2014/main" id="{0CD21CAB-3194-41CB-98EF-A5BF024FE786}"/>
                </a:ext>
              </a:extLst>
            </p:cNvPr>
            <p:cNvSpPr>
              <a:spLocks noChangeArrowheads="1"/>
            </p:cNvSpPr>
            <p:nvPr/>
          </p:nvSpPr>
          <p:spPr bwMode="auto">
            <a:xfrm>
              <a:off x="2629" y="2354"/>
              <a:ext cx="8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5" name="Rectangle 909">
              <a:extLst>
                <a:ext uri="{FF2B5EF4-FFF2-40B4-BE49-F238E27FC236}">
                  <a16:creationId xmlns:a16="http://schemas.microsoft.com/office/drawing/2014/main" id="{0C9FFD64-4C0B-4144-8404-8068E04DCA81}"/>
                </a:ext>
              </a:extLst>
            </p:cNvPr>
            <p:cNvSpPr>
              <a:spLocks noChangeArrowheads="1"/>
            </p:cNvSpPr>
            <p:nvPr/>
          </p:nvSpPr>
          <p:spPr bwMode="auto">
            <a:xfrm>
              <a:off x="2629" y="2443"/>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6" name="Rectangle 910">
              <a:extLst>
                <a:ext uri="{FF2B5EF4-FFF2-40B4-BE49-F238E27FC236}">
                  <a16:creationId xmlns:a16="http://schemas.microsoft.com/office/drawing/2014/main" id="{1F314E0D-18DF-4E8A-9E17-E8024B291E3B}"/>
                </a:ext>
              </a:extLst>
            </p:cNvPr>
            <p:cNvSpPr>
              <a:spLocks noChangeArrowheads="1"/>
            </p:cNvSpPr>
            <p:nvPr/>
          </p:nvSpPr>
          <p:spPr bwMode="auto">
            <a:xfrm>
              <a:off x="2629" y="2524"/>
              <a:ext cx="81"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7" name="Rectangle 911">
              <a:extLst>
                <a:ext uri="{FF2B5EF4-FFF2-40B4-BE49-F238E27FC236}">
                  <a16:creationId xmlns:a16="http://schemas.microsoft.com/office/drawing/2014/main" id="{73974B8E-9AE0-4538-935E-482D9DDD55AE}"/>
                </a:ext>
              </a:extLst>
            </p:cNvPr>
            <p:cNvSpPr>
              <a:spLocks noChangeArrowheads="1"/>
            </p:cNvSpPr>
            <p:nvPr/>
          </p:nvSpPr>
          <p:spPr bwMode="auto">
            <a:xfrm>
              <a:off x="2629" y="2614"/>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8" name="Rectangle 912">
              <a:extLst>
                <a:ext uri="{FF2B5EF4-FFF2-40B4-BE49-F238E27FC236}">
                  <a16:creationId xmlns:a16="http://schemas.microsoft.com/office/drawing/2014/main" id="{6E4C9348-B120-4A4C-9316-DB454D5D08E2}"/>
                </a:ext>
              </a:extLst>
            </p:cNvPr>
            <p:cNvSpPr>
              <a:spLocks noChangeArrowheads="1"/>
            </p:cNvSpPr>
            <p:nvPr/>
          </p:nvSpPr>
          <p:spPr bwMode="auto">
            <a:xfrm>
              <a:off x="2629" y="2703"/>
              <a:ext cx="8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手</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969" name="Rectangle 913">
              <a:extLst>
                <a:ext uri="{FF2B5EF4-FFF2-40B4-BE49-F238E27FC236}">
                  <a16:creationId xmlns:a16="http://schemas.microsoft.com/office/drawing/2014/main" id="{DD57C395-D057-46E1-B574-D6322C22509D}"/>
                </a:ext>
              </a:extLst>
            </p:cNvPr>
            <p:cNvSpPr>
              <a:spLocks noChangeArrowheads="1"/>
            </p:cNvSpPr>
            <p:nvPr/>
          </p:nvSpPr>
          <p:spPr bwMode="auto">
            <a:xfrm>
              <a:off x="2629" y="2792"/>
              <a:ext cx="81"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続</a:t>
              </a:r>
              <a:endParaRPr kumimoji="0" lang="ja-JP" altLang="ja-JP" sz="1800" b="0" i="0" u="none" strike="noStrike" cap="none" normalizeH="0" baseline="0">
                <a:ln>
                  <a:noFill/>
                </a:ln>
                <a:solidFill>
                  <a:schemeClr val="tx1"/>
                </a:solidFill>
                <a:effectLst/>
                <a:latin typeface="Arial" panose="020B0604020202020204"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テキスト ボックス 8"/>
          <p:cNvSpPr txBox="1">
            <a:spLocks noChangeArrowheads="1"/>
          </p:cNvSpPr>
          <p:nvPr/>
        </p:nvSpPr>
        <p:spPr bwMode="auto">
          <a:xfrm>
            <a:off x="258763" y="188913"/>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a:latin typeface="HG丸ｺﾞｼｯｸM-PRO" pitchFamily="50" charset="-128"/>
                <a:ea typeface="HG丸ｺﾞｼｯｸM-PRO" pitchFamily="50" charset="-128"/>
              </a:rPr>
              <a:t>MEMO</a:t>
            </a:r>
            <a:endParaRPr lang="ja-JP" altLang="en-US">
              <a:latin typeface="HG丸ｺﾞｼｯｸM-PRO" pitchFamily="50" charset="-128"/>
              <a:ea typeface="HG丸ｺﾞｼｯｸM-PRO" pitchFamily="50" charset="-128"/>
            </a:endParaRPr>
          </a:p>
        </p:txBody>
      </p:sp>
      <p:sp>
        <p:nvSpPr>
          <p:cNvPr id="3" name="角丸四角形 2"/>
          <p:cNvSpPr/>
          <p:nvPr/>
        </p:nvSpPr>
        <p:spPr>
          <a:xfrm>
            <a:off x="258763" y="908050"/>
            <a:ext cx="8640762" cy="5400675"/>
          </a:xfrm>
          <a:prstGeom prst="roundRect">
            <a:avLst>
              <a:gd name="adj" fmla="val 784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4000" dirty="0">
              <a:ln>
                <a:solidFill>
                  <a:schemeClr val="tx1"/>
                </a:solidFill>
              </a:ln>
              <a:solidFill>
                <a:schemeClr val="tx1"/>
              </a:solidFill>
            </a:endParaRPr>
          </a:p>
        </p:txBody>
      </p:sp>
      <p:cxnSp>
        <p:nvCxnSpPr>
          <p:cNvPr id="7" name="直線コネクタ 6"/>
          <p:cNvCxnSpPr/>
          <p:nvPr/>
        </p:nvCxnSpPr>
        <p:spPr>
          <a:xfrm>
            <a:off x="468313" y="1628775"/>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68313" y="234950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68313" y="3068638"/>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68313" y="3789363"/>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68313" y="450850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68313" y="5229225"/>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68313" y="594995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2"/>
          <p:cNvSpPr txBox="1">
            <a:spLocks noChangeArrowheads="1"/>
          </p:cNvSpPr>
          <p:nvPr/>
        </p:nvSpPr>
        <p:spPr bwMode="auto">
          <a:xfrm>
            <a:off x="250825" y="755650"/>
            <a:ext cx="8642350" cy="5842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solidFill>
                  <a:schemeClr val="bg1"/>
                </a:solidFill>
                <a:latin typeface="HG丸ｺﾞｼｯｸM-PRO" pitchFamily="50" charset="-128"/>
                <a:ea typeface="HG丸ｺﾞｼｯｸM-PRO" pitchFamily="50" charset="-128"/>
              </a:rPr>
              <a:t>確認検査（一般検査・特別検査）</a:t>
            </a:r>
          </a:p>
        </p:txBody>
      </p:sp>
      <p:sp>
        <p:nvSpPr>
          <p:cNvPr id="14339" name="テキスト ボックス 74"/>
          <p:cNvSpPr txBox="1">
            <a:spLocks noChangeArrowheads="1"/>
          </p:cNvSpPr>
          <p:nvPr/>
        </p:nvSpPr>
        <p:spPr bwMode="auto">
          <a:xfrm>
            <a:off x="258763" y="179388"/>
            <a:ext cx="7769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業務管理体制の確認検査について</a:t>
            </a:r>
          </a:p>
        </p:txBody>
      </p:sp>
      <p:sp>
        <p:nvSpPr>
          <p:cNvPr id="14340" name="テキスト ボックス 3"/>
          <p:cNvSpPr>
            <a:spLocks noChangeArrowheads="1"/>
          </p:cNvSpPr>
          <p:nvPr/>
        </p:nvSpPr>
        <p:spPr bwMode="auto">
          <a:xfrm>
            <a:off x="246063" y="1412875"/>
            <a:ext cx="8647112" cy="714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監査指導室では、不正行為の未然防止及び介護保険制度の健全かつ適正な運営の確保を図るため、業務管理体制の整備・運用状況の確認検査を実施します。</a:t>
            </a:r>
          </a:p>
        </p:txBody>
      </p:sp>
      <p:sp>
        <p:nvSpPr>
          <p:cNvPr id="14341" name="テキスト ボックス 10"/>
          <p:cNvSpPr>
            <a:spLocks noChangeArrowheads="1"/>
          </p:cNvSpPr>
          <p:nvPr/>
        </p:nvSpPr>
        <p:spPr bwMode="auto">
          <a:xfrm>
            <a:off x="1979613" y="2201863"/>
            <a:ext cx="6911975" cy="1362075"/>
          </a:xfrm>
          <a:prstGeom prst="roundRect">
            <a:avLst>
              <a:gd name="adj" fmla="val 16667"/>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latin typeface="HG丸ｺﾞｼｯｸM-PRO" pitchFamily="50" charset="-128"/>
                <a:ea typeface="HG丸ｺﾞｼｯｸM-PRO" pitchFamily="50" charset="-128"/>
              </a:rPr>
              <a:t> 届出のあった業務管理体制の整備・運用状況を確認します。</a:t>
            </a:r>
            <a:endParaRPr lang="en-US" altLang="ja-JP" sz="1800" dirty="0">
              <a:latin typeface="HG丸ｺﾞｼｯｸM-PRO" pitchFamily="50" charset="-128"/>
              <a:ea typeface="HG丸ｺﾞｼｯｸM-PRO" pitchFamily="50" charset="-128"/>
            </a:endParaRPr>
          </a:p>
          <a:p>
            <a:pPr eaLnBrk="1" hangingPunct="1">
              <a:spcBef>
                <a:spcPct val="0"/>
              </a:spcBef>
              <a:buFontTx/>
              <a:buNone/>
            </a:pPr>
            <a:r>
              <a:rPr lang="ja-JP" altLang="en-US" sz="1400" dirty="0">
                <a:latin typeface="HG丸ｺﾞｼｯｸM-PRO" pitchFamily="50" charset="-128"/>
                <a:ea typeface="HG丸ｺﾞｼｯｸM-PRO" pitchFamily="50" charset="-128"/>
              </a:rPr>
              <a:t>　・届出事項の内容について書類等を検査前に提出していただき、運営指導の際</a:t>
            </a:r>
            <a:endParaRPr lang="en-US" altLang="ja-JP" sz="1400" dirty="0">
              <a:latin typeface="HG丸ｺﾞｼｯｸM-PRO" pitchFamily="50" charset="-128"/>
              <a:ea typeface="HG丸ｺﾞｼｯｸM-PRO" pitchFamily="50" charset="-128"/>
            </a:endParaRPr>
          </a:p>
          <a:p>
            <a:pPr eaLnBrk="1" hangingPunct="1">
              <a:spcBef>
                <a:spcPct val="0"/>
              </a:spcBef>
              <a:buFontTx/>
              <a:buNone/>
            </a:pPr>
            <a:r>
              <a:rPr lang="ja-JP" altLang="en-US" sz="1400" dirty="0">
                <a:latin typeface="HG丸ｺﾞｼｯｸM-PRO" pitchFamily="50" charset="-128"/>
                <a:ea typeface="HG丸ｺﾞｼｯｸM-PRO" pitchFamily="50" charset="-128"/>
              </a:rPr>
              <a:t>　   に法令遵守責任者等から下記「確認内容」について聞き取りを行います。</a:t>
            </a:r>
          </a:p>
          <a:p>
            <a:pPr eaLnBrk="1" hangingPunct="1">
              <a:spcBef>
                <a:spcPct val="0"/>
              </a:spcBef>
              <a:buFontTx/>
              <a:buNone/>
            </a:pPr>
            <a:r>
              <a:rPr lang="ja-JP" altLang="en-US" sz="1400" dirty="0">
                <a:latin typeface="HG丸ｺﾞｼｯｸM-PRO" pitchFamily="50" charset="-128"/>
                <a:ea typeface="HG丸ｺﾞｼｯｸM-PRO" pitchFamily="50" charset="-128"/>
              </a:rPr>
              <a:t>　・整備状況が不備・不明瞭な場合、出頭を要求し状況を聴取し改善を求めます。</a:t>
            </a:r>
          </a:p>
          <a:p>
            <a:pPr eaLnBrk="1" hangingPunct="1">
              <a:spcBef>
                <a:spcPct val="0"/>
              </a:spcBef>
              <a:buFontTx/>
              <a:buNone/>
            </a:pPr>
            <a:r>
              <a:rPr lang="ja-JP" altLang="en-US" sz="1400" dirty="0">
                <a:latin typeface="HG丸ｺﾞｼｯｸM-PRO" pitchFamily="50" charset="-128"/>
                <a:ea typeface="HG丸ｺﾞｼｯｸM-PRO" pitchFamily="50" charset="-128"/>
              </a:rPr>
              <a:t>　・改善が見込まれない場合は、事業者本部等への立入検査を実施します。</a:t>
            </a:r>
          </a:p>
        </p:txBody>
      </p:sp>
      <p:sp>
        <p:nvSpPr>
          <p:cNvPr id="8" name="正方形/長方形 7"/>
          <p:cNvSpPr/>
          <p:nvPr/>
        </p:nvSpPr>
        <p:spPr>
          <a:xfrm>
            <a:off x="250825" y="2198688"/>
            <a:ext cx="1657350" cy="503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dirty="0">
                <a:solidFill>
                  <a:schemeClr val="tx1"/>
                </a:solidFill>
                <a:latin typeface="HG丸ｺﾞｼｯｸM-PRO" panose="020F0600000000000000" pitchFamily="50" charset="-128"/>
                <a:ea typeface="HG丸ｺﾞｼｯｸM-PRO" panose="020F0600000000000000" pitchFamily="50" charset="-128"/>
              </a:rPr>
              <a:t>一般検査</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4343" name="テキスト ボックス 10"/>
          <p:cNvSpPr txBox="1">
            <a:spLocks noChangeArrowheads="1"/>
          </p:cNvSpPr>
          <p:nvPr/>
        </p:nvSpPr>
        <p:spPr bwMode="auto">
          <a:xfrm>
            <a:off x="250825" y="3357563"/>
            <a:ext cx="8655050" cy="123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 確認内容</a:t>
            </a:r>
            <a:endParaRPr lang="en-US" altLang="ja-JP" sz="18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①法令遵守責任者の役割及びその業務内容</a:t>
            </a:r>
            <a:endParaRPr lang="en-US" altLang="ja-JP" sz="14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②業務が法令に適合することを確保するための法令遵守規程の内容</a:t>
            </a:r>
            <a:endParaRPr lang="en-US" altLang="ja-JP" sz="14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③業務執行の状況の監査の実施状況</a:t>
            </a:r>
            <a:endParaRPr lang="en-US" altLang="ja-JP" sz="1400">
              <a:latin typeface="HG丸ｺﾞｼｯｸM-PRO" pitchFamily="50" charset="-128"/>
              <a:ea typeface="HG丸ｺﾞｼｯｸM-PRO" pitchFamily="50" charset="-128"/>
            </a:endParaRPr>
          </a:p>
          <a:p>
            <a:pPr eaLnBrk="1" hangingPunct="1">
              <a:spcBef>
                <a:spcPct val="0"/>
              </a:spcBef>
              <a:buFontTx/>
              <a:buNone/>
            </a:pPr>
            <a:endParaRPr lang="ja-JP" altLang="en-US" sz="1400">
              <a:latin typeface="HG丸ｺﾞｼｯｸM-PRO" pitchFamily="50" charset="-128"/>
              <a:ea typeface="HG丸ｺﾞｼｯｸM-PRO" pitchFamily="50" charset="-128"/>
            </a:endParaRPr>
          </a:p>
        </p:txBody>
      </p:sp>
      <p:sp>
        <p:nvSpPr>
          <p:cNvPr id="14344" name="テキスト ボックス 10"/>
          <p:cNvSpPr>
            <a:spLocks noChangeArrowheads="1"/>
          </p:cNvSpPr>
          <p:nvPr/>
        </p:nvSpPr>
        <p:spPr bwMode="auto">
          <a:xfrm>
            <a:off x="1979613" y="4500563"/>
            <a:ext cx="6934200" cy="1668462"/>
          </a:xfrm>
          <a:prstGeom prst="roundRect">
            <a:avLst>
              <a:gd name="adj" fmla="val 16667"/>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 指定介護サービス事業所等の指定等取消処分相当事案が発覚した場合に実施します。</a:t>
            </a:r>
            <a:endParaRPr lang="en-US" altLang="ja-JP" sz="18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・介護サービス事業所において指定取消処分相当の事案が発覚した場合、組織</a:t>
            </a:r>
            <a:endParaRPr lang="en-US" altLang="ja-JP" sz="14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的な関与の有無を検証するため、事業者本部等への立入検査等を行います。</a:t>
            </a:r>
          </a:p>
          <a:p>
            <a:pPr eaLnBrk="1" hangingPunct="1">
              <a:spcBef>
                <a:spcPct val="0"/>
              </a:spcBef>
              <a:buFontTx/>
              <a:buNone/>
            </a:pPr>
            <a:r>
              <a:rPr lang="ja-JP" altLang="en-US" sz="1400">
                <a:latin typeface="HG丸ｺﾞｼｯｸM-PRO" pitchFamily="50" charset="-128"/>
                <a:ea typeface="HG丸ｺﾞｼｯｸM-PRO" pitchFamily="50" charset="-128"/>
              </a:rPr>
              <a:t>　・組織的関与が認められた場合、他の指定事業所の指定・更新を拒否することと</a:t>
            </a:r>
            <a:endParaRPr lang="en-US" altLang="ja-JP" sz="14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なります。</a:t>
            </a:r>
          </a:p>
        </p:txBody>
      </p:sp>
      <p:sp>
        <p:nvSpPr>
          <p:cNvPr id="11" name="正方形/長方形 10"/>
          <p:cNvSpPr/>
          <p:nvPr/>
        </p:nvSpPr>
        <p:spPr>
          <a:xfrm>
            <a:off x="250825" y="4500563"/>
            <a:ext cx="1657350" cy="503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dirty="0">
                <a:solidFill>
                  <a:schemeClr val="tx1"/>
                </a:solidFill>
                <a:latin typeface="HG丸ｺﾞｼｯｸM-PRO" panose="020F0600000000000000" pitchFamily="50" charset="-128"/>
                <a:ea typeface="HG丸ｺﾞｼｯｸM-PRO" panose="020F0600000000000000" pitchFamily="50" charset="-128"/>
              </a:rPr>
              <a:t>特別検査</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4346" name="テキスト ボックス 10"/>
          <p:cNvSpPr txBox="1">
            <a:spLocks noChangeArrowheads="1"/>
          </p:cNvSpPr>
          <p:nvPr/>
        </p:nvSpPr>
        <p:spPr bwMode="auto">
          <a:xfrm>
            <a:off x="250825" y="5940425"/>
            <a:ext cx="86550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 検証内容</a:t>
            </a:r>
            <a:endParaRPr lang="en-US" altLang="ja-JP" sz="18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①業務管理体制の問題点及びその要因</a:t>
            </a:r>
            <a:endParaRPr lang="en-US" altLang="ja-JP" sz="1400">
              <a:latin typeface="HG丸ｺﾞｼｯｸM-PRO" pitchFamily="50" charset="-128"/>
              <a:ea typeface="HG丸ｺﾞｼｯｸM-PRO" pitchFamily="50" charset="-128"/>
            </a:endParaRPr>
          </a:p>
          <a:p>
            <a:pPr eaLnBrk="1" hangingPunct="1">
              <a:spcBef>
                <a:spcPct val="0"/>
              </a:spcBef>
              <a:buFontTx/>
              <a:buNone/>
            </a:pPr>
            <a:r>
              <a:rPr lang="ja-JP" altLang="en-US" sz="1400">
                <a:latin typeface="HG丸ｺﾞｼｯｸM-PRO" pitchFamily="50" charset="-128"/>
                <a:ea typeface="HG丸ｺﾞｼｯｸM-PRO" pitchFamily="50" charset="-128"/>
              </a:rPr>
              <a:t>　②指定等取消処分相当事案への組織的関与の有無</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テキスト ボックス 8"/>
          <p:cNvSpPr txBox="1">
            <a:spLocks noChangeArrowheads="1"/>
          </p:cNvSpPr>
          <p:nvPr/>
        </p:nvSpPr>
        <p:spPr bwMode="auto">
          <a:xfrm>
            <a:off x="258763" y="188913"/>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a:latin typeface="HG丸ｺﾞｼｯｸM-PRO" pitchFamily="50" charset="-128"/>
                <a:ea typeface="HG丸ｺﾞｼｯｸM-PRO" pitchFamily="50" charset="-128"/>
              </a:rPr>
              <a:t>MEMO</a:t>
            </a:r>
            <a:endParaRPr lang="ja-JP" altLang="en-US">
              <a:latin typeface="HG丸ｺﾞｼｯｸM-PRO" pitchFamily="50" charset="-128"/>
              <a:ea typeface="HG丸ｺﾞｼｯｸM-PRO" pitchFamily="50" charset="-128"/>
            </a:endParaRPr>
          </a:p>
        </p:txBody>
      </p:sp>
      <p:sp>
        <p:nvSpPr>
          <p:cNvPr id="3" name="角丸四角形 2"/>
          <p:cNvSpPr/>
          <p:nvPr/>
        </p:nvSpPr>
        <p:spPr>
          <a:xfrm>
            <a:off x="258763" y="908050"/>
            <a:ext cx="8640762" cy="5400675"/>
          </a:xfrm>
          <a:prstGeom prst="roundRect">
            <a:avLst>
              <a:gd name="adj" fmla="val 784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4000" dirty="0">
              <a:ln>
                <a:solidFill>
                  <a:schemeClr val="tx1"/>
                </a:solidFill>
              </a:ln>
              <a:solidFill>
                <a:schemeClr val="tx1"/>
              </a:solidFill>
            </a:endParaRPr>
          </a:p>
        </p:txBody>
      </p:sp>
      <p:cxnSp>
        <p:nvCxnSpPr>
          <p:cNvPr id="7" name="直線コネクタ 6"/>
          <p:cNvCxnSpPr/>
          <p:nvPr/>
        </p:nvCxnSpPr>
        <p:spPr>
          <a:xfrm>
            <a:off x="468313" y="1628775"/>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68313" y="234950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68313" y="3068638"/>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68313" y="3789363"/>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68313" y="450850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68313" y="5229225"/>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68313" y="594995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1"/>
          <p:cNvSpPr txBox="1">
            <a:spLocks noChangeArrowheads="1"/>
          </p:cNvSpPr>
          <p:nvPr/>
        </p:nvSpPr>
        <p:spPr bwMode="auto">
          <a:xfrm>
            <a:off x="3671888" y="1282700"/>
            <a:ext cx="18002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4000" b="1"/>
              <a:t>TOPICS</a:t>
            </a:r>
            <a:endParaRPr lang="ja-JP" altLang="en-US" sz="4000" b="1"/>
          </a:p>
        </p:txBody>
      </p:sp>
      <p:sp>
        <p:nvSpPr>
          <p:cNvPr id="3075" name="テキスト ボックス 2"/>
          <p:cNvSpPr txBox="1">
            <a:spLocks noChangeArrowheads="1"/>
          </p:cNvSpPr>
          <p:nvPr/>
        </p:nvSpPr>
        <p:spPr bwMode="auto">
          <a:xfrm>
            <a:off x="250825" y="2382838"/>
            <a:ext cx="85979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lvl="2" eaLnBrk="1" hangingPunct="1">
              <a:lnSpc>
                <a:spcPts val="4000"/>
              </a:lnSpc>
              <a:spcBef>
                <a:spcPct val="0"/>
              </a:spcBef>
              <a:buFontTx/>
              <a:buNone/>
            </a:pPr>
            <a:r>
              <a:rPr lang="ja-JP" altLang="en-US" dirty="0">
                <a:latin typeface="HG丸ｺﾞｼｯｸM-PRO" pitchFamily="50" charset="-128"/>
                <a:ea typeface="HG丸ｺﾞｼｯｸM-PRO" pitchFamily="50" charset="-128"/>
              </a:rPr>
              <a:t>◆ 県が実施する指導・監査について　</a:t>
            </a:r>
            <a:endParaRPr lang="en-US" altLang="ja-JP" dirty="0">
              <a:latin typeface="HG丸ｺﾞｼｯｸM-PRO" pitchFamily="50" charset="-128"/>
              <a:ea typeface="HG丸ｺﾞｼｯｸM-PRO" pitchFamily="50" charset="-128"/>
            </a:endParaRPr>
          </a:p>
          <a:p>
            <a:pPr lvl="2" eaLnBrk="1" hangingPunct="1">
              <a:lnSpc>
                <a:spcPts val="4000"/>
              </a:lnSpc>
              <a:spcBef>
                <a:spcPct val="0"/>
              </a:spcBef>
              <a:buFontTx/>
              <a:buNone/>
            </a:pPr>
            <a:r>
              <a:rPr lang="ja-JP" altLang="en-US" dirty="0">
                <a:latin typeface="HG丸ｺﾞｼｯｸM-PRO" pitchFamily="50" charset="-128"/>
                <a:ea typeface="HG丸ｺﾞｼｯｸM-PRO" pitchFamily="50" charset="-128"/>
              </a:rPr>
              <a:t>◆ 業務管理体制の確認検査について　</a:t>
            </a:r>
            <a:endParaRPr lang="en-US" altLang="ja-JP" dirty="0">
              <a:latin typeface="HG丸ｺﾞｼｯｸM-PRO" pitchFamily="50" charset="-128"/>
              <a:ea typeface="HG丸ｺﾞｼｯｸM-PRO" pitchFamily="50" charset="-128"/>
            </a:endParaRPr>
          </a:p>
          <a:p>
            <a:pPr lvl="2" eaLnBrk="1" hangingPunct="1">
              <a:lnSpc>
                <a:spcPts val="2500"/>
              </a:lnSpc>
              <a:spcBef>
                <a:spcPct val="0"/>
              </a:spcBef>
              <a:buFontTx/>
              <a:buNone/>
            </a:pPr>
            <a:endParaRPr lang="en-US" altLang="ja-JP" sz="2000" dirty="0">
              <a:latin typeface="HG丸ｺﾞｼｯｸM-PRO" pitchFamily="50" charset="-128"/>
              <a:ea typeface="HG丸ｺﾞｼｯｸM-PRO" pitchFamily="50" charset="-128"/>
            </a:endParaRPr>
          </a:p>
          <a:p>
            <a:pPr lvl="2" eaLnBrk="1" hangingPunct="1">
              <a:lnSpc>
                <a:spcPts val="2500"/>
              </a:lnSpc>
              <a:spcBef>
                <a:spcPct val="0"/>
              </a:spcBef>
              <a:buFontTx/>
              <a:buNone/>
            </a:pPr>
            <a:r>
              <a:rPr lang="ja-JP" altLang="en-US" sz="2000" dirty="0">
                <a:latin typeface="HG丸ｺﾞｼｯｸM-PRO" pitchFamily="50" charset="-128"/>
                <a:ea typeface="HG丸ｺﾞｼｯｸM-PRO" pitchFamily="50" charset="-128"/>
              </a:rPr>
              <a:t>＜別添＞</a:t>
            </a:r>
            <a:endParaRPr lang="en-US" altLang="ja-JP" sz="2000" dirty="0">
              <a:latin typeface="HG丸ｺﾞｼｯｸM-PRO" pitchFamily="50" charset="-128"/>
              <a:ea typeface="HG丸ｺﾞｼｯｸM-PRO" pitchFamily="50" charset="-128"/>
            </a:endParaRPr>
          </a:p>
          <a:p>
            <a:pPr lvl="2" eaLnBrk="1" hangingPunct="1">
              <a:lnSpc>
                <a:spcPts val="2500"/>
              </a:lnSpc>
              <a:spcBef>
                <a:spcPct val="0"/>
              </a:spcBef>
              <a:buFontTx/>
              <a:buNone/>
            </a:pPr>
            <a:r>
              <a:rPr lang="ja-JP" altLang="en-US" sz="2000" dirty="0">
                <a:latin typeface="HG丸ｺﾞｼｯｸM-PRO" pitchFamily="50" charset="-128"/>
                <a:ea typeface="HG丸ｺﾞｼｯｸM-PRO" pitchFamily="50" charset="-128"/>
              </a:rPr>
              <a:t>　これまでの指導での主な指摘・指導事項について　</a:t>
            </a:r>
            <a:endParaRPr lang="en-US" altLang="ja-JP" sz="2000" dirty="0">
              <a:latin typeface="HG丸ｺﾞｼｯｸM-PRO" pitchFamily="50" charset="-128"/>
              <a:ea typeface="HG丸ｺﾞｼｯｸM-PRO" pitchFamily="50" charset="-128"/>
            </a:endParaRPr>
          </a:p>
          <a:p>
            <a:pPr lvl="2" eaLnBrk="1" hangingPunct="1">
              <a:lnSpc>
                <a:spcPts val="2500"/>
              </a:lnSpc>
              <a:spcBef>
                <a:spcPct val="0"/>
              </a:spcBef>
              <a:buFontTx/>
              <a:buNone/>
            </a:pPr>
            <a:r>
              <a:rPr lang="ja-JP" altLang="en-US" sz="2000" dirty="0">
                <a:latin typeface="HG丸ｺﾞｼｯｸM-PRO" pitchFamily="50" charset="-128"/>
                <a:ea typeface="HG丸ｺﾞｼｯｸM-PRO" pitchFamily="50" charset="-128"/>
              </a:rPr>
              <a:t>　都道府県指定取消事案一覧　　　　　　　</a:t>
            </a:r>
            <a:endParaRPr lang="en-US" altLang="ja-JP" sz="2000" dirty="0">
              <a:latin typeface="HG丸ｺﾞｼｯｸM-PRO" pitchFamily="50" charset="-128"/>
              <a:ea typeface="HG丸ｺﾞｼｯｸM-PRO"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1"/>
          <p:cNvSpPr txBox="1">
            <a:spLocks noChangeArrowheads="1"/>
          </p:cNvSpPr>
          <p:nvPr/>
        </p:nvSpPr>
        <p:spPr bwMode="auto">
          <a:xfrm>
            <a:off x="258763" y="188913"/>
            <a:ext cx="7769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sp>
        <p:nvSpPr>
          <p:cNvPr id="4099"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solidFill>
                  <a:schemeClr val="bg1"/>
                </a:solidFill>
                <a:latin typeface="HG丸ｺﾞｼｯｸM-PRO" pitchFamily="50" charset="-128"/>
                <a:ea typeface="HG丸ｺﾞｼｯｸM-PRO" pitchFamily="50" charset="-128"/>
              </a:rPr>
              <a:t>指導・監査</a:t>
            </a:r>
          </a:p>
        </p:txBody>
      </p:sp>
      <p:sp>
        <p:nvSpPr>
          <p:cNvPr id="4100" name="テキスト ボックス 3"/>
          <p:cNvSpPr>
            <a:spLocks noChangeArrowheads="1"/>
          </p:cNvSpPr>
          <p:nvPr/>
        </p:nvSpPr>
        <p:spPr bwMode="auto">
          <a:xfrm>
            <a:off x="238125" y="1452563"/>
            <a:ext cx="8655050" cy="132873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latin typeface="HG丸ｺﾞｼｯｸM-PRO" pitchFamily="50" charset="-128"/>
                <a:ea typeface="HG丸ｺﾞｼｯｸM-PRO" pitchFamily="50" charset="-128"/>
              </a:rPr>
              <a:t> </a:t>
            </a:r>
            <a:r>
              <a:rPr lang="ja-JP" altLang="ja-JP" sz="1800" dirty="0">
                <a:latin typeface="HG丸ｺﾞｼｯｸM-PRO" pitchFamily="50" charset="-128"/>
                <a:ea typeface="HG丸ｺﾞｼｯｸM-PRO" pitchFamily="50" charset="-128"/>
              </a:rPr>
              <a:t>監査指導室は、国が定めた指針「介護保険施設等の指導監督について」</a:t>
            </a:r>
            <a:r>
              <a:rPr lang="en-US" altLang="ja-JP" sz="1400" dirty="0">
                <a:latin typeface="HG丸ｺﾞｼｯｸM-PRO" pitchFamily="50" charset="-128"/>
                <a:ea typeface="HG丸ｺﾞｼｯｸM-PRO" pitchFamily="50" charset="-128"/>
              </a:rPr>
              <a:t>(</a:t>
            </a:r>
            <a:r>
              <a:rPr lang="ja-JP" altLang="ja-JP" sz="1400" dirty="0">
                <a:latin typeface="HG丸ｺﾞｼｯｸM-PRO" pitchFamily="50" charset="-128"/>
                <a:ea typeface="HG丸ｺﾞｼｯｸM-PRO" pitchFamily="50" charset="-128"/>
              </a:rPr>
              <a:t>平成</a:t>
            </a:r>
            <a:r>
              <a:rPr lang="en-US" altLang="ja-JP" sz="1400" dirty="0">
                <a:latin typeface="HG丸ｺﾞｼｯｸM-PRO" pitchFamily="50" charset="-128"/>
                <a:ea typeface="HG丸ｺﾞｼｯｸM-PRO" pitchFamily="50" charset="-128"/>
              </a:rPr>
              <a:t>18</a:t>
            </a:r>
            <a:r>
              <a:rPr lang="ja-JP" altLang="ja-JP" sz="1400" dirty="0">
                <a:latin typeface="HG丸ｺﾞｼｯｸM-PRO" pitchFamily="50" charset="-128"/>
                <a:ea typeface="HG丸ｺﾞｼｯｸM-PRO" pitchFamily="50" charset="-128"/>
              </a:rPr>
              <a:t>年</a:t>
            </a:r>
            <a:r>
              <a:rPr lang="en-US" altLang="ja-JP" sz="1400" dirty="0">
                <a:latin typeface="HG丸ｺﾞｼｯｸM-PRO" pitchFamily="50" charset="-128"/>
                <a:ea typeface="HG丸ｺﾞｼｯｸM-PRO" pitchFamily="50" charset="-128"/>
              </a:rPr>
              <a:t>10</a:t>
            </a:r>
            <a:r>
              <a:rPr lang="ja-JP" altLang="ja-JP" sz="1400" dirty="0">
                <a:latin typeface="HG丸ｺﾞｼｯｸM-PRO" pitchFamily="50" charset="-128"/>
                <a:ea typeface="HG丸ｺﾞｼｯｸM-PRO" pitchFamily="50" charset="-128"/>
              </a:rPr>
              <a:t>月</a:t>
            </a:r>
            <a:r>
              <a:rPr lang="en-US" altLang="ja-JP" sz="1400" dirty="0">
                <a:latin typeface="HG丸ｺﾞｼｯｸM-PRO" pitchFamily="50" charset="-128"/>
                <a:ea typeface="HG丸ｺﾞｼｯｸM-PRO" pitchFamily="50" charset="-128"/>
              </a:rPr>
              <a:t>23</a:t>
            </a:r>
            <a:r>
              <a:rPr lang="ja-JP" altLang="ja-JP" sz="1400" dirty="0">
                <a:latin typeface="HG丸ｺﾞｼｯｸM-PRO" pitchFamily="50" charset="-128"/>
                <a:ea typeface="HG丸ｺﾞｼｯｸM-PRO" pitchFamily="50" charset="-128"/>
              </a:rPr>
              <a:t>日付け老発第</a:t>
            </a:r>
            <a:r>
              <a:rPr lang="en-US" altLang="ja-JP" sz="1400" dirty="0">
                <a:latin typeface="HG丸ｺﾞｼｯｸM-PRO" pitchFamily="50" charset="-128"/>
                <a:ea typeface="HG丸ｺﾞｼｯｸM-PRO" pitchFamily="50" charset="-128"/>
              </a:rPr>
              <a:t>102301</a:t>
            </a:r>
            <a:r>
              <a:rPr lang="ja-JP" altLang="ja-JP" sz="1400" dirty="0">
                <a:latin typeface="HG丸ｺﾞｼｯｸM-PRO" pitchFamily="50" charset="-128"/>
                <a:ea typeface="HG丸ｺﾞｼｯｸM-PRO" pitchFamily="50" charset="-128"/>
              </a:rPr>
              <a:t>号</a:t>
            </a:r>
            <a:r>
              <a:rPr lang="en-US" altLang="ja-JP" sz="1400" dirty="0">
                <a:latin typeface="HG丸ｺﾞｼｯｸM-PRO" pitchFamily="50" charset="-128"/>
                <a:ea typeface="HG丸ｺﾞｼｯｸM-PRO" pitchFamily="50" charset="-128"/>
              </a:rPr>
              <a:t>)</a:t>
            </a:r>
            <a:r>
              <a:rPr lang="ja-JP" altLang="ja-JP" sz="1800" dirty="0">
                <a:latin typeface="HG丸ｺﾞｼｯｸM-PRO" pitchFamily="50" charset="-128"/>
                <a:ea typeface="HG丸ｺﾞｼｯｸM-PRO" pitchFamily="50" charset="-128"/>
              </a:rPr>
              <a:t>により、県が定めた「奈良県介護保険施設等指導実施要綱」並びに「奈良県介護保険施設等監査実施要綱」に基づき、介護保険制度の円滑な運営のため、集団指導・</a:t>
            </a:r>
            <a:r>
              <a:rPr lang="ja-JP" altLang="en-US" sz="1800" dirty="0">
                <a:latin typeface="HG丸ｺﾞｼｯｸM-PRO" pitchFamily="50" charset="-128"/>
                <a:ea typeface="HG丸ｺﾞｼｯｸM-PRO" pitchFamily="50" charset="-128"/>
              </a:rPr>
              <a:t>運営</a:t>
            </a:r>
            <a:r>
              <a:rPr lang="ja-JP" altLang="ja-JP" sz="1800" dirty="0">
                <a:latin typeface="HG丸ｺﾞｼｯｸM-PRO" pitchFamily="50" charset="-128"/>
                <a:ea typeface="HG丸ｺﾞｼｯｸM-PRO" pitchFamily="50" charset="-128"/>
              </a:rPr>
              <a:t>指導</a:t>
            </a:r>
            <a:r>
              <a:rPr lang="ja-JP" altLang="en-US" sz="1800" dirty="0">
                <a:latin typeface="HG丸ｺﾞｼｯｸM-PRO" pitchFamily="50" charset="-128"/>
                <a:ea typeface="HG丸ｺﾞｼｯｸM-PRO" pitchFamily="50" charset="-128"/>
              </a:rPr>
              <a:t>・</a:t>
            </a:r>
            <a:r>
              <a:rPr lang="ja-JP" altLang="ja-JP" sz="1800" dirty="0">
                <a:latin typeface="HG丸ｺﾞｼｯｸM-PRO" pitchFamily="50" charset="-128"/>
                <a:ea typeface="HG丸ｺﾞｼｯｸM-PRO" pitchFamily="50" charset="-128"/>
              </a:rPr>
              <a:t>監査を行っています。</a:t>
            </a:r>
          </a:p>
        </p:txBody>
      </p:sp>
      <p:sp>
        <p:nvSpPr>
          <p:cNvPr id="4101" name="テキスト ボックス 11"/>
          <p:cNvSpPr txBox="1">
            <a:spLocks noChangeArrowheads="1"/>
          </p:cNvSpPr>
          <p:nvPr/>
        </p:nvSpPr>
        <p:spPr bwMode="auto">
          <a:xfrm>
            <a:off x="598488" y="3308350"/>
            <a:ext cx="43338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a:t>
            </a:r>
            <a:r>
              <a:rPr lang="ja-JP" altLang="ja-JP" sz="1800">
                <a:latin typeface="HG丸ｺﾞｼｯｸM-PRO" pitchFamily="50" charset="-128"/>
                <a:ea typeface="HG丸ｺﾞｼｯｸM-PRO" pitchFamily="50" charset="-128"/>
              </a:rPr>
              <a:t>介護保険施設等の指導監督について</a:t>
            </a:r>
            <a:r>
              <a:rPr lang="ja-JP" altLang="en-US" sz="1800">
                <a:latin typeface="HG丸ｺﾞｼｯｸM-PRO" pitchFamily="50" charset="-128"/>
                <a:ea typeface="HG丸ｺﾞｼｯｸM-PRO" pitchFamily="50" charset="-128"/>
              </a:rPr>
              <a:t>」</a:t>
            </a:r>
            <a:endParaRPr lang="en-US" altLang="ja-JP" sz="1800">
              <a:latin typeface="HG丸ｺﾞｼｯｸM-PRO" pitchFamily="50" charset="-128"/>
              <a:ea typeface="HG丸ｺﾞｼｯｸM-PRO" pitchFamily="50" charset="-128"/>
            </a:endParaRPr>
          </a:p>
          <a:p>
            <a:pPr eaLnBrk="1" hangingPunct="1">
              <a:spcBef>
                <a:spcPct val="0"/>
              </a:spcBef>
              <a:buFontTx/>
              <a:buNone/>
            </a:pPr>
            <a:endParaRPr lang="en-US" altLang="ja-JP" sz="1800">
              <a:latin typeface="HG丸ｺﾞｼｯｸM-PRO" pitchFamily="50" charset="-128"/>
              <a:ea typeface="HG丸ｺﾞｼｯｸM-PRO" pitchFamily="50" charset="-128"/>
            </a:endParaRPr>
          </a:p>
          <a:p>
            <a:pPr eaLnBrk="1" hangingPunct="1">
              <a:spcBef>
                <a:spcPct val="0"/>
              </a:spcBef>
              <a:buFontTx/>
              <a:buNone/>
            </a:pPr>
            <a:r>
              <a:rPr lang="ja-JP" altLang="ja-JP" sz="1800">
                <a:latin typeface="HG丸ｺﾞｼｯｸM-PRO" pitchFamily="50" charset="-128"/>
                <a:ea typeface="HG丸ｺﾞｼｯｸM-PRO" pitchFamily="50" charset="-128"/>
              </a:rPr>
              <a:t>「奈良県介護保険施設等指導実施要綱」</a:t>
            </a:r>
            <a:endParaRPr lang="en-US" altLang="ja-JP" sz="1800">
              <a:latin typeface="HG丸ｺﾞｼｯｸM-PRO" pitchFamily="50" charset="-128"/>
              <a:ea typeface="HG丸ｺﾞｼｯｸM-PRO" pitchFamily="50" charset="-128"/>
            </a:endParaRPr>
          </a:p>
          <a:p>
            <a:pPr eaLnBrk="1" hangingPunct="1">
              <a:spcBef>
                <a:spcPct val="0"/>
              </a:spcBef>
              <a:buFontTx/>
              <a:buNone/>
            </a:pPr>
            <a:r>
              <a:rPr lang="ja-JP" altLang="ja-JP" sz="1800">
                <a:latin typeface="HG丸ｺﾞｼｯｸM-PRO" pitchFamily="50" charset="-128"/>
                <a:ea typeface="HG丸ｺﾞｼｯｸM-PRO" pitchFamily="50" charset="-128"/>
              </a:rPr>
              <a:t>「奈良県介護保険施設等監査実施要綱」</a:t>
            </a:r>
            <a:endParaRPr lang="en-US" altLang="ja-JP" sz="1800">
              <a:latin typeface="HG丸ｺﾞｼｯｸM-PRO" pitchFamily="50" charset="-128"/>
              <a:ea typeface="HG丸ｺﾞｼｯｸM-PRO" pitchFamily="50" charset="-128"/>
            </a:endParaRPr>
          </a:p>
        </p:txBody>
      </p:sp>
      <p:sp>
        <p:nvSpPr>
          <p:cNvPr id="13" name="下矢印 12"/>
          <p:cNvSpPr/>
          <p:nvPr/>
        </p:nvSpPr>
        <p:spPr>
          <a:xfrm>
            <a:off x="2562225" y="3694113"/>
            <a:ext cx="425450" cy="239712"/>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下矢印 14"/>
          <p:cNvSpPr/>
          <p:nvPr/>
        </p:nvSpPr>
        <p:spPr>
          <a:xfrm rot="16200000">
            <a:off x="4696619" y="3685381"/>
            <a:ext cx="1068388" cy="555625"/>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04" name="テキスト ボックス 15"/>
          <p:cNvSpPr>
            <a:spLocks noChangeArrowheads="1"/>
          </p:cNvSpPr>
          <p:nvPr/>
        </p:nvSpPr>
        <p:spPr bwMode="auto">
          <a:xfrm>
            <a:off x="5651500" y="3109913"/>
            <a:ext cx="2592388" cy="168789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400" dirty="0">
                <a:latin typeface="HG丸ｺﾞｼｯｸM-PRO" pitchFamily="50" charset="-128"/>
                <a:ea typeface="HG丸ｺﾞｼｯｸM-PRO" pitchFamily="50" charset="-128"/>
              </a:rPr>
              <a:t>・集団指導</a:t>
            </a:r>
            <a:endParaRPr lang="en-US" altLang="ja-JP" sz="2400" dirty="0">
              <a:latin typeface="HG丸ｺﾞｼｯｸM-PRO" pitchFamily="50" charset="-128"/>
              <a:ea typeface="HG丸ｺﾞｼｯｸM-PRO" pitchFamily="50" charset="-128"/>
            </a:endParaRPr>
          </a:p>
          <a:p>
            <a:pPr eaLnBrk="1" hangingPunct="1">
              <a:spcBef>
                <a:spcPct val="0"/>
              </a:spcBef>
              <a:buFontTx/>
              <a:buNone/>
            </a:pPr>
            <a:r>
              <a:rPr lang="ja-JP" altLang="en-US" sz="2400" dirty="0">
                <a:latin typeface="HG丸ｺﾞｼｯｸM-PRO" pitchFamily="50" charset="-128"/>
                <a:ea typeface="HG丸ｺﾞｼｯｸM-PRO" pitchFamily="50" charset="-128"/>
              </a:rPr>
              <a:t>・運営指導</a:t>
            </a:r>
            <a:endParaRPr lang="en-US" altLang="ja-JP" sz="2400" dirty="0">
              <a:latin typeface="HG丸ｺﾞｼｯｸM-PRO" pitchFamily="50" charset="-128"/>
              <a:ea typeface="HG丸ｺﾞｼｯｸM-PRO" pitchFamily="50" charset="-128"/>
            </a:endParaRPr>
          </a:p>
          <a:p>
            <a:pPr eaLnBrk="1" hangingPunct="1">
              <a:spcBef>
                <a:spcPct val="0"/>
              </a:spcBef>
              <a:buFontTx/>
              <a:buNone/>
            </a:pPr>
            <a:r>
              <a:rPr lang="ja-JP" altLang="en-US" sz="2400" dirty="0">
                <a:latin typeface="HG丸ｺﾞｼｯｸM-PRO" pitchFamily="50" charset="-128"/>
                <a:ea typeface="HG丸ｺﾞｼｯｸM-PRO" pitchFamily="50" charset="-128"/>
              </a:rPr>
              <a:t>・監査</a:t>
            </a:r>
            <a:endParaRPr lang="en-US" altLang="ja-JP" sz="2400" dirty="0">
              <a:latin typeface="HG丸ｺﾞｼｯｸM-PRO" pitchFamily="50" charset="-128"/>
              <a:ea typeface="HG丸ｺﾞｼｯｸM-PRO" pitchFamily="50" charset="-128"/>
            </a:endParaRPr>
          </a:p>
        </p:txBody>
      </p:sp>
      <p:sp>
        <p:nvSpPr>
          <p:cNvPr id="4105" name="テキスト ボックス 17"/>
          <p:cNvSpPr txBox="1">
            <a:spLocks noChangeArrowheads="1"/>
          </p:cNvSpPr>
          <p:nvPr/>
        </p:nvSpPr>
        <p:spPr bwMode="auto">
          <a:xfrm>
            <a:off x="1001713" y="5516563"/>
            <a:ext cx="7140575" cy="708025"/>
          </a:xfrm>
          <a:prstGeom prst="rect">
            <a:avLst/>
          </a:prstGeom>
          <a:noFill/>
          <a:ln w="635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ja-JP" sz="4000">
                <a:latin typeface="HG丸ｺﾞｼｯｸM-PRO" pitchFamily="50" charset="-128"/>
                <a:ea typeface="HG丸ｺﾞｼｯｸM-PRO" pitchFamily="50" charset="-128"/>
              </a:rPr>
              <a:t>介護保険</a:t>
            </a:r>
            <a:r>
              <a:rPr lang="ja-JP" altLang="en-US" sz="4000">
                <a:latin typeface="HG丸ｺﾞｼｯｸM-PRO" pitchFamily="50" charset="-128"/>
                <a:ea typeface="HG丸ｺﾞｼｯｸM-PRO" pitchFamily="50" charset="-128"/>
              </a:rPr>
              <a:t>制度の円滑な運営</a:t>
            </a:r>
            <a:endParaRPr lang="en-US" altLang="ja-JP" sz="4000">
              <a:latin typeface="HG丸ｺﾞｼｯｸM-PRO" pitchFamily="50" charset="-128"/>
              <a:ea typeface="HG丸ｺﾞｼｯｸM-PRO"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ボックス 12"/>
          <p:cNvSpPr txBox="1">
            <a:spLocks noChangeArrowheads="1"/>
          </p:cNvSpPr>
          <p:nvPr/>
        </p:nvSpPr>
        <p:spPr bwMode="auto">
          <a:xfrm>
            <a:off x="258763" y="179388"/>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sp>
        <p:nvSpPr>
          <p:cNvPr id="5123"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solidFill>
                  <a:schemeClr val="bg1"/>
                </a:solidFill>
                <a:latin typeface="HG丸ｺﾞｼｯｸM-PRO" pitchFamily="50" charset="-128"/>
                <a:ea typeface="HG丸ｺﾞｼｯｸM-PRO" pitchFamily="50" charset="-128"/>
              </a:rPr>
              <a:t>指導とは</a:t>
            </a:r>
          </a:p>
        </p:txBody>
      </p:sp>
      <p:sp>
        <p:nvSpPr>
          <p:cNvPr id="5124" name="テキスト ボックス 3"/>
          <p:cNvSpPr>
            <a:spLocks noChangeArrowheads="1"/>
          </p:cNvSpPr>
          <p:nvPr/>
        </p:nvSpPr>
        <p:spPr bwMode="auto">
          <a:xfrm>
            <a:off x="1042988" y="4797425"/>
            <a:ext cx="7332662" cy="13287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 指導は、居宅サービス等の利用者の自立支援及び尊厳の保持を念頭において、介護サービス事業者を支援することを基本とし介護給付等対象サービスの質の確保及び保険給付の適正化を図ることを目的としています。</a:t>
            </a:r>
            <a:endParaRPr lang="ja-JP" altLang="ja-JP" sz="1800">
              <a:latin typeface="HG丸ｺﾞｼｯｸM-PRO" pitchFamily="50" charset="-128"/>
              <a:ea typeface="HG丸ｺﾞｼｯｸM-PRO" pitchFamily="50" charset="-128"/>
            </a:endParaRPr>
          </a:p>
        </p:txBody>
      </p:sp>
      <p:grpSp>
        <p:nvGrpSpPr>
          <p:cNvPr id="5125" name="グループ化 2"/>
          <p:cNvGrpSpPr>
            <a:grpSpLocks/>
          </p:cNvGrpSpPr>
          <p:nvPr/>
        </p:nvGrpSpPr>
        <p:grpSpPr bwMode="auto">
          <a:xfrm>
            <a:off x="544513" y="1809750"/>
            <a:ext cx="7985125" cy="2482850"/>
            <a:chOff x="258763" y="2205038"/>
            <a:chExt cx="7985125" cy="2483643"/>
          </a:xfrm>
        </p:grpSpPr>
        <p:sp>
          <p:nvSpPr>
            <p:cNvPr id="5126" name="テキスト ボックス 11"/>
            <p:cNvSpPr txBox="1">
              <a:spLocks noChangeArrowheads="1"/>
            </p:cNvSpPr>
            <p:nvPr/>
          </p:nvSpPr>
          <p:spPr bwMode="auto">
            <a:xfrm>
              <a:off x="258763" y="2852738"/>
              <a:ext cx="1123950" cy="504825"/>
            </a:xfrm>
            <a:prstGeom prst="rect">
              <a:avLst/>
            </a:prstGeom>
            <a:solidFill>
              <a:schemeClr val="bg1"/>
            </a:solidFill>
            <a:ln w="63500" cmpd="dbl">
              <a:solidFill>
                <a:schemeClr val="tx1"/>
              </a:solidFill>
              <a:miter lim="800000"/>
              <a:headEnd/>
              <a:tailEnd/>
            </a:ln>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a:latin typeface="HG丸ｺﾞｼｯｸM-PRO" pitchFamily="50" charset="-128"/>
                  <a:ea typeface="HG丸ｺﾞｼｯｸM-PRO" pitchFamily="50" charset="-128"/>
                </a:rPr>
                <a:t>指導</a:t>
              </a:r>
              <a:endParaRPr lang="en-US" altLang="ja-JP" sz="2400">
                <a:latin typeface="HG丸ｺﾞｼｯｸM-PRO" pitchFamily="50" charset="-128"/>
                <a:ea typeface="HG丸ｺﾞｼｯｸM-PRO" pitchFamily="50" charset="-128"/>
              </a:endParaRPr>
            </a:p>
          </p:txBody>
        </p:sp>
        <p:sp>
          <p:nvSpPr>
            <p:cNvPr id="2" name="正方形/長方形 1"/>
            <p:cNvSpPr/>
            <p:nvPr/>
          </p:nvSpPr>
          <p:spPr>
            <a:xfrm>
              <a:off x="2249488" y="3500852"/>
              <a:ext cx="2305050" cy="792416"/>
            </a:xfrm>
            <a:prstGeom prst="rect">
              <a:avLst/>
            </a:prstGeom>
            <a:solidFill>
              <a:schemeClr val="bg1"/>
            </a:solidFill>
            <a:ln w="2540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solidFill>
                </a:rPr>
                <a:t>運営指導</a:t>
              </a:r>
            </a:p>
          </p:txBody>
        </p:sp>
        <p:sp>
          <p:nvSpPr>
            <p:cNvPr id="9" name="正方形/長方形 8"/>
            <p:cNvSpPr/>
            <p:nvPr/>
          </p:nvSpPr>
          <p:spPr>
            <a:xfrm>
              <a:off x="2249488" y="2205038"/>
              <a:ext cx="2305050" cy="792416"/>
            </a:xfrm>
            <a:prstGeom prst="rect">
              <a:avLst/>
            </a:prstGeom>
            <a:solidFill>
              <a:schemeClr val="bg1"/>
            </a:solidFill>
            <a:ln w="2540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solidFill>
                </a:rPr>
                <a:t>集団指導</a:t>
              </a:r>
            </a:p>
          </p:txBody>
        </p:sp>
        <p:sp>
          <p:nvSpPr>
            <p:cNvPr id="10" name="正方形/長方形 9"/>
            <p:cNvSpPr/>
            <p:nvPr/>
          </p:nvSpPr>
          <p:spPr>
            <a:xfrm>
              <a:off x="5921375" y="3896266"/>
              <a:ext cx="2303463" cy="792415"/>
            </a:xfrm>
            <a:prstGeom prst="rect">
              <a:avLst/>
            </a:prstGeom>
            <a:solidFill>
              <a:schemeClr val="bg1"/>
            </a:solidFill>
            <a:ln w="2540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solidFill>
                </a:rPr>
                <a:t>個別面談</a:t>
              </a:r>
            </a:p>
          </p:txBody>
        </p:sp>
        <p:sp>
          <p:nvSpPr>
            <p:cNvPr id="11" name="正方形/長方形 10"/>
            <p:cNvSpPr/>
            <p:nvPr/>
          </p:nvSpPr>
          <p:spPr>
            <a:xfrm>
              <a:off x="5940425" y="2781485"/>
              <a:ext cx="2303463" cy="792415"/>
            </a:xfrm>
            <a:prstGeom prst="rect">
              <a:avLst/>
            </a:prstGeom>
            <a:solidFill>
              <a:schemeClr val="bg1"/>
            </a:solidFill>
            <a:ln w="25400" cmpd="sng">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solidFill>
                </a:rPr>
                <a:t>運営指導</a:t>
              </a:r>
            </a:p>
          </p:txBody>
        </p:sp>
        <p:cxnSp>
          <p:nvCxnSpPr>
            <p:cNvPr id="4" name="直線コネクタ 3"/>
            <p:cNvCxnSpPr>
              <a:stCxn id="5126" idx="3"/>
              <a:endCxn id="9" idx="1"/>
            </p:cNvCxnSpPr>
            <p:nvPr/>
          </p:nvCxnSpPr>
          <p:spPr>
            <a:xfrm flipV="1">
              <a:off x="1382713" y="2600452"/>
              <a:ext cx="866775" cy="504986"/>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4554538" y="3307115"/>
              <a:ext cx="1385887" cy="576447"/>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535488" y="3891501"/>
              <a:ext cx="1385887" cy="576447"/>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endCxn id="2" idx="1"/>
            </p:cNvCxnSpPr>
            <p:nvPr/>
          </p:nvCxnSpPr>
          <p:spPr>
            <a:xfrm>
              <a:off x="1382713" y="3105438"/>
              <a:ext cx="866775" cy="792415"/>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dirty="0">
                <a:solidFill>
                  <a:schemeClr val="bg1"/>
                </a:solidFill>
                <a:latin typeface="HG丸ｺﾞｼｯｸM-PRO" pitchFamily="50" charset="-128"/>
                <a:ea typeface="HG丸ｺﾞｼｯｸM-PRO" pitchFamily="50" charset="-128"/>
              </a:rPr>
              <a:t>指導－集団指導と運営指導</a:t>
            </a:r>
          </a:p>
        </p:txBody>
      </p:sp>
      <p:sp>
        <p:nvSpPr>
          <p:cNvPr id="6147" name="テキスト ボックス 10"/>
          <p:cNvSpPr txBox="1">
            <a:spLocks noChangeArrowheads="1"/>
          </p:cNvSpPr>
          <p:nvPr/>
        </p:nvSpPr>
        <p:spPr bwMode="auto">
          <a:xfrm>
            <a:off x="258763" y="2060575"/>
            <a:ext cx="86550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　居宅サービス等を行う複数の事業所に対して、県の庁舎等特定の場所で行います。基準や介護報酬の内容、制度改正や過去の指導事例等について講習を行います。</a:t>
            </a:r>
            <a:endParaRPr lang="en-US" altLang="ja-JP" sz="1800">
              <a:latin typeface="HG丸ｺﾞｼｯｸM-PRO" pitchFamily="50" charset="-128"/>
              <a:ea typeface="HG丸ｺﾞｼｯｸM-PRO" pitchFamily="50" charset="-128"/>
            </a:endParaRPr>
          </a:p>
          <a:p>
            <a:pPr eaLnBrk="1" hangingPunct="1">
              <a:spcBef>
                <a:spcPct val="0"/>
              </a:spcBef>
              <a:buFontTx/>
              <a:buNone/>
            </a:pPr>
            <a:r>
              <a:rPr lang="ja-JP" altLang="en-US" sz="1800">
                <a:latin typeface="HG丸ｺﾞｼｯｸM-PRO" pitchFamily="50" charset="-128"/>
                <a:ea typeface="HG丸ｺﾞｼｯｸM-PRO" pitchFamily="50" charset="-128"/>
              </a:rPr>
              <a:t>　制度の理解を促進し、適正な運営が図られるよう情報提供を実施します。</a:t>
            </a:r>
            <a:endParaRPr lang="en-US" altLang="ja-JP" sz="1800">
              <a:latin typeface="HG丸ｺﾞｼｯｸM-PRO" pitchFamily="50" charset="-128"/>
              <a:ea typeface="HG丸ｺﾞｼｯｸM-PRO" pitchFamily="50" charset="-128"/>
            </a:endParaRPr>
          </a:p>
        </p:txBody>
      </p:sp>
      <p:sp>
        <p:nvSpPr>
          <p:cNvPr id="8" name="正方形/長方形 7"/>
          <p:cNvSpPr/>
          <p:nvPr/>
        </p:nvSpPr>
        <p:spPr>
          <a:xfrm>
            <a:off x="258763" y="1484313"/>
            <a:ext cx="1657350" cy="503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dirty="0">
                <a:solidFill>
                  <a:schemeClr val="tx1"/>
                </a:solidFill>
                <a:latin typeface="HG丸ｺﾞｼｯｸM-PRO" panose="020F0600000000000000" pitchFamily="50" charset="-128"/>
                <a:ea typeface="HG丸ｺﾞｼｯｸM-PRO" panose="020F0600000000000000" pitchFamily="50" charset="-128"/>
              </a:rPr>
              <a:t>集団指導</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149" name="テキスト ボックス 12"/>
          <p:cNvSpPr txBox="1">
            <a:spLocks noChangeArrowheads="1"/>
          </p:cNvSpPr>
          <p:nvPr/>
        </p:nvSpPr>
        <p:spPr bwMode="auto">
          <a:xfrm>
            <a:off x="258763" y="179388"/>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sp>
        <p:nvSpPr>
          <p:cNvPr id="11" name="正方形/長方形 10"/>
          <p:cNvSpPr/>
          <p:nvPr/>
        </p:nvSpPr>
        <p:spPr>
          <a:xfrm>
            <a:off x="258763" y="3573463"/>
            <a:ext cx="1657350" cy="503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dirty="0">
                <a:solidFill>
                  <a:schemeClr val="tx1"/>
                </a:solidFill>
                <a:latin typeface="HG丸ｺﾞｼｯｸM-PRO" panose="020F0600000000000000" pitchFamily="50" charset="-128"/>
                <a:ea typeface="HG丸ｺﾞｼｯｸM-PRO" panose="020F0600000000000000" pitchFamily="50" charset="-128"/>
              </a:rPr>
              <a:t>運営指導</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151" name="テキスト ボックス 10"/>
          <p:cNvSpPr txBox="1">
            <a:spLocks noChangeArrowheads="1"/>
          </p:cNvSpPr>
          <p:nvPr/>
        </p:nvSpPr>
        <p:spPr bwMode="auto">
          <a:xfrm>
            <a:off x="323850" y="4222750"/>
            <a:ext cx="86566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a:latin typeface="HG丸ｺﾞｼｯｸM-PRO" pitchFamily="50" charset="-128"/>
                <a:ea typeface="HG丸ｺﾞｼｯｸM-PRO" pitchFamily="50" charset="-128"/>
              </a:rPr>
              <a:t> 施設サービス、居宅サービス等を行う事業所及び施設に対して行います。</a:t>
            </a:r>
            <a:endParaRPr lang="en-US" altLang="ja-JP" sz="1800">
              <a:latin typeface="HG丸ｺﾞｼｯｸM-PRO" pitchFamily="50" charset="-128"/>
              <a:ea typeface="HG丸ｺﾞｼｯｸM-PRO" pitchFamily="50" charset="-128"/>
            </a:endParaRPr>
          </a:p>
          <a:p>
            <a:pPr eaLnBrk="1" hangingPunct="1">
              <a:spcBef>
                <a:spcPct val="0"/>
              </a:spcBef>
              <a:buFontTx/>
              <a:buNone/>
            </a:pPr>
            <a:r>
              <a:rPr lang="ja-JP" altLang="en-US" sz="1800">
                <a:latin typeface="HG丸ｺﾞｼｯｸM-PRO" pitchFamily="50" charset="-128"/>
                <a:ea typeface="HG丸ｺﾞｼｯｸM-PRO" pitchFamily="50" charset="-128"/>
              </a:rPr>
              <a:t> 県が単独で行う場合と、市町村と合同で行う場合があります。</a:t>
            </a:r>
            <a:endParaRPr lang="en-US" altLang="ja-JP" sz="1800">
              <a:latin typeface="HG丸ｺﾞｼｯｸM-PRO" pitchFamily="50" charset="-128"/>
              <a:ea typeface="HG丸ｺﾞｼｯｸM-PRO" pitchFamily="50" charset="-128"/>
            </a:endParaRPr>
          </a:p>
        </p:txBody>
      </p:sp>
      <p:sp>
        <p:nvSpPr>
          <p:cNvPr id="13" name="角丸四角形 12"/>
          <p:cNvSpPr/>
          <p:nvPr/>
        </p:nvSpPr>
        <p:spPr>
          <a:xfrm>
            <a:off x="755650" y="5013325"/>
            <a:ext cx="7323138" cy="143986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　・運営指導　・・・　原則として事業所や施設等実地で行います。</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　・個別面談　・・・　県の庁舎等特定の場所で行います。</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dirty="0">
                <a:solidFill>
                  <a:schemeClr val="bg1"/>
                </a:solidFill>
                <a:latin typeface="HG丸ｺﾞｼｯｸM-PRO" pitchFamily="50" charset="-128"/>
                <a:ea typeface="HG丸ｺﾞｼｯｸM-PRO" pitchFamily="50" charset="-128"/>
              </a:rPr>
              <a:t>指導－運営指導</a:t>
            </a:r>
          </a:p>
        </p:txBody>
      </p:sp>
      <p:sp>
        <p:nvSpPr>
          <p:cNvPr id="5" name="角丸四角形 4"/>
          <p:cNvSpPr/>
          <p:nvPr/>
        </p:nvSpPr>
        <p:spPr>
          <a:xfrm>
            <a:off x="271462" y="2205038"/>
            <a:ext cx="4097337" cy="212468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（介護サービスの実施状況指導）</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・高齢者虐待防止、身体拘束禁止等の観点から、虐待や身体拘束のそれぞれの行為についての理解の促進、防止のための取り組みの促進について指導を行います。</a:t>
            </a:r>
          </a:p>
        </p:txBody>
      </p:sp>
      <p:sp>
        <p:nvSpPr>
          <p:cNvPr id="8" name="角丸四角形 7"/>
          <p:cNvSpPr/>
          <p:nvPr/>
        </p:nvSpPr>
        <p:spPr>
          <a:xfrm>
            <a:off x="4787900" y="2205038"/>
            <a:ext cx="4084638" cy="439261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（報酬請求指導）</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本体報酬や各種加算等について、報酬基準等に基づき必要な体制が確保されているか、ケアプランに基づきサービス提供がされているか等をヒアリング形式で確認し、請求の不適切な取扱いについては是正を指導します。</a:t>
            </a:r>
          </a:p>
          <a:p>
            <a:pPr fontAlgn="auto">
              <a:spcBef>
                <a:spcPts val="0"/>
              </a:spcBef>
              <a:spcAft>
                <a:spcPts val="0"/>
              </a:spcAft>
              <a:defRPr/>
            </a:pPr>
            <a:r>
              <a:rPr lang="en-US" altLang="ja-JP"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不適切な請求等が確認された場合、必要に応じ過誤調整等の行政指導を行います。</a:t>
            </a:r>
            <a:r>
              <a:rPr lang="en-US" altLang="ja-JP" sz="1600" dirty="0">
                <a:solidFill>
                  <a:schemeClr val="tx1"/>
                </a:solidFill>
                <a:latin typeface="HG丸ｺﾞｼｯｸM-PRO" panose="020F0600000000000000" pitchFamily="50" charset="-128"/>
                <a:ea typeface="HG丸ｺﾞｼｯｸM-PRO" panose="020F0600000000000000" pitchFamily="50" charset="-128"/>
              </a:rPr>
              <a:t>)</a:t>
            </a:r>
          </a:p>
        </p:txBody>
      </p:sp>
      <p:sp>
        <p:nvSpPr>
          <p:cNvPr id="9" name="正方形/長方形 8"/>
          <p:cNvSpPr/>
          <p:nvPr/>
        </p:nvSpPr>
        <p:spPr>
          <a:xfrm>
            <a:off x="258763" y="1485900"/>
            <a:ext cx="1655762" cy="5048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dirty="0">
                <a:solidFill>
                  <a:schemeClr val="tx1"/>
                </a:solidFill>
                <a:latin typeface="HG丸ｺﾞｼｯｸM-PRO" panose="020F0600000000000000" pitchFamily="50" charset="-128"/>
                <a:ea typeface="HG丸ｺﾞｼｯｸM-PRO" panose="020F0600000000000000" pitchFamily="50" charset="-128"/>
              </a:rPr>
              <a:t>運営指導</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174" name="テキスト ボックス 9"/>
          <p:cNvSpPr txBox="1">
            <a:spLocks noChangeArrowheads="1"/>
          </p:cNvSpPr>
          <p:nvPr/>
        </p:nvSpPr>
        <p:spPr bwMode="auto">
          <a:xfrm>
            <a:off x="258763" y="179388"/>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sp>
        <p:nvSpPr>
          <p:cNvPr id="7" name="角丸四角形 4">
            <a:extLst>
              <a:ext uri="{FF2B5EF4-FFF2-40B4-BE49-F238E27FC236}">
                <a16:creationId xmlns:a16="http://schemas.microsoft.com/office/drawing/2014/main" id="{D8BE2F83-FECC-473C-A652-9135912679E2}"/>
              </a:ext>
            </a:extLst>
          </p:cNvPr>
          <p:cNvSpPr/>
          <p:nvPr/>
        </p:nvSpPr>
        <p:spPr>
          <a:xfrm>
            <a:off x="258763" y="4472964"/>
            <a:ext cx="4097337" cy="212468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（最低基準等運営体制指導）</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defRPr/>
            </a:pPr>
            <a:r>
              <a:rPr lang="ja-JP" altLang="en-US" dirty="0">
                <a:solidFill>
                  <a:schemeClr val="tx1"/>
                </a:solidFill>
                <a:latin typeface="HG丸ｺﾞｼｯｸM-PRO" panose="020F0600000000000000" pitchFamily="50" charset="-128"/>
                <a:ea typeface="HG丸ｺﾞｼｯｸM-PRO" panose="020F0600000000000000" pitchFamily="50" charset="-128"/>
              </a:rPr>
              <a:t>・高齢者の尊厳のある生活支援の実現に向けたサービスの質の確保・向上が図られるよう、人員基準・設備基準・運営基準を基に運営上の指導を実施します。</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9" name="直線矢印コネクタ 288"/>
          <p:cNvCxnSpPr/>
          <p:nvPr/>
        </p:nvCxnSpPr>
        <p:spPr>
          <a:xfrm>
            <a:off x="5427663" y="3914775"/>
            <a:ext cx="2312987" cy="0"/>
          </a:xfrm>
          <a:prstGeom prst="straightConnector1">
            <a:avLst/>
          </a:prstGeom>
          <a:ln w="3175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8195"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solidFill>
                  <a:schemeClr val="bg1"/>
                </a:solidFill>
                <a:latin typeface="HG丸ｺﾞｼｯｸM-PRO" pitchFamily="50" charset="-128"/>
                <a:ea typeface="HG丸ｺﾞｼｯｸM-PRO" pitchFamily="50" charset="-128"/>
              </a:rPr>
              <a:t>指導の流れ</a:t>
            </a:r>
          </a:p>
        </p:txBody>
      </p:sp>
      <p:sp>
        <p:nvSpPr>
          <p:cNvPr id="8196" name="テキスト ボックス 12"/>
          <p:cNvSpPr txBox="1">
            <a:spLocks noChangeArrowheads="1"/>
          </p:cNvSpPr>
          <p:nvPr/>
        </p:nvSpPr>
        <p:spPr bwMode="auto">
          <a:xfrm>
            <a:off x="258763" y="179388"/>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grpSp>
        <p:nvGrpSpPr>
          <p:cNvPr id="8197" name="グループ化 287"/>
          <p:cNvGrpSpPr>
            <a:grpSpLocks/>
          </p:cNvGrpSpPr>
          <p:nvPr/>
        </p:nvGrpSpPr>
        <p:grpSpPr bwMode="auto">
          <a:xfrm>
            <a:off x="107950" y="1628775"/>
            <a:ext cx="8785225" cy="4679950"/>
            <a:chOff x="107505" y="1844824"/>
            <a:chExt cx="8785670" cy="4680520"/>
          </a:xfrm>
        </p:grpSpPr>
        <p:cxnSp>
          <p:nvCxnSpPr>
            <p:cNvPr id="287" name="直線矢印コネクタ 286"/>
            <p:cNvCxnSpPr/>
            <p:nvPr/>
          </p:nvCxnSpPr>
          <p:spPr>
            <a:xfrm>
              <a:off x="5427487" y="2802204"/>
              <a:ext cx="2270240" cy="0"/>
            </a:xfrm>
            <a:prstGeom prst="straightConnector1">
              <a:avLst/>
            </a:prstGeom>
            <a:ln w="3175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4" name="直線矢印コネクタ 283"/>
            <p:cNvCxnSpPr/>
            <p:nvPr/>
          </p:nvCxnSpPr>
          <p:spPr>
            <a:xfrm>
              <a:off x="5427487" y="5048789"/>
              <a:ext cx="2270240" cy="0"/>
            </a:xfrm>
            <a:prstGeom prst="straightConnector1">
              <a:avLst/>
            </a:prstGeom>
            <a:ln w="3175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1" name="直線矢印コネクタ 280"/>
            <p:cNvCxnSpPr/>
            <p:nvPr/>
          </p:nvCxnSpPr>
          <p:spPr>
            <a:xfrm>
              <a:off x="1928460" y="6093491"/>
              <a:ext cx="5596220" cy="0"/>
            </a:xfrm>
            <a:prstGeom prst="straightConnector1">
              <a:avLst/>
            </a:prstGeom>
            <a:ln w="3175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0" name="直線矢印コネクタ 279"/>
            <p:cNvCxnSpPr/>
            <p:nvPr/>
          </p:nvCxnSpPr>
          <p:spPr>
            <a:xfrm>
              <a:off x="1928460" y="4161269"/>
              <a:ext cx="2016227" cy="0"/>
            </a:xfrm>
            <a:prstGeom prst="straightConnector1">
              <a:avLst/>
            </a:prstGeom>
            <a:ln w="3175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267" name="正方形/長方形 266"/>
            <p:cNvSpPr/>
            <p:nvPr/>
          </p:nvSpPr>
          <p:spPr>
            <a:xfrm>
              <a:off x="2339643" y="3805626"/>
              <a:ext cx="1195449" cy="64777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改善が</a:t>
              </a:r>
              <a:endParaRPr lang="en-US" altLang="ja-JP" sz="1400" dirty="0">
                <a:solidFill>
                  <a:schemeClr val="tx1"/>
                </a:solidFill>
              </a:endParaRPr>
            </a:p>
            <a:p>
              <a:pPr algn="ctr">
                <a:defRPr/>
              </a:pPr>
              <a:r>
                <a:rPr lang="ja-JP" altLang="en-US" sz="1400" dirty="0">
                  <a:solidFill>
                    <a:schemeClr val="tx1"/>
                  </a:solidFill>
                </a:rPr>
                <a:t>必要</a:t>
              </a:r>
            </a:p>
          </p:txBody>
        </p:sp>
        <p:cxnSp>
          <p:nvCxnSpPr>
            <p:cNvPr id="278" name="直線矢印コネクタ 277"/>
            <p:cNvCxnSpPr>
              <a:endCxn id="269" idx="2"/>
            </p:cNvCxnSpPr>
            <p:nvPr/>
          </p:nvCxnSpPr>
          <p:spPr>
            <a:xfrm>
              <a:off x="1907821" y="2594215"/>
              <a:ext cx="2016227" cy="0"/>
            </a:xfrm>
            <a:prstGeom prst="straightConnector1">
              <a:avLst/>
            </a:prstGeom>
            <a:ln w="3175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262" name="正方形/長方形 261"/>
            <p:cNvSpPr/>
            <p:nvPr/>
          </p:nvSpPr>
          <p:spPr>
            <a:xfrm>
              <a:off x="323416" y="2918105"/>
              <a:ext cx="1368494" cy="647779"/>
            </a:xfrm>
            <a:prstGeom prst="rect">
              <a:avLst/>
            </a:prstGeom>
            <a:no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運営指導</a:t>
              </a:r>
            </a:p>
          </p:txBody>
        </p:sp>
        <p:sp>
          <p:nvSpPr>
            <p:cNvPr id="264" name="正方形/長方形 263"/>
            <p:cNvSpPr/>
            <p:nvPr/>
          </p:nvSpPr>
          <p:spPr>
            <a:xfrm>
              <a:off x="2339643" y="2270326"/>
              <a:ext cx="1195449" cy="64777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適正</a:t>
              </a:r>
              <a:endParaRPr lang="en-US" altLang="ja-JP" sz="1400" dirty="0">
                <a:solidFill>
                  <a:schemeClr val="tx1"/>
                </a:solidFill>
              </a:endParaRPr>
            </a:p>
            <a:p>
              <a:pPr algn="ctr">
                <a:defRPr/>
              </a:pPr>
              <a:r>
                <a:rPr lang="ja-JP" altLang="en-US" sz="1400" dirty="0">
                  <a:solidFill>
                    <a:schemeClr val="tx1"/>
                  </a:solidFill>
                </a:rPr>
                <a:t>概ね適正</a:t>
              </a:r>
            </a:p>
          </p:txBody>
        </p:sp>
        <p:sp>
          <p:nvSpPr>
            <p:cNvPr id="266" name="正方形/長方形 265"/>
            <p:cNvSpPr/>
            <p:nvPr/>
          </p:nvSpPr>
          <p:spPr>
            <a:xfrm>
              <a:off x="323416" y="4540727"/>
              <a:ext cx="1368494" cy="647779"/>
            </a:xfrm>
            <a:prstGeom prst="rect">
              <a:avLst/>
            </a:prstGeom>
            <a:no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個別面談</a:t>
              </a:r>
              <a:endParaRPr lang="en-US" altLang="ja-JP" dirty="0">
                <a:solidFill>
                  <a:schemeClr val="tx1"/>
                </a:solidFill>
              </a:endParaRPr>
            </a:p>
          </p:txBody>
        </p:sp>
        <p:sp>
          <p:nvSpPr>
            <p:cNvPr id="268" name="正方形/長方形 267"/>
            <p:cNvSpPr/>
            <p:nvPr/>
          </p:nvSpPr>
          <p:spPr>
            <a:xfrm>
              <a:off x="2390446" y="5547325"/>
              <a:ext cx="1727287" cy="966906"/>
            </a:xfrm>
            <a:prstGeom prst="rect">
              <a:avLst/>
            </a:prstGeom>
            <a:solidFill>
              <a:schemeClr val="bg1"/>
            </a:solidFill>
            <a:ln w="19050" cmpd="sng">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明らかに不当・</a:t>
              </a:r>
              <a:endParaRPr lang="en-US" altLang="ja-JP" sz="1400" dirty="0">
                <a:solidFill>
                  <a:schemeClr val="tx1"/>
                </a:solidFill>
              </a:endParaRPr>
            </a:p>
            <a:p>
              <a:pPr algn="ctr">
                <a:defRPr/>
              </a:pPr>
              <a:r>
                <a:rPr lang="ja-JP" altLang="en-US" sz="1400" dirty="0">
                  <a:solidFill>
                    <a:schemeClr val="tx1"/>
                  </a:solidFill>
                </a:rPr>
                <a:t>著しい不当</a:t>
              </a:r>
              <a:endParaRPr lang="en-US" altLang="ja-JP" sz="1400" dirty="0">
                <a:solidFill>
                  <a:schemeClr val="tx1"/>
                </a:solidFill>
              </a:endParaRPr>
            </a:p>
            <a:p>
              <a:pPr algn="ctr">
                <a:defRPr/>
              </a:pPr>
              <a:r>
                <a:rPr lang="ja-JP" altLang="en-US" sz="1400" dirty="0">
                  <a:solidFill>
                    <a:schemeClr val="tx1"/>
                  </a:solidFill>
                </a:rPr>
                <a:t>の疑い</a:t>
              </a:r>
              <a:endParaRPr lang="en-US" altLang="ja-JP" sz="1400" dirty="0">
                <a:solidFill>
                  <a:schemeClr val="tx1"/>
                </a:solidFill>
              </a:endParaRPr>
            </a:p>
          </p:txBody>
        </p:sp>
        <p:sp>
          <p:nvSpPr>
            <p:cNvPr id="269" name="1 つの角を切り取った四角形 268"/>
            <p:cNvSpPr/>
            <p:nvPr/>
          </p:nvSpPr>
          <p:spPr>
            <a:xfrm>
              <a:off x="3924048" y="2100443"/>
              <a:ext cx="1503439" cy="987545"/>
            </a:xfrm>
            <a:prstGeom prst="snip1Rect">
              <a:avLst>
                <a:gd name="adj" fmla="val 359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結果通知</a:t>
              </a:r>
            </a:p>
          </p:txBody>
        </p:sp>
        <p:sp>
          <p:nvSpPr>
            <p:cNvPr id="270" name="1 つの角を切り取った四角形 269"/>
            <p:cNvSpPr/>
            <p:nvPr/>
          </p:nvSpPr>
          <p:spPr>
            <a:xfrm>
              <a:off x="3924048" y="3727828"/>
              <a:ext cx="1503439" cy="1644850"/>
            </a:xfrm>
            <a:prstGeom prst="snip1Rect">
              <a:avLst>
                <a:gd name="adj" fmla="val 1786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結果通知</a:t>
              </a:r>
              <a:endParaRPr lang="en-US" altLang="ja-JP" dirty="0">
                <a:solidFill>
                  <a:schemeClr val="tx1"/>
                </a:solidFill>
              </a:endParaRPr>
            </a:p>
            <a:p>
              <a:pPr algn="ctr">
                <a:defRPr/>
              </a:pPr>
              <a:r>
                <a:rPr lang="ja-JP" altLang="en-US" sz="1400" dirty="0">
                  <a:solidFill>
                    <a:schemeClr val="tx1"/>
                  </a:solidFill>
                </a:rPr>
                <a:t>（改善報告書を求める内容）</a:t>
              </a:r>
              <a:endParaRPr lang="en-US" altLang="ja-JP" sz="1400" dirty="0">
                <a:solidFill>
                  <a:schemeClr val="tx1"/>
                </a:solidFill>
              </a:endParaRPr>
            </a:p>
          </p:txBody>
        </p:sp>
        <p:sp>
          <p:nvSpPr>
            <p:cNvPr id="271" name="正方形/長方形 270"/>
            <p:cNvSpPr/>
            <p:nvPr/>
          </p:nvSpPr>
          <p:spPr>
            <a:xfrm>
              <a:off x="7740592" y="2383053"/>
              <a:ext cx="1152583" cy="1948099"/>
            </a:xfrm>
            <a:prstGeom prst="rect">
              <a:avLst/>
            </a:prstGeom>
            <a:noFill/>
            <a:ln w="508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完了</a:t>
              </a:r>
            </a:p>
          </p:txBody>
        </p:sp>
        <p:sp>
          <p:nvSpPr>
            <p:cNvPr id="272" name="正方形/長方形 271"/>
            <p:cNvSpPr/>
            <p:nvPr/>
          </p:nvSpPr>
          <p:spPr>
            <a:xfrm>
              <a:off x="7740592" y="4724900"/>
              <a:ext cx="1152583" cy="647779"/>
            </a:xfrm>
            <a:prstGeom prst="rect">
              <a:avLst/>
            </a:prstGeom>
            <a:no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再指導</a:t>
              </a:r>
            </a:p>
          </p:txBody>
        </p:sp>
        <p:sp>
          <p:nvSpPr>
            <p:cNvPr id="273" name="正方形/長方形 272"/>
            <p:cNvSpPr/>
            <p:nvPr/>
          </p:nvSpPr>
          <p:spPr>
            <a:xfrm>
              <a:off x="7524681" y="5733086"/>
              <a:ext cx="1368494" cy="647779"/>
            </a:xfrm>
            <a:prstGeom prst="rect">
              <a:avLst/>
            </a:prstGeom>
            <a:no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監査へ移行</a:t>
              </a:r>
            </a:p>
          </p:txBody>
        </p:sp>
        <p:sp>
          <p:nvSpPr>
            <p:cNvPr id="274" name="正方形/長方形 273"/>
            <p:cNvSpPr/>
            <p:nvPr/>
          </p:nvSpPr>
          <p:spPr>
            <a:xfrm>
              <a:off x="5868835" y="3789749"/>
              <a:ext cx="1373257" cy="64777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期限内に</a:t>
              </a:r>
              <a:endParaRPr lang="en-US" altLang="ja-JP" sz="1400" dirty="0">
                <a:solidFill>
                  <a:schemeClr val="tx1"/>
                </a:solidFill>
              </a:endParaRPr>
            </a:p>
            <a:p>
              <a:pPr algn="ctr">
                <a:defRPr/>
              </a:pPr>
              <a:r>
                <a:rPr lang="ja-JP" altLang="en-US" sz="1400" dirty="0">
                  <a:solidFill>
                    <a:schemeClr val="tx1"/>
                  </a:solidFill>
                </a:rPr>
                <a:t>改善された</a:t>
              </a:r>
            </a:p>
          </p:txBody>
        </p:sp>
        <p:sp>
          <p:nvSpPr>
            <p:cNvPr id="275" name="正方形/長方形 274"/>
            <p:cNvSpPr/>
            <p:nvPr/>
          </p:nvSpPr>
          <p:spPr>
            <a:xfrm>
              <a:off x="5868835" y="4724900"/>
              <a:ext cx="1511377" cy="64777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tx1"/>
                  </a:solidFill>
                </a:rPr>
                <a:t>期限内に</a:t>
              </a:r>
              <a:endParaRPr lang="en-US" altLang="ja-JP" sz="1400" dirty="0">
                <a:solidFill>
                  <a:schemeClr val="tx1"/>
                </a:solidFill>
              </a:endParaRPr>
            </a:p>
            <a:p>
              <a:pPr algn="ctr">
                <a:defRPr/>
              </a:pPr>
              <a:r>
                <a:rPr lang="ja-JP" altLang="en-US" sz="1400" dirty="0">
                  <a:solidFill>
                    <a:schemeClr val="tx1"/>
                  </a:solidFill>
                </a:rPr>
                <a:t>改善されなかった</a:t>
              </a:r>
            </a:p>
          </p:txBody>
        </p:sp>
        <p:sp>
          <p:nvSpPr>
            <p:cNvPr id="276" name="正方形/長方形 275"/>
            <p:cNvSpPr/>
            <p:nvPr/>
          </p:nvSpPr>
          <p:spPr>
            <a:xfrm>
              <a:off x="107505" y="1844824"/>
              <a:ext cx="1800316" cy="468052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8"/>
          <p:cNvSpPr txBox="1">
            <a:spLocks noChangeArrowheads="1"/>
          </p:cNvSpPr>
          <p:nvPr/>
        </p:nvSpPr>
        <p:spPr bwMode="auto">
          <a:xfrm>
            <a:off x="258763" y="188913"/>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a:latin typeface="HG丸ｺﾞｼｯｸM-PRO" pitchFamily="50" charset="-128"/>
                <a:ea typeface="HG丸ｺﾞｼｯｸM-PRO" pitchFamily="50" charset="-128"/>
              </a:rPr>
              <a:t>MEMO</a:t>
            </a:r>
            <a:endParaRPr lang="ja-JP" altLang="en-US">
              <a:latin typeface="HG丸ｺﾞｼｯｸM-PRO" pitchFamily="50" charset="-128"/>
              <a:ea typeface="HG丸ｺﾞｼｯｸM-PRO" pitchFamily="50" charset="-128"/>
            </a:endParaRPr>
          </a:p>
        </p:txBody>
      </p:sp>
      <p:sp>
        <p:nvSpPr>
          <p:cNvPr id="3" name="角丸四角形 2"/>
          <p:cNvSpPr/>
          <p:nvPr/>
        </p:nvSpPr>
        <p:spPr>
          <a:xfrm>
            <a:off x="258763" y="908050"/>
            <a:ext cx="8640762" cy="5400675"/>
          </a:xfrm>
          <a:prstGeom prst="roundRect">
            <a:avLst>
              <a:gd name="adj" fmla="val 784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4000" dirty="0">
              <a:ln>
                <a:solidFill>
                  <a:schemeClr val="tx1"/>
                </a:solidFill>
              </a:ln>
              <a:solidFill>
                <a:schemeClr val="tx1"/>
              </a:solidFill>
            </a:endParaRPr>
          </a:p>
        </p:txBody>
      </p:sp>
      <p:cxnSp>
        <p:nvCxnSpPr>
          <p:cNvPr id="7" name="直線コネクタ 6"/>
          <p:cNvCxnSpPr/>
          <p:nvPr/>
        </p:nvCxnSpPr>
        <p:spPr>
          <a:xfrm>
            <a:off x="468313" y="1628775"/>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68313" y="234950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68313" y="3068638"/>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68313" y="3789363"/>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68313" y="450850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68313" y="5229225"/>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68313" y="5949950"/>
            <a:ext cx="82073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2"/>
          <p:cNvSpPr txBox="1">
            <a:spLocks noChangeArrowheads="1"/>
          </p:cNvSpPr>
          <p:nvPr/>
        </p:nvSpPr>
        <p:spPr bwMode="auto">
          <a:xfrm>
            <a:off x="250825" y="755650"/>
            <a:ext cx="8642350" cy="5857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solidFill>
                  <a:schemeClr val="bg1"/>
                </a:solidFill>
                <a:latin typeface="HG丸ｺﾞｼｯｸM-PRO" pitchFamily="50" charset="-128"/>
                <a:ea typeface="HG丸ｺﾞｼｯｸM-PRO" pitchFamily="50" charset="-128"/>
              </a:rPr>
              <a:t>監査</a:t>
            </a:r>
          </a:p>
        </p:txBody>
      </p:sp>
      <p:sp>
        <p:nvSpPr>
          <p:cNvPr id="10243" name="テキスト ボックス 3"/>
          <p:cNvSpPr>
            <a:spLocks noChangeArrowheads="1"/>
          </p:cNvSpPr>
          <p:nvPr/>
        </p:nvSpPr>
        <p:spPr bwMode="auto">
          <a:xfrm>
            <a:off x="246063" y="1468438"/>
            <a:ext cx="8647112" cy="285908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latin typeface="HG丸ｺﾞｼｯｸM-PRO" pitchFamily="50" charset="-128"/>
                <a:ea typeface="HG丸ｺﾞｼｯｸM-PRO" pitchFamily="50" charset="-128"/>
              </a:rPr>
              <a:t> 指定基準違反又は不正若しくは著しく不当な介護報酬等の請求が疑われるなどの対象事案が発覚したときは、事実関係を的確に把握し、速やかに実施します。また、運営指導中に次に該当する状況に至った場合は、運営指導を中止し、直ちに監査に切り換えて実施することがあります。</a:t>
            </a:r>
            <a:endParaRPr lang="en-US" altLang="ja-JP" sz="1800" dirty="0">
              <a:latin typeface="HG丸ｺﾞｼｯｸM-PRO" pitchFamily="50" charset="-128"/>
              <a:ea typeface="HG丸ｺﾞｼｯｸM-PRO" pitchFamily="50" charset="-128"/>
            </a:endParaRPr>
          </a:p>
          <a:p>
            <a:pPr lvl="1" eaLnBrk="1" hangingPunct="1">
              <a:spcBef>
                <a:spcPct val="0"/>
              </a:spcBef>
              <a:buFontTx/>
              <a:buNone/>
            </a:pPr>
            <a:r>
              <a:rPr lang="ja-JP" altLang="en-US" sz="1800" dirty="0">
                <a:latin typeface="HG丸ｺﾞｼｯｸM-PRO" pitchFamily="50" charset="-128"/>
                <a:ea typeface="HG丸ｺﾞｼｯｸM-PRO" pitchFamily="50" charset="-128"/>
              </a:rPr>
              <a:t>① 著しい指定基準違反が確認され、利用者及び入所者等の生命又は</a:t>
            </a:r>
            <a:endParaRPr lang="en-US" altLang="ja-JP" sz="1800" dirty="0">
              <a:latin typeface="HG丸ｺﾞｼｯｸM-PRO" pitchFamily="50" charset="-128"/>
              <a:ea typeface="HG丸ｺﾞｼｯｸM-PRO" pitchFamily="50" charset="-128"/>
            </a:endParaRPr>
          </a:p>
          <a:p>
            <a:pPr lvl="1" eaLnBrk="1" hangingPunct="1">
              <a:spcBef>
                <a:spcPct val="0"/>
              </a:spcBef>
              <a:buFontTx/>
              <a:buNone/>
            </a:pPr>
            <a:r>
              <a:rPr lang="ja-JP" altLang="en-US" sz="1800" dirty="0">
                <a:latin typeface="HG丸ｺﾞｼｯｸM-PRO" pitchFamily="50" charset="-128"/>
                <a:ea typeface="HG丸ｺﾞｼｯｸM-PRO" pitchFamily="50" charset="-128"/>
              </a:rPr>
              <a:t>　身体の安全に危害を及ぼすおそれがあると判断される場合</a:t>
            </a:r>
          </a:p>
          <a:p>
            <a:pPr lvl="1" eaLnBrk="1" hangingPunct="1">
              <a:spcBef>
                <a:spcPct val="0"/>
              </a:spcBef>
              <a:buFontTx/>
              <a:buNone/>
            </a:pPr>
            <a:r>
              <a:rPr lang="ja-JP" altLang="en-US" sz="1800" dirty="0">
                <a:latin typeface="HG丸ｺﾞｼｯｸM-PRO" pitchFamily="50" charset="-128"/>
                <a:ea typeface="HG丸ｺﾞｼｯｸM-PRO" pitchFamily="50" charset="-128"/>
              </a:rPr>
              <a:t>② 介護報酬の請求について、不正若しくは著しい不当が疑われる場合</a:t>
            </a:r>
            <a:endParaRPr lang="en-US" altLang="ja-JP" sz="1800" dirty="0">
              <a:latin typeface="HG丸ｺﾞｼｯｸM-PRO" pitchFamily="50" charset="-128"/>
              <a:ea typeface="HG丸ｺﾞｼｯｸM-PRO" pitchFamily="50" charset="-128"/>
            </a:endParaRPr>
          </a:p>
          <a:p>
            <a:pPr eaLnBrk="1" hangingPunct="1">
              <a:spcBef>
                <a:spcPct val="0"/>
              </a:spcBef>
              <a:buFontTx/>
              <a:buNone/>
            </a:pPr>
            <a:r>
              <a:rPr lang="ja-JP" altLang="en-US" sz="1800" dirty="0">
                <a:latin typeface="HG丸ｺﾞｼｯｸM-PRO" pitchFamily="50" charset="-128"/>
                <a:ea typeface="HG丸ｺﾞｼｯｸM-PRO" pitchFamily="50" charset="-128"/>
              </a:rPr>
              <a:t> なお、監査の結果、架空請求、水増し請求等の不正行為が明らかになった場合は、改善勧告、改善命令及び公示、指定の取消等厳正に対応します。</a:t>
            </a:r>
            <a:endParaRPr lang="ja-JP" altLang="ja-JP" sz="1800" dirty="0">
              <a:latin typeface="HG丸ｺﾞｼｯｸM-PRO" pitchFamily="50" charset="-128"/>
              <a:ea typeface="HG丸ｺﾞｼｯｸM-PRO" pitchFamily="50" charset="-128"/>
            </a:endParaRPr>
          </a:p>
        </p:txBody>
      </p:sp>
      <p:sp>
        <p:nvSpPr>
          <p:cNvPr id="10244" name="テキスト ボックス 8"/>
          <p:cNvSpPr txBox="1">
            <a:spLocks noChangeArrowheads="1"/>
          </p:cNvSpPr>
          <p:nvPr/>
        </p:nvSpPr>
        <p:spPr bwMode="auto">
          <a:xfrm>
            <a:off x="258763" y="179388"/>
            <a:ext cx="7769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県が実施する指導・監査について</a:t>
            </a:r>
          </a:p>
        </p:txBody>
      </p:sp>
      <p:sp>
        <p:nvSpPr>
          <p:cNvPr id="10245" name="テキスト ボックス 9"/>
          <p:cNvSpPr txBox="1">
            <a:spLocks noChangeArrowheads="1"/>
          </p:cNvSpPr>
          <p:nvPr/>
        </p:nvSpPr>
        <p:spPr bwMode="auto">
          <a:xfrm>
            <a:off x="238125" y="4437063"/>
            <a:ext cx="865505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1800">
                <a:latin typeface="HG丸ｺﾞｼｯｸM-PRO" pitchFamily="50" charset="-128"/>
                <a:ea typeface="HG丸ｺﾞｼｯｸM-PRO" pitchFamily="50" charset="-128"/>
              </a:rPr>
              <a:t>【</a:t>
            </a:r>
            <a:r>
              <a:rPr lang="ja-JP" altLang="en-US" sz="1800">
                <a:latin typeface="HG丸ｺﾞｼｯｸM-PRO" pitchFamily="50" charset="-128"/>
                <a:ea typeface="HG丸ｺﾞｼｯｸM-PRO" pitchFamily="50" charset="-128"/>
              </a:rPr>
              <a:t>監査の結果、過去において指定取消となった事例</a:t>
            </a:r>
            <a:r>
              <a:rPr lang="en-US" altLang="ja-JP" sz="1800">
                <a:latin typeface="HG丸ｺﾞｼｯｸM-PRO" pitchFamily="50" charset="-128"/>
                <a:ea typeface="HG丸ｺﾞｼｯｸM-PRO" pitchFamily="50" charset="-128"/>
              </a:rPr>
              <a:t>】</a:t>
            </a:r>
          </a:p>
          <a:p>
            <a:pPr eaLnBrk="1" hangingPunct="1">
              <a:spcBef>
                <a:spcPct val="0"/>
              </a:spcBef>
              <a:buFontTx/>
              <a:buNone/>
            </a:pPr>
            <a:r>
              <a:rPr lang="ja-JP" altLang="en-US" sz="1600">
                <a:latin typeface="HG丸ｺﾞｼｯｸM-PRO" pitchFamily="50" charset="-128"/>
                <a:ea typeface="HG丸ｺﾞｼｯｸM-PRO" pitchFamily="50" charset="-128"/>
              </a:rPr>
              <a:t>・サービスの種類：訪問介護</a:t>
            </a:r>
            <a:endParaRPr lang="en-US" altLang="ja-JP" sz="1600">
              <a:latin typeface="HG丸ｺﾞｼｯｸM-PRO" pitchFamily="50" charset="-128"/>
              <a:ea typeface="HG丸ｺﾞｼｯｸM-PRO" pitchFamily="50" charset="-128"/>
            </a:endParaRPr>
          </a:p>
          <a:p>
            <a:pPr eaLnBrk="1" hangingPunct="1">
              <a:spcBef>
                <a:spcPct val="0"/>
              </a:spcBef>
              <a:buFontTx/>
              <a:buNone/>
            </a:pPr>
            <a:r>
              <a:rPr lang="ja-JP" altLang="en-US" sz="1600">
                <a:latin typeface="HG丸ｺﾞｼｯｸM-PRO" pitchFamily="50" charset="-128"/>
                <a:ea typeface="HG丸ｺﾞｼｯｸM-PRO" pitchFamily="50" charset="-128"/>
              </a:rPr>
              <a:t>・指定取消の理由：介護給付費の不正請求（介護保険法第７７条第１項第６号）</a:t>
            </a:r>
          </a:p>
          <a:p>
            <a:pPr eaLnBrk="1" hangingPunct="1">
              <a:spcBef>
                <a:spcPct val="0"/>
              </a:spcBef>
              <a:buFontTx/>
              <a:buNone/>
            </a:pPr>
            <a:r>
              <a:rPr lang="ja-JP" altLang="en-US" sz="1600">
                <a:latin typeface="HG丸ｺﾞｼｯｸM-PRO" pitchFamily="50" charset="-128"/>
                <a:ea typeface="HG丸ｺﾞｼｯｸM-PRO" pitchFamily="50" charset="-128"/>
              </a:rPr>
              <a:t>・不正請求の内容：</a:t>
            </a:r>
            <a:endParaRPr lang="en-US" altLang="ja-JP" sz="1600">
              <a:latin typeface="HG丸ｺﾞｼｯｸM-PRO" pitchFamily="50" charset="-128"/>
              <a:ea typeface="HG丸ｺﾞｼｯｸM-PRO" pitchFamily="50" charset="-128"/>
            </a:endParaRPr>
          </a:p>
          <a:p>
            <a:pPr lvl="1" eaLnBrk="1" hangingPunct="1">
              <a:spcBef>
                <a:spcPct val="0"/>
              </a:spcBef>
              <a:buFontTx/>
              <a:buNone/>
            </a:pPr>
            <a:r>
              <a:rPr lang="ja-JP" altLang="en-US" sz="1400">
                <a:latin typeface="HG丸ｺﾞｼｯｸM-PRO" pitchFamily="50" charset="-128"/>
                <a:ea typeface="HG丸ｺﾞｼｯｸM-PRO" pitchFamily="50" charset="-128"/>
              </a:rPr>
              <a:t>①架空請求（県内に居住する利用者に対し、訪問介護を行っていないにもかかわらず、訪問介護を行ったとして介護給付費を不正に請求し、受領した。）</a:t>
            </a:r>
          </a:p>
          <a:p>
            <a:pPr lvl="1" eaLnBrk="1" hangingPunct="1">
              <a:spcBef>
                <a:spcPct val="0"/>
              </a:spcBef>
              <a:buFontTx/>
              <a:buNone/>
            </a:pPr>
            <a:r>
              <a:rPr lang="ja-JP" altLang="en-US" sz="1400">
                <a:latin typeface="HG丸ｺﾞｼｯｸM-PRO" pitchFamily="50" charset="-128"/>
                <a:ea typeface="HG丸ｺﾞｼｯｸM-PRO" pitchFamily="50" charset="-128"/>
              </a:rPr>
              <a:t>②同居家族による訪問介護（県内に居住する利用者に対し、その同居家族である訪問介護員に訪問介護を行わせ、介護給付費を不正に請求し、受領した。）</a:t>
            </a:r>
            <a:endParaRPr lang="en-US" altLang="ja-JP" sz="1400">
              <a:latin typeface="HG丸ｺﾞｼｯｸM-PRO" pitchFamily="50" charset="-128"/>
              <a:ea typeface="HG丸ｺﾞｼｯｸM-PRO" pitchFamily="50" charset="-128"/>
            </a:endParaRPr>
          </a:p>
          <a:p>
            <a:pPr eaLnBrk="1" hangingPunct="1">
              <a:spcBef>
                <a:spcPct val="0"/>
              </a:spcBef>
              <a:buFontTx/>
              <a:buNone/>
            </a:pPr>
            <a:r>
              <a:rPr lang="ja-JP" altLang="en-US" sz="1600">
                <a:latin typeface="HG丸ｺﾞｼｯｸM-PRO" pitchFamily="50" charset="-128"/>
                <a:ea typeface="HG丸ｺﾞｼｯｸM-PRO" pitchFamily="50" charset="-128"/>
              </a:rPr>
              <a:t>・返還請求金額：約１７０万円（４０％加算金を含む。）</a:t>
            </a:r>
            <a:endParaRPr lang="en-US" altLang="ja-JP" sz="160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1044</TotalTime>
  <Words>2997</Words>
  <Application>Microsoft Office PowerPoint</Application>
  <PresentationFormat>画面に合わせる (4:3)</PresentationFormat>
  <Paragraphs>379</Paragraphs>
  <Slides>14</Slides>
  <Notes>14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HG丸ｺﾞｼｯｸM-PRO</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奈良県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奈良県</dc:creator>
  <cp:lastModifiedBy>奥村 明史</cp:lastModifiedBy>
  <cp:revision>82</cp:revision>
  <cp:lastPrinted>2022-03-22T08:03:34Z</cp:lastPrinted>
  <dcterms:created xsi:type="dcterms:W3CDTF">2016-05-02T04:10:47Z</dcterms:created>
  <dcterms:modified xsi:type="dcterms:W3CDTF">2022-03-22T09:47:42Z</dcterms:modified>
</cp:coreProperties>
</file>