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60" r:id="rId3"/>
  </p:sldIdLst>
  <p:sldSz cx="6858000" cy="9906000" type="A4"/>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BFB"/>
    <a:srgbClr val="FFC5C5"/>
    <a:srgbClr val="FFABAB"/>
    <a:srgbClr val="FFE5E5"/>
    <a:srgbClr val="FFEFEF"/>
    <a:srgbClr val="F5F9FD"/>
    <a:srgbClr val="E24100"/>
    <a:srgbClr val="F69008"/>
    <a:srgbClr val="FF8A09"/>
    <a:srgbClr val="FABB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7" autoAdjust="0"/>
    <p:restoredTop sz="94660"/>
  </p:normalViewPr>
  <p:slideViewPr>
    <p:cSldViewPr snapToGrid="0">
      <p:cViewPr varScale="1">
        <p:scale>
          <a:sx n="77" d="100"/>
          <a:sy n="77" d="100"/>
        </p:scale>
        <p:origin x="6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42757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4342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557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1325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2023/4/10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704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2023/4/10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403383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32A743C-CB9E-48A9-9CD7-33BF9E4D86E5}" type="datetimeFigureOut">
              <a:rPr kumimoji="1" lang="ja-JP" altLang="en-US" smtClean="0"/>
              <a:t>2023/4/10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16792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32A743C-CB9E-48A9-9CD7-33BF9E4D86E5}" type="datetimeFigureOut">
              <a:rPr kumimoji="1" lang="ja-JP" altLang="en-US" smtClean="0"/>
              <a:t>2023/4/10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406626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A743C-CB9E-48A9-9CD7-33BF9E4D86E5}" type="datetimeFigureOut">
              <a:rPr kumimoji="1" lang="ja-JP" altLang="en-US" smtClean="0"/>
              <a:t>2023/4/10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231189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2023/4/10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376825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2023/4/10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222811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32A743C-CB9E-48A9-9CD7-33BF9E4D86E5}" type="datetimeFigureOut">
              <a:rPr kumimoji="1" lang="ja-JP" altLang="en-US" smtClean="0"/>
              <a:t>2023/4/10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398382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51B2CDD0-7E9F-4CE8-9605-DA87324658B3}"/>
              </a:ext>
            </a:extLst>
          </p:cNvPr>
          <p:cNvSpPr/>
          <p:nvPr/>
        </p:nvSpPr>
        <p:spPr>
          <a:xfrm flipV="1">
            <a:off x="221203" y="3625347"/>
            <a:ext cx="6462426" cy="3061445"/>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pic>
        <p:nvPicPr>
          <p:cNvPr id="1030" name="Picture 6">
            <a:extLst>
              <a:ext uri="{FF2B5EF4-FFF2-40B4-BE49-F238E27FC236}">
                <a16:creationId xmlns:a16="http://schemas.microsoft.com/office/drawing/2014/main" id="{E1E618D4-42D7-4BCB-8A1B-8710F34BDF68}"/>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292" y="139122"/>
            <a:ext cx="679260" cy="61750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1E40148A-7016-4099-B375-160E46F9C51C}"/>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3948" y="140281"/>
            <a:ext cx="717976" cy="652705"/>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a:extLst>
              <a:ext uri="{FF2B5EF4-FFF2-40B4-BE49-F238E27FC236}">
                <a16:creationId xmlns:a16="http://schemas.microsoft.com/office/drawing/2014/main" id="{FB1E7EC5-B959-49A6-B0A6-B827F871D37D}"/>
              </a:ext>
            </a:extLst>
          </p:cNvPr>
          <p:cNvSpPr>
            <a:spLocks noGrp="1"/>
          </p:cNvSpPr>
          <p:nvPr>
            <p:ph type="ctrTitle"/>
          </p:nvPr>
        </p:nvSpPr>
        <p:spPr>
          <a:xfrm>
            <a:off x="380394" y="21937"/>
            <a:ext cx="6362163" cy="641244"/>
          </a:xfrm>
          <a:ln>
            <a:noFill/>
          </a:ln>
        </p:spPr>
        <p:txBody>
          <a:bodyPr anchor="ctr">
            <a:noAutofit/>
          </a:bodyPr>
          <a:lstStyle/>
          <a:p>
            <a:pPr>
              <a:lnSpc>
                <a:spcPct val="110000"/>
              </a:lnSpc>
            </a:pPr>
            <a:r>
              <a:rPr kumimoji="1" lang="ja-JP" altLang="en-US" sz="2000" b="1" dirty="0">
                <a:ln w="82550">
                  <a:solidFill>
                    <a:srgbClr val="202C22"/>
                  </a:solidFill>
                </a:ln>
                <a:latin typeface="BIZ UDPゴシック" panose="020B0400000000000000" pitchFamily="50" charset="-128"/>
                <a:ea typeface="BIZ UDPゴシック" panose="020B0400000000000000" pitchFamily="50" charset="-128"/>
              </a:rPr>
              <a:t>肥料価格高騰対策のごあんない</a:t>
            </a:r>
          </a:p>
        </p:txBody>
      </p:sp>
      <p:sp>
        <p:nvSpPr>
          <p:cNvPr id="8" name="四角形: 角を丸くする 7">
            <a:extLst>
              <a:ext uri="{FF2B5EF4-FFF2-40B4-BE49-F238E27FC236}">
                <a16:creationId xmlns:a16="http://schemas.microsoft.com/office/drawing/2014/main" id="{7952536A-D68D-46FC-9F20-9279CE7FDBF0}"/>
              </a:ext>
            </a:extLst>
          </p:cNvPr>
          <p:cNvSpPr/>
          <p:nvPr/>
        </p:nvSpPr>
        <p:spPr>
          <a:xfrm>
            <a:off x="181063" y="859208"/>
            <a:ext cx="6565900" cy="719023"/>
          </a:xfrm>
          <a:prstGeom prst="roundRect">
            <a:avLst/>
          </a:prstGeom>
          <a:solidFill>
            <a:schemeClr val="bg1"/>
          </a:solidFill>
          <a:ln w="44450" cmpd="sng">
            <a:solidFill>
              <a:srgbClr val="3A851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8" name="正方形/長方形 27">
            <a:extLst>
              <a:ext uri="{FF2B5EF4-FFF2-40B4-BE49-F238E27FC236}">
                <a16:creationId xmlns:a16="http://schemas.microsoft.com/office/drawing/2014/main" id="{134EA117-36AD-4EA6-A6A9-CB90F0684AA1}"/>
              </a:ext>
            </a:extLst>
          </p:cNvPr>
          <p:cNvSpPr/>
          <p:nvPr/>
        </p:nvSpPr>
        <p:spPr>
          <a:xfrm flipV="1">
            <a:off x="221203" y="1830230"/>
            <a:ext cx="6463565" cy="789251"/>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0" name="矢印: 五方向 29">
            <a:extLst>
              <a:ext uri="{FF2B5EF4-FFF2-40B4-BE49-F238E27FC236}">
                <a16:creationId xmlns:a16="http://schemas.microsoft.com/office/drawing/2014/main" id="{60538687-AD17-4744-89A8-DE34AF74C3F8}"/>
              </a:ext>
            </a:extLst>
          </p:cNvPr>
          <p:cNvSpPr/>
          <p:nvPr/>
        </p:nvSpPr>
        <p:spPr>
          <a:xfrm>
            <a:off x="205963" y="1670379"/>
            <a:ext cx="2040811" cy="288000"/>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sz="1200" b="1" dirty="0">
                <a:latin typeface="BIZ UDPゴシック" panose="020B0400000000000000" pitchFamily="50" charset="-128"/>
                <a:ea typeface="BIZ UDPゴシック" panose="020B0400000000000000" pitchFamily="50" charset="-128"/>
              </a:rPr>
              <a:t>支援の対象となる肥料</a:t>
            </a:r>
            <a:endParaRPr kumimoji="1" lang="ja-JP" altLang="en-US" b="1" dirty="0">
              <a:latin typeface="BIZ UDPゴシック" panose="020B0400000000000000" pitchFamily="50" charset="-128"/>
              <a:ea typeface="BIZ UDPゴシック" panose="020B0400000000000000" pitchFamily="50" charset="-128"/>
            </a:endParaRPr>
          </a:p>
        </p:txBody>
      </p:sp>
      <p:sp>
        <p:nvSpPr>
          <p:cNvPr id="33" name="矢印: 五方向 32">
            <a:extLst>
              <a:ext uri="{FF2B5EF4-FFF2-40B4-BE49-F238E27FC236}">
                <a16:creationId xmlns:a16="http://schemas.microsoft.com/office/drawing/2014/main" id="{EEDF2E6F-9508-42DF-8863-983FA0DC8305}"/>
              </a:ext>
            </a:extLst>
          </p:cNvPr>
          <p:cNvSpPr/>
          <p:nvPr/>
        </p:nvSpPr>
        <p:spPr>
          <a:xfrm>
            <a:off x="205963" y="3466427"/>
            <a:ext cx="1296000" cy="288000"/>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sz="1200" b="1" dirty="0">
                <a:latin typeface="BIZ UDPゴシック" panose="020B0400000000000000" pitchFamily="50" charset="-128"/>
                <a:ea typeface="BIZ UDPゴシック" panose="020B0400000000000000" pitchFamily="50" charset="-128"/>
              </a:rPr>
              <a:t>支援の内容</a:t>
            </a:r>
            <a:endParaRPr kumimoji="1" lang="ja-JP" altLang="en-US" b="1" dirty="0">
              <a:latin typeface="BIZ UDPゴシック" panose="020B0400000000000000" pitchFamily="50" charset="-128"/>
              <a:ea typeface="BIZ UDPゴシック" panose="020B0400000000000000" pitchFamily="50" charset="-128"/>
            </a:endParaRPr>
          </a:p>
        </p:txBody>
      </p:sp>
      <p:sp>
        <p:nvSpPr>
          <p:cNvPr id="35" name="テキスト ボックス 34">
            <a:extLst>
              <a:ext uri="{FF2B5EF4-FFF2-40B4-BE49-F238E27FC236}">
                <a16:creationId xmlns:a16="http://schemas.microsoft.com/office/drawing/2014/main" id="{A7472EE5-C023-4BC1-ADAB-92070E9538CC}"/>
              </a:ext>
            </a:extLst>
          </p:cNvPr>
          <p:cNvSpPr txBox="1"/>
          <p:nvPr/>
        </p:nvSpPr>
        <p:spPr>
          <a:xfrm>
            <a:off x="1155992" y="4369895"/>
            <a:ext cx="327250"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a:t>
            </a:r>
            <a:endParaRPr kumimoji="1" lang="ja-JP" altLang="en-US" sz="1200" b="1" dirty="0">
              <a:solidFill>
                <a:srgbClr val="E24100"/>
              </a:solidFill>
              <a:latin typeface="BIZ UDPゴシック" panose="020B0400000000000000" pitchFamily="50" charset="-128"/>
              <a:ea typeface="BIZ UDPゴシック" panose="020B0400000000000000" pitchFamily="50" charset="-128"/>
            </a:endParaRPr>
          </a:p>
        </p:txBody>
      </p:sp>
      <p:sp>
        <p:nvSpPr>
          <p:cNvPr id="36" name="正方形/長方形 35">
            <a:extLst>
              <a:ext uri="{FF2B5EF4-FFF2-40B4-BE49-F238E27FC236}">
                <a16:creationId xmlns:a16="http://schemas.microsoft.com/office/drawing/2014/main" id="{90F698A3-82FC-4A4A-8F67-CBB1631C29E7}"/>
              </a:ext>
            </a:extLst>
          </p:cNvPr>
          <p:cNvSpPr/>
          <p:nvPr/>
        </p:nvSpPr>
        <p:spPr>
          <a:xfrm>
            <a:off x="538776" y="4379685"/>
            <a:ext cx="651106" cy="322538"/>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支援金</a:t>
            </a:r>
          </a:p>
        </p:txBody>
      </p:sp>
      <p:sp>
        <p:nvSpPr>
          <p:cNvPr id="39" name="大かっこ 38">
            <a:extLst>
              <a:ext uri="{FF2B5EF4-FFF2-40B4-BE49-F238E27FC236}">
                <a16:creationId xmlns:a16="http://schemas.microsoft.com/office/drawing/2014/main" id="{7F25A3B5-9F9B-44B8-B022-BAF02F9EB705}"/>
              </a:ext>
            </a:extLst>
          </p:cNvPr>
          <p:cNvSpPr/>
          <p:nvPr/>
        </p:nvSpPr>
        <p:spPr>
          <a:xfrm>
            <a:off x="1527809" y="4267327"/>
            <a:ext cx="4270465" cy="622369"/>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5" name="タイトル 1">
            <a:extLst>
              <a:ext uri="{FF2B5EF4-FFF2-40B4-BE49-F238E27FC236}">
                <a16:creationId xmlns:a16="http://schemas.microsoft.com/office/drawing/2014/main" id="{9485ADF1-3526-4AB0-A941-7ECFAAEBFE54}"/>
              </a:ext>
            </a:extLst>
          </p:cNvPr>
          <p:cNvSpPr txBox="1">
            <a:spLocks/>
          </p:cNvSpPr>
          <p:nvPr/>
        </p:nvSpPr>
        <p:spPr>
          <a:xfrm>
            <a:off x="380393" y="130327"/>
            <a:ext cx="6362163" cy="436549"/>
          </a:xfrm>
          <a:prstGeom prst="rect">
            <a:avLst/>
          </a:prstGeom>
          <a:ln>
            <a:noFill/>
          </a:ln>
        </p:spPr>
        <p:txBody>
          <a:bodyPr vert="horz" lIns="91440" tIns="45720" rIns="91440" bIns="45720" rtlCol="0" anchor="ctr">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nSpc>
                <a:spcPct val="110000"/>
              </a:lnSpc>
            </a:pPr>
            <a:r>
              <a:rPr lang="ja-JP" altLang="en-US" sz="2000" b="1" dirty="0">
                <a:solidFill>
                  <a:srgbClr val="C9E77D"/>
                </a:solidFill>
                <a:latin typeface="BIZ UDPゴシック" panose="020B0400000000000000" pitchFamily="50" charset="-128"/>
                <a:ea typeface="BIZ UDPゴシック" panose="020B0400000000000000" pitchFamily="50" charset="-128"/>
              </a:rPr>
              <a:t>肥料価格高騰対策</a:t>
            </a:r>
            <a:r>
              <a:rPr lang="ja-JP" altLang="en-US" sz="2000" b="1" dirty="0">
                <a:solidFill>
                  <a:schemeClr val="bg1"/>
                </a:solidFill>
                <a:latin typeface="BIZ UDPゴシック" panose="020B0400000000000000" pitchFamily="50" charset="-128"/>
                <a:ea typeface="BIZ UDPゴシック" panose="020B0400000000000000" pitchFamily="50" charset="-128"/>
              </a:rPr>
              <a:t>のごあんない</a:t>
            </a:r>
          </a:p>
        </p:txBody>
      </p:sp>
      <p:cxnSp>
        <p:nvCxnSpPr>
          <p:cNvPr id="5" name="直線コネクタ 4">
            <a:extLst>
              <a:ext uri="{FF2B5EF4-FFF2-40B4-BE49-F238E27FC236}">
                <a16:creationId xmlns:a16="http://schemas.microsoft.com/office/drawing/2014/main" id="{3B0506C5-64F9-4CBB-A270-3084A8ABF565}"/>
              </a:ext>
            </a:extLst>
          </p:cNvPr>
          <p:cNvCxnSpPr>
            <a:cxnSpLocks/>
          </p:cNvCxnSpPr>
          <p:nvPr/>
        </p:nvCxnSpPr>
        <p:spPr>
          <a:xfrm>
            <a:off x="455934" y="1116695"/>
            <a:ext cx="1161232" cy="0"/>
          </a:xfrm>
          <a:prstGeom prst="line">
            <a:avLst/>
          </a:prstGeom>
          <a:ln w="1778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C35EB3D6-0E0E-4A6B-A821-185FAE51078A}"/>
              </a:ext>
            </a:extLst>
          </p:cNvPr>
          <p:cNvCxnSpPr>
            <a:cxnSpLocks/>
          </p:cNvCxnSpPr>
          <p:nvPr/>
        </p:nvCxnSpPr>
        <p:spPr>
          <a:xfrm>
            <a:off x="1566626" y="1343938"/>
            <a:ext cx="906001" cy="0"/>
          </a:xfrm>
          <a:prstGeom prst="line">
            <a:avLst/>
          </a:prstGeom>
          <a:ln w="1778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A9B90211-5BA3-4584-9C26-3141B476E620}"/>
              </a:ext>
            </a:extLst>
          </p:cNvPr>
          <p:cNvSpPr txBox="1"/>
          <p:nvPr/>
        </p:nvSpPr>
        <p:spPr>
          <a:xfrm>
            <a:off x="411169" y="958081"/>
            <a:ext cx="6095859" cy="518475"/>
          </a:xfrm>
          <a:prstGeom prst="rect">
            <a:avLst/>
          </a:prstGeom>
          <a:noFill/>
        </p:spPr>
        <p:txBody>
          <a:bodyPr wrap="square" rtlCol="0">
            <a:spAutoFit/>
          </a:bodyPr>
          <a:lstStyle/>
          <a:p>
            <a:pPr>
              <a:lnSpc>
                <a:spcPct val="125000"/>
              </a:lnSpc>
            </a:pPr>
            <a:r>
              <a:rPr kumimoji="1" lang="ja-JP" altLang="en-US" sz="1200" b="1" dirty="0">
                <a:latin typeface="BIZ UDPゴシック" panose="020B0400000000000000" pitchFamily="50" charset="-128"/>
                <a:ea typeface="BIZ UDPゴシック" panose="020B0400000000000000" pitchFamily="50" charset="-128"/>
              </a:rPr>
              <a:t>肥料価格の高騰</a:t>
            </a:r>
            <a:r>
              <a:rPr kumimoji="1" lang="ja-JP" altLang="en-US" sz="1200" dirty="0">
                <a:latin typeface="BIZ UDPゴシック" panose="020B0400000000000000" pitchFamily="50" charset="-128"/>
                <a:ea typeface="BIZ UDPゴシック" panose="020B0400000000000000" pitchFamily="50" charset="-128"/>
              </a:rPr>
              <a:t>による農業経営への影響緩和のため、化学肥料の低減に向けて取り組む農業者の皆様の</a:t>
            </a:r>
            <a:r>
              <a:rPr kumimoji="1" lang="ja-JP" altLang="en-US" sz="1200" b="1" dirty="0">
                <a:latin typeface="BIZ UDPゴシック" panose="020B0400000000000000" pitchFamily="50" charset="-128"/>
                <a:ea typeface="BIZ UDPゴシック" panose="020B0400000000000000" pitchFamily="50" charset="-128"/>
              </a:rPr>
              <a:t>肥料費を支援</a:t>
            </a:r>
            <a:r>
              <a:rPr kumimoji="1" lang="ja-JP" altLang="en-US" sz="1200" dirty="0">
                <a:latin typeface="BIZ UDPゴシック" panose="020B0400000000000000" pitchFamily="50" charset="-128"/>
                <a:ea typeface="BIZ UDPゴシック" panose="020B0400000000000000" pitchFamily="50" charset="-128"/>
              </a:rPr>
              <a:t>します。</a:t>
            </a:r>
            <a:endParaRPr kumimoji="1" lang="en-US" altLang="ja-JP" sz="1200" dirty="0">
              <a:latin typeface="BIZ UDPゴシック" panose="020B0400000000000000" pitchFamily="50" charset="-128"/>
              <a:ea typeface="BIZ UDPゴシック" panose="020B0400000000000000" pitchFamily="50" charset="-128"/>
            </a:endParaRPr>
          </a:p>
        </p:txBody>
      </p:sp>
      <p:cxnSp>
        <p:nvCxnSpPr>
          <p:cNvPr id="42" name="直線コネクタ 41">
            <a:extLst>
              <a:ext uri="{FF2B5EF4-FFF2-40B4-BE49-F238E27FC236}">
                <a16:creationId xmlns:a16="http://schemas.microsoft.com/office/drawing/2014/main" id="{243A19D7-D11D-4842-AC66-72B28BB37CB2}"/>
              </a:ext>
            </a:extLst>
          </p:cNvPr>
          <p:cNvCxnSpPr>
            <a:cxnSpLocks/>
          </p:cNvCxnSpPr>
          <p:nvPr/>
        </p:nvCxnSpPr>
        <p:spPr>
          <a:xfrm>
            <a:off x="407670" y="2106682"/>
            <a:ext cx="1930400"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973E253A-215C-4F1D-BA77-02A3F322EF2A}"/>
              </a:ext>
            </a:extLst>
          </p:cNvPr>
          <p:cNvSpPr txBox="1"/>
          <p:nvPr/>
        </p:nvSpPr>
        <p:spPr>
          <a:xfrm>
            <a:off x="302974" y="1948037"/>
            <a:ext cx="6423584" cy="615553"/>
          </a:xfrm>
          <a:prstGeom prst="rect">
            <a:avLst/>
          </a:prstGeom>
          <a:noFill/>
        </p:spPr>
        <p:txBody>
          <a:bodyPr wrap="square" rtlCol="0">
            <a:spAutoFit/>
          </a:bodyPr>
          <a:lstStyle/>
          <a:p>
            <a:r>
              <a:rPr kumimoji="1" lang="ja-JP" altLang="en-US" sz="1200" b="1" dirty="0">
                <a:latin typeface="BIZ UDPゴシック" panose="020B0400000000000000" pitchFamily="50" charset="-128"/>
                <a:ea typeface="BIZ UDPゴシック" panose="020B0400000000000000" pitchFamily="50" charset="-128"/>
              </a:rPr>
              <a:t>令和４年６月</a:t>
            </a:r>
            <a:r>
              <a:rPr kumimoji="1" lang="ja-JP" altLang="en-US" sz="1050" dirty="0">
                <a:latin typeface="BIZ UDPゴシック" panose="020B0400000000000000" pitchFamily="50" charset="-128"/>
                <a:ea typeface="BIZ UDPゴシック" panose="020B0400000000000000" pitchFamily="50" charset="-128"/>
              </a:rPr>
              <a:t>から</a:t>
            </a:r>
            <a:r>
              <a:rPr kumimoji="1" lang="ja-JP" altLang="en-US" sz="1200" b="1" dirty="0">
                <a:latin typeface="BIZ UDPゴシック" panose="020B0400000000000000" pitchFamily="50" charset="-128"/>
                <a:ea typeface="BIZ UDPゴシック" panose="020B0400000000000000" pitchFamily="50" charset="-128"/>
              </a:rPr>
              <a:t>令和５年５月</a:t>
            </a:r>
            <a:r>
              <a:rPr kumimoji="1" lang="ja-JP" altLang="en-US" sz="1100" dirty="0">
                <a:latin typeface="BIZ UDPゴシック" panose="020B0400000000000000" pitchFamily="50" charset="-128"/>
                <a:ea typeface="BIZ UDPゴシック" panose="020B0400000000000000" pitchFamily="50" charset="-128"/>
              </a:rPr>
              <a:t>に購入または購入することが確実な肥料</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（令和４年の秋肥と令和５年の春肥として使用する肥料）</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solidFill>
                  <a:srgbClr val="C00000"/>
                </a:solidFill>
                <a:latin typeface="BIZ UDPゴシック" panose="020B0400000000000000" pitchFamily="50" charset="-128"/>
                <a:ea typeface="BIZ UDPゴシック" panose="020B0400000000000000" pitchFamily="50" charset="-128"/>
              </a:rPr>
              <a:t>　</a:t>
            </a:r>
            <a:r>
              <a:rPr kumimoji="1" lang="en-US" altLang="ja-JP" sz="1100" dirty="0">
                <a:solidFill>
                  <a:srgbClr val="C00000"/>
                </a:solidFill>
                <a:latin typeface="BIZ UDPゴシック" panose="020B0400000000000000" pitchFamily="50" charset="-128"/>
                <a:ea typeface="BIZ UDPゴシック" panose="020B0400000000000000" pitchFamily="50" charset="-128"/>
              </a:rPr>
              <a:t>※</a:t>
            </a:r>
            <a:r>
              <a:rPr kumimoji="1" lang="ja-JP" altLang="en-US" sz="1100" dirty="0">
                <a:solidFill>
                  <a:srgbClr val="C00000"/>
                </a:solidFill>
                <a:latin typeface="BIZ UDPゴシック" panose="020B0400000000000000" pitchFamily="50" charset="-128"/>
                <a:ea typeface="BIZ UDPゴシック" panose="020B0400000000000000" pitchFamily="50" charset="-128"/>
              </a:rPr>
              <a:t>申請期限までに注文し、支払済み又は請求を受けている肥料が対象です。</a:t>
            </a:r>
            <a:endParaRPr kumimoji="1" lang="en-US" altLang="ja-JP" sz="1100" dirty="0">
              <a:solidFill>
                <a:srgbClr val="C00000"/>
              </a:solidFill>
              <a:latin typeface="BIZ UDPゴシック" panose="020B0400000000000000" pitchFamily="50" charset="-128"/>
              <a:ea typeface="BIZ UDPゴシック" panose="020B0400000000000000" pitchFamily="50" charset="-128"/>
            </a:endParaRPr>
          </a:p>
        </p:txBody>
      </p:sp>
      <p:cxnSp>
        <p:nvCxnSpPr>
          <p:cNvPr id="49" name="直線コネクタ 48">
            <a:extLst>
              <a:ext uri="{FF2B5EF4-FFF2-40B4-BE49-F238E27FC236}">
                <a16:creationId xmlns:a16="http://schemas.microsoft.com/office/drawing/2014/main" id="{2BCF06AC-6221-4175-A037-895644F66345}"/>
              </a:ext>
            </a:extLst>
          </p:cNvPr>
          <p:cNvCxnSpPr>
            <a:cxnSpLocks/>
          </p:cNvCxnSpPr>
          <p:nvPr/>
        </p:nvCxnSpPr>
        <p:spPr>
          <a:xfrm>
            <a:off x="5077887" y="3880818"/>
            <a:ext cx="324000"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a:extLst>
              <a:ext uri="{FF2B5EF4-FFF2-40B4-BE49-F238E27FC236}">
                <a16:creationId xmlns:a16="http://schemas.microsoft.com/office/drawing/2014/main" id="{23802A3C-3D3D-4D46-97E9-B6DEE0A87865}"/>
              </a:ext>
            </a:extLst>
          </p:cNvPr>
          <p:cNvSpPr txBox="1"/>
          <p:nvPr/>
        </p:nvSpPr>
        <p:spPr>
          <a:xfrm>
            <a:off x="379734" y="3750172"/>
            <a:ext cx="6035925" cy="446276"/>
          </a:xfrm>
          <a:prstGeom prst="rect">
            <a:avLst/>
          </a:prstGeom>
          <a:noFill/>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化学肥料低減の取組を行った上で前年度から増加した肥料費について、その</a:t>
            </a:r>
            <a:r>
              <a:rPr kumimoji="1" lang="ja-JP" altLang="en-US" sz="1200" b="1" dirty="0">
                <a:latin typeface="BIZ UDPゴシック" panose="020B0400000000000000" pitchFamily="50" charset="-128"/>
                <a:ea typeface="BIZ UDPゴシック" panose="020B0400000000000000" pitchFamily="50" charset="-128"/>
              </a:rPr>
              <a:t>７割</a:t>
            </a:r>
            <a:r>
              <a:rPr kumimoji="1" lang="ja-JP" altLang="en-US" sz="1200" dirty="0">
                <a:latin typeface="BIZ UDPゴシック" panose="020B0400000000000000" pitchFamily="50" charset="-128"/>
                <a:ea typeface="BIZ UDPゴシック" panose="020B0400000000000000" pitchFamily="50" charset="-128"/>
              </a:rPr>
              <a:t>を</a:t>
            </a:r>
            <a:r>
              <a:rPr kumimoji="1" lang="ja-JP" altLang="en-US" sz="1100" dirty="0">
                <a:latin typeface="BIZ UDPゴシック" panose="020B0400000000000000" pitchFamily="50" charset="-128"/>
                <a:ea typeface="BIZ UDPゴシック" panose="020B0400000000000000" pitchFamily="50" charset="-128"/>
              </a:rPr>
              <a:t>支援金として国が交付します。</a:t>
            </a:r>
            <a:endParaRPr kumimoji="1" lang="en-US" altLang="ja-JP" sz="1050" dirty="0">
              <a:latin typeface="BIZ UDPゴシック" panose="020B0400000000000000" pitchFamily="50" charset="-128"/>
              <a:ea typeface="BIZ UDPゴシック" panose="020B0400000000000000" pitchFamily="50" charset="-128"/>
            </a:endParaRPr>
          </a:p>
        </p:txBody>
      </p:sp>
      <p:pic>
        <p:nvPicPr>
          <p:cNvPr id="1026" name="Picture 2">
            <a:extLst>
              <a:ext uri="{FF2B5EF4-FFF2-40B4-BE49-F238E27FC236}">
                <a16:creationId xmlns:a16="http://schemas.microsoft.com/office/drawing/2014/main" id="{FB178045-0BE8-4120-8585-FE1D5F7F47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692439">
            <a:off x="6166283" y="1106368"/>
            <a:ext cx="771020" cy="77102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F4D8E8E9-F4D9-4F12-883B-8B609134B0C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1083526">
            <a:off x="5726151" y="1233306"/>
            <a:ext cx="664337" cy="664337"/>
          </a:xfrm>
          <a:prstGeom prst="rect">
            <a:avLst/>
          </a:prstGeom>
          <a:noFill/>
          <a:extLst>
            <a:ext uri="{909E8E84-426E-40DD-AFC4-6F175D3DCCD1}">
              <a14:hiddenFill xmlns:a14="http://schemas.microsoft.com/office/drawing/2010/main">
                <a:solidFill>
                  <a:srgbClr val="FFFFFF"/>
                </a:solidFill>
              </a14:hiddenFill>
            </a:ext>
          </a:extLst>
        </p:spPr>
      </p:pic>
      <p:sp>
        <p:nvSpPr>
          <p:cNvPr id="41" name="正方形/長方形 40">
            <a:extLst>
              <a:ext uri="{FF2B5EF4-FFF2-40B4-BE49-F238E27FC236}">
                <a16:creationId xmlns:a16="http://schemas.microsoft.com/office/drawing/2014/main" id="{C130C443-D86A-40E3-B1A4-A3B02A8BDE7A}"/>
              </a:ext>
            </a:extLst>
          </p:cNvPr>
          <p:cNvSpPr/>
          <p:nvPr/>
        </p:nvSpPr>
        <p:spPr>
          <a:xfrm>
            <a:off x="2680860" y="4256609"/>
            <a:ext cx="2893170" cy="622369"/>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当年の肥料費</a:t>
            </a: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価格上昇率</a:t>
            </a: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使用量低減率</a:t>
            </a:r>
          </a:p>
        </p:txBody>
      </p:sp>
      <p:sp>
        <p:nvSpPr>
          <p:cNvPr id="48" name="テキスト ボックス 47">
            <a:extLst>
              <a:ext uri="{FF2B5EF4-FFF2-40B4-BE49-F238E27FC236}">
                <a16:creationId xmlns:a16="http://schemas.microsoft.com/office/drawing/2014/main" id="{CF2DC51E-BCC3-409E-8071-3BF6E8FDFE39}"/>
              </a:ext>
            </a:extLst>
          </p:cNvPr>
          <p:cNvSpPr txBox="1"/>
          <p:nvPr/>
        </p:nvSpPr>
        <p:spPr>
          <a:xfrm>
            <a:off x="2168727" y="4386960"/>
            <a:ext cx="4561028"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ー　　　　　　　　　　           　　　　　　　　　　　　  </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b="1" dirty="0">
                <a:solidFill>
                  <a:srgbClr val="E24100"/>
                </a:solidFill>
                <a:latin typeface="BIZ UDPゴシック" panose="020B0400000000000000" pitchFamily="50" charset="-128"/>
                <a:ea typeface="BIZ UDPゴシック" panose="020B0400000000000000" pitchFamily="50" charset="-128"/>
              </a:rPr>
              <a:t>０．７</a:t>
            </a:r>
            <a:endParaRPr kumimoji="1" lang="ja-JP" altLang="en-US" sz="1200" b="1" dirty="0">
              <a:solidFill>
                <a:srgbClr val="E24100"/>
              </a:solidFill>
              <a:latin typeface="BIZ UDPゴシック" panose="020B0400000000000000" pitchFamily="50" charset="-128"/>
              <a:ea typeface="BIZ UDPゴシック" panose="020B0400000000000000" pitchFamily="50" charset="-128"/>
            </a:endParaRPr>
          </a:p>
        </p:txBody>
      </p:sp>
      <p:sp>
        <p:nvSpPr>
          <p:cNvPr id="37" name="正方形/長方形 36">
            <a:extLst>
              <a:ext uri="{FF2B5EF4-FFF2-40B4-BE49-F238E27FC236}">
                <a16:creationId xmlns:a16="http://schemas.microsoft.com/office/drawing/2014/main" id="{822F93DA-6717-4EE3-A2A4-F766A4982693}"/>
              </a:ext>
            </a:extLst>
          </p:cNvPr>
          <p:cNvSpPr/>
          <p:nvPr/>
        </p:nvSpPr>
        <p:spPr>
          <a:xfrm>
            <a:off x="1613309" y="4362446"/>
            <a:ext cx="668881" cy="370192"/>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当年の</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100" dirty="0">
                <a:solidFill>
                  <a:schemeClr val="tx1"/>
                </a:solidFill>
                <a:latin typeface="BIZ UDPゴシック" panose="020B0400000000000000" pitchFamily="50" charset="-128"/>
                <a:ea typeface="BIZ UDPゴシック" panose="020B0400000000000000" pitchFamily="50" charset="-128"/>
              </a:rPr>
              <a:t>肥料費</a:t>
            </a:r>
          </a:p>
        </p:txBody>
      </p:sp>
      <p:sp>
        <p:nvSpPr>
          <p:cNvPr id="43" name="テキスト ボックス 42">
            <a:extLst>
              <a:ext uri="{FF2B5EF4-FFF2-40B4-BE49-F238E27FC236}">
                <a16:creationId xmlns:a16="http://schemas.microsoft.com/office/drawing/2014/main" id="{3737548A-9990-4245-BC9F-81434D8EFF64}"/>
              </a:ext>
            </a:extLst>
          </p:cNvPr>
          <p:cNvSpPr txBox="1"/>
          <p:nvPr/>
        </p:nvSpPr>
        <p:spPr>
          <a:xfrm>
            <a:off x="3874518" y="4521022"/>
            <a:ext cx="851120" cy="276999"/>
          </a:xfrm>
          <a:prstGeom prst="rect">
            <a:avLst/>
          </a:prstGeom>
          <a:noFill/>
        </p:spPr>
        <p:txBody>
          <a:bodyPr wrap="square" rtlCol="0">
            <a:spAutoFit/>
          </a:bodyPr>
          <a:lstStyle/>
          <a:p>
            <a:r>
              <a:rPr kumimoji="1" lang="en-US" altLang="ja-JP" sz="1200" b="1" dirty="0">
                <a:solidFill>
                  <a:srgbClr val="C00000"/>
                </a:solidFill>
                <a:latin typeface="BIZ UDPゴシック" panose="020B0400000000000000" pitchFamily="50" charset="-128"/>
                <a:ea typeface="BIZ UDPゴシック" panose="020B0400000000000000" pitchFamily="50" charset="-128"/>
              </a:rPr>
              <a:t>1.4</a:t>
            </a:r>
          </a:p>
        </p:txBody>
      </p:sp>
      <p:sp>
        <p:nvSpPr>
          <p:cNvPr id="44" name="テキスト ボックス 43">
            <a:extLst>
              <a:ext uri="{FF2B5EF4-FFF2-40B4-BE49-F238E27FC236}">
                <a16:creationId xmlns:a16="http://schemas.microsoft.com/office/drawing/2014/main" id="{D7DDE8AE-690F-462E-81A2-11D82D4C7EC1}"/>
              </a:ext>
            </a:extLst>
          </p:cNvPr>
          <p:cNvSpPr txBox="1"/>
          <p:nvPr/>
        </p:nvSpPr>
        <p:spPr>
          <a:xfrm>
            <a:off x="4831095" y="4517598"/>
            <a:ext cx="1096312" cy="276999"/>
          </a:xfrm>
          <a:prstGeom prst="rect">
            <a:avLst/>
          </a:prstGeom>
          <a:noFill/>
        </p:spPr>
        <p:txBody>
          <a:bodyPr wrap="square" rtlCol="0">
            <a:spAutoFit/>
          </a:bodyPr>
          <a:lstStyle/>
          <a:p>
            <a:r>
              <a:rPr kumimoji="1" lang="en-US" altLang="ja-JP" sz="1200" b="1" dirty="0">
                <a:solidFill>
                  <a:srgbClr val="C00000"/>
                </a:solidFill>
                <a:latin typeface="BIZ UDPゴシック" panose="020B0400000000000000" pitchFamily="50" charset="-128"/>
                <a:ea typeface="BIZ UDPゴシック" panose="020B0400000000000000" pitchFamily="50" charset="-128"/>
              </a:rPr>
              <a:t>0.9</a:t>
            </a:r>
          </a:p>
        </p:txBody>
      </p:sp>
      <p:sp>
        <p:nvSpPr>
          <p:cNvPr id="45" name="大かっこ 44">
            <a:extLst>
              <a:ext uri="{FF2B5EF4-FFF2-40B4-BE49-F238E27FC236}">
                <a16:creationId xmlns:a16="http://schemas.microsoft.com/office/drawing/2014/main" id="{86A747BA-B1BD-46A6-9910-0EA713B7F6F3}"/>
              </a:ext>
            </a:extLst>
          </p:cNvPr>
          <p:cNvSpPr/>
          <p:nvPr/>
        </p:nvSpPr>
        <p:spPr>
          <a:xfrm>
            <a:off x="3744868" y="4517542"/>
            <a:ext cx="732850" cy="288138"/>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sp>
        <p:nvSpPr>
          <p:cNvPr id="47" name="大かっこ 46">
            <a:extLst>
              <a:ext uri="{FF2B5EF4-FFF2-40B4-BE49-F238E27FC236}">
                <a16:creationId xmlns:a16="http://schemas.microsoft.com/office/drawing/2014/main" id="{254E0CC3-EF32-480B-AA72-22CF69137EBE}"/>
              </a:ext>
            </a:extLst>
          </p:cNvPr>
          <p:cNvSpPr/>
          <p:nvPr/>
        </p:nvSpPr>
        <p:spPr>
          <a:xfrm>
            <a:off x="4778456" y="4512366"/>
            <a:ext cx="564841" cy="307777"/>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9980FB53-0E72-7171-6E04-A77E27E55E0D}"/>
              </a:ext>
            </a:extLst>
          </p:cNvPr>
          <p:cNvSpPr txBox="1"/>
          <p:nvPr/>
        </p:nvSpPr>
        <p:spPr>
          <a:xfrm>
            <a:off x="396000" y="523745"/>
            <a:ext cx="6095859" cy="287643"/>
          </a:xfrm>
          <a:prstGeom prst="rect">
            <a:avLst/>
          </a:prstGeom>
          <a:noFill/>
        </p:spPr>
        <p:txBody>
          <a:bodyPr wrap="square" rtlCol="0">
            <a:spAutoFit/>
          </a:bodyPr>
          <a:lstStyle/>
          <a:p>
            <a:pPr algn="ctr">
              <a:lnSpc>
                <a:spcPct val="125000"/>
              </a:lnSpc>
            </a:pPr>
            <a:r>
              <a:rPr kumimoji="1" lang="ja-JP" altLang="en-US" sz="1200" b="1" dirty="0">
                <a:latin typeface="BIZ UDPゴシック" panose="020B0400000000000000" pitchFamily="50" charset="-128"/>
                <a:ea typeface="BIZ UDPゴシック" panose="020B0400000000000000" pitchFamily="50" charset="-128"/>
              </a:rPr>
              <a:t>奈良県肥料・燃油高騰緊急対策協議会</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5" name="正方形/長方形 14">
            <a:extLst>
              <a:ext uri="{FF2B5EF4-FFF2-40B4-BE49-F238E27FC236}">
                <a16:creationId xmlns:a16="http://schemas.microsoft.com/office/drawing/2014/main" id="{60A9680F-5909-9C37-9CF7-538E4DA4215D}"/>
              </a:ext>
            </a:extLst>
          </p:cNvPr>
          <p:cNvSpPr/>
          <p:nvPr/>
        </p:nvSpPr>
        <p:spPr>
          <a:xfrm>
            <a:off x="513060" y="5466164"/>
            <a:ext cx="1152000" cy="7200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A15FF445-B051-8E09-6DD5-7B256A476D78}"/>
              </a:ext>
            </a:extLst>
          </p:cNvPr>
          <p:cNvSpPr txBox="1"/>
          <p:nvPr/>
        </p:nvSpPr>
        <p:spPr>
          <a:xfrm>
            <a:off x="3438153" y="5227430"/>
            <a:ext cx="2939928" cy="230832"/>
          </a:xfrm>
          <a:prstGeom prst="rect">
            <a:avLst/>
          </a:prstGeom>
          <a:noFill/>
        </p:spPr>
        <p:txBody>
          <a:bodyPr wrap="square" rtlCol="0">
            <a:spAutoFit/>
          </a:bodyPr>
          <a:lstStyle/>
          <a:p>
            <a:r>
              <a:rPr kumimoji="1" lang="ja-JP" altLang="en-US" sz="900" b="1" dirty="0">
                <a:latin typeface="BIZ UDPゴシック" panose="020B0400000000000000" pitchFamily="50" charset="-128"/>
                <a:ea typeface="BIZ UDPゴシック" panose="020B0400000000000000" pitchFamily="50" charset="-128"/>
              </a:rPr>
              <a:t>前年から増加した肥料費 </a:t>
            </a:r>
            <a:r>
              <a:rPr kumimoji="1" lang="ja-JP" altLang="en-US" sz="900" b="1" dirty="0">
                <a:solidFill>
                  <a:srgbClr val="E24100"/>
                </a:solidFill>
                <a:latin typeface="BIZ UDPゴシック" panose="020B0400000000000000" pitchFamily="50" charset="-128"/>
                <a:ea typeface="BIZ UDPゴシック" panose="020B0400000000000000" pitchFamily="50" charset="-128"/>
              </a:rPr>
              <a:t>→ このうち</a:t>
            </a:r>
            <a:r>
              <a:rPr kumimoji="1" lang="en-US" altLang="ja-JP" sz="900" b="1" dirty="0">
                <a:solidFill>
                  <a:srgbClr val="E24100"/>
                </a:solidFill>
                <a:latin typeface="BIZ UDPゴシック" panose="020B0400000000000000" pitchFamily="50" charset="-128"/>
                <a:ea typeface="BIZ UDPゴシック" panose="020B0400000000000000" pitchFamily="50" charset="-128"/>
              </a:rPr>
              <a:t>7</a:t>
            </a:r>
            <a:r>
              <a:rPr kumimoji="1" lang="ja-JP" altLang="en-US" sz="900" b="1" dirty="0">
                <a:solidFill>
                  <a:srgbClr val="E24100"/>
                </a:solidFill>
                <a:latin typeface="BIZ UDPゴシック" panose="020B0400000000000000" pitchFamily="50" charset="-128"/>
                <a:ea typeface="BIZ UDPゴシック" panose="020B0400000000000000" pitchFamily="50" charset="-128"/>
              </a:rPr>
              <a:t>割を国が支援 </a:t>
            </a:r>
            <a:endParaRPr kumimoji="1" lang="en-US" altLang="ja-JP" sz="900" b="1" dirty="0">
              <a:solidFill>
                <a:srgbClr val="E24100"/>
              </a:solidFill>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7E0184F5-35CE-24C6-AC5B-F849D4FE9799}"/>
              </a:ext>
            </a:extLst>
          </p:cNvPr>
          <p:cNvSpPr txBox="1"/>
          <p:nvPr/>
        </p:nvSpPr>
        <p:spPr>
          <a:xfrm>
            <a:off x="553727" y="6168171"/>
            <a:ext cx="1251570" cy="215444"/>
          </a:xfrm>
          <a:prstGeom prst="rect">
            <a:avLst/>
          </a:prstGeom>
          <a:noFill/>
        </p:spPr>
        <p:txBody>
          <a:bodyPr wrap="square" rtlCol="0">
            <a:spAutoFit/>
          </a:bodyPr>
          <a:lstStyle/>
          <a:p>
            <a:r>
              <a:rPr kumimoji="1" lang="ja-JP" altLang="en-US" sz="800" dirty="0">
                <a:latin typeface="BIZ UDPゴシック" panose="020B0400000000000000" pitchFamily="50" charset="-128"/>
                <a:ea typeface="BIZ UDPゴシック" panose="020B0400000000000000" pitchFamily="50" charset="-128"/>
              </a:rPr>
              <a:t>前年の肥料費（想定）</a:t>
            </a:r>
            <a:endParaRPr kumimoji="1" lang="en-US" altLang="ja-JP" sz="800" dirty="0">
              <a:latin typeface="BIZ UDPゴシック" panose="020B0400000000000000" pitchFamily="50" charset="-128"/>
              <a:ea typeface="BIZ UDPゴシック" panose="020B0400000000000000" pitchFamily="50" charset="-128"/>
            </a:endParaRPr>
          </a:p>
        </p:txBody>
      </p:sp>
      <p:sp>
        <p:nvSpPr>
          <p:cNvPr id="24" name="テキスト ボックス 23">
            <a:extLst>
              <a:ext uri="{FF2B5EF4-FFF2-40B4-BE49-F238E27FC236}">
                <a16:creationId xmlns:a16="http://schemas.microsoft.com/office/drawing/2014/main" id="{4F40B5E5-8196-D1F2-B18F-F49E94BD21F8}"/>
              </a:ext>
            </a:extLst>
          </p:cNvPr>
          <p:cNvSpPr txBox="1"/>
          <p:nvPr/>
        </p:nvSpPr>
        <p:spPr>
          <a:xfrm>
            <a:off x="2274592" y="6167476"/>
            <a:ext cx="851120" cy="215444"/>
          </a:xfrm>
          <a:prstGeom prst="rect">
            <a:avLst/>
          </a:prstGeom>
          <a:noFill/>
        </p:spPr>
        <p:txBody>
          <a:bodyPr wrap="square" rtlCol="0">
            <a:spAutoFit/>
          </a:bodyPr>
          <a:lstStyle/>
          <a:p>
            <a:r>
              <a:rPr kumimoji="1" lang="ja-JP" altLang="en-US" sz="800" dirty="0">
                <a:latin typeface="BIZ UDPゴシック" panose="020B0400000000000000" pitchFamily="50" charset="-128"/>
                <a:ea typeface="BIZ UDPゴシック" panose="020B0400000000000000" pitchFamily="50" charset="-128"/>
              </a:rPr>
              <a:t>当年の肥料費</a:t>
            </a:r>
            <a:endParaRPr kumimoji="1" lang="en-US" altLang="ja-JP" sz="800" dirty="0">
              <a:latin typeface="BIZ UDPゴシック" panose="020B0400000000000000" pitchFamily="50" charset="-128"/>
              <a:ea typeface="BIZ UDPゴシック" panose="020B0400000000000000" pitchFamily="50" charset="-128"/>
            </a:endParaRPr>
          </a:p>
        </p:txBody>
      </p:sp>
      <p:cxnSp>
        <p:nvCxnSpPr>
          <p:cNvPr id="27" name="直線矢印コネクタ 26">
            <a:extLst>
              <a:ext uri="{FF2B5EF4-FFF2-40B4-BE49-F238E27FC236}">
                <a16:creationId xmlns:a16="http://schemas.microsoft.com/office/drawing/2014/main" id="{EFEB4C62-9DDF-D748-7CAB-28834B68D24D}"/>
              </a:ext>
            </a:extLst>
          </p:cNvPr>
          <p:cNvCxnSpPr/>
          <p:nvPr/>
        </p:nvCxnSpPr>
        <p:spPr>
          <a:xfrm>
            <a:off x="2219552" y="5102682"/>
            <a:ext cx="0" cy="105693"/>
          </a:xfrm>
          <a:prstGeom prst="straightConnector1">
            <a:avLst/>
          </a:prstGeom>
          <a:ln w="19050">
            <a:solidFill>
              <a:schemeClr val="accent6"/>
            </a:solidFill>
            <a:headEnd w="lg" len="sm"/>
            <a:tailEnd type="arrow" w="lg" len="sm"/>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C5FB4781-67BC-B416-4DF7-9A2B47FBC096}"/>
              </a:ext>
            </a:extLst>
          </p:cNvPr>
          <p:cNvSpPr txBox="1"/>
          <p:nvPr/>
        </p:nvSpPr>
        <p:spPr>
          <a:xfrm>
            <a:off x="372518" y="6304366"/>
            <a:ext cx="2084408" cy="200055"/>
          </a:xfrm>
          <a:prstGeom prst="rect">
            <a:avLst/>
          </a:prstGeom>
          <a:noFill/>
        </p:spPr>
        <p:txBody>
          <a:bodyPr wrap="square" rtlCol="0">
            <a:spAutoFit/>
          </a:bodyPr>
          <a:lstStyle/>
          <a:p>
            <a:r>
              <a:rPr kumimoji="1" lang="en-US" altLang="ja-JP" sz="700" dirty="0">
                <a:solidFill>
                  <a:schemeClr val="accent6">
                    <a:lumMod val="50000"/>
                  </a:schemeClr>
                </a:solidFill>
                <a:latin typeface="BIZ UDPゴシック" panose="020B0400000000000000" pitchFamily="50" charset="-128"/>
                <a:ea typeface="BIZ UDPゴシック" panose="020B0400000000000000" pitchFamily="50" charset="-128"/>
              </a:rPr>
              <a:t>[</a:t>
            </a:r>
            <a:r>
              <a:rPr kumimoji="1" lang="ja-JP" altLang="en-US" sz="700" dirty="0">
                <a:solidFill>
                  <a:schemeClr val="accent6">
                    <a:lumMod val="50000"/>
                  </a:schemeClr>
                </a:solidFill>
                <a:latin typeface="BIZ UDPゴシック" panose="020B0400000000000000" pitchFamily="50" charset="-128"/>
                <a:ea typeface="BIZ UDPゴシック" panose="020B0400000000000000" pitchFamily="50" charset="-128"/>
              </a:rPr>
              <a:t>当年の肥料費</a:t>
            </a:r>
            <a:r>
              <a:rPr kumimoji="1" lang="en-US" altLang="ja-JP" sz="700" dirty="0">
                <a:solidFill>
                  <a:schemeClr val="accent6">
                    <a:lumMod val="50000"/>
                  </a:schemeClr>
                </a:solidFill>
                <a:latin typeface="BIZ UDPゴシック" panose="020B0400000000000000" pitchFamily="50" charset="-128"/>
                <a:ea typeface="BIZ UDPゴシック" panose="020B0400000000000000" pitchFamily="50" charset="-128"/>
              </a:rPr>
              <a:t>÷</a:t>
            </a:r>
            <a:r>
              <a:rPr kumimoji="1" lang="ja-JP" altLang="en-US" sz="700" dirty="0">
                <a:solidFill>
                  <a:schemeClr val="accent6">
                    <a:lumMod val="50000"/>
                  </a:schemeClr>
                </a:solidFill>
                <a:latin typeface="BIZ UDPゴシック" panose="020B0400000000000000" pitchFamily="50" charset="-128"/>
                <a:ea typeface="BIZ UDPゴシック" panose="020B0400000000000000" pitchFamily="50" charset="-128"/>
              </a:rPr>
              <a:t>１．４</a:t>
            </a:r>
            <a:r>
              <a:rPr kumimoji="1" lang="en-US" altLang="ja-JP" sz="700" dirty="0">
                <a:solidFill>
                  <a:schemeClr val="accent6">
                    <a:lumMod val="50000"/>
                  </a:schemeClr>
                </a:solidFill>
                <a:latin typeface="BIZ UDPゴシック" panose="020B0400000000000000" pitchFamily="50" charset="-128"/>
                <a:ea typeface="BIZ UDPゴシック" panose="020B0400000000000000" pitchFamily="50" charset="-128"/>
              </a:rPr>
              <a:t>÷0.9</a:t>
            </a:r>
            <a:r>
              <a:rPr kumimoji="1" lang="ja-JP" altLang="en-US" sz="700" dirty="0">
                <a:solidFill>
                  <a:schemeClr val="accent6">
                    <a:lumMod val="50000"/>
                  </a:schemeClr>
                </a:solidFill>
                <a:latin typeface="BIZ UDPゴシック" panose="020B0400000000000000" pitchFamily="50" charset="-128"/>
                <a:ea typeface="BIZ UDPゴシック" panose="020B0400000000000000" pitchFamily="50" charset="-128"/>
              </a:rPr>
              <a:t>で算出</a:t>
            </a:r>
            <a:r>
              <a:rPr kumimoji="1" lang="en-US" altLang="ja-JP" sz="700" dirty="0">
                <a:solidFill>
                  <a:schemeClr val="accent6">
                    <a:lumMod val="50000"/>
                  </a:schemeClr>
                </a:solidFill>
                <a:latin typeface="BIZ UDPゴシック" panose="020B0400000000000000" pitchFamily="50" charset="-128"/>
                <a:ea typeface="BIZ UDPゴシック" panose="020B0400000000000000" pitchFamily="50" charset="-128"/>
              </a:rPr>
              <a:t>]</a:t>
            </a:r>
          </a:p>
        </p:txBody>
      </p:sp>
      <p:cxnSp>
        <p:nvCxnSpPr>
          <p:cNvPr id="50" name="直線コネクタ 49">
            <a:extLst>
              <a:ext uri="{FF2B5EF4-FFF2-40B4-BE49-F238E27FC236}">
                <a16:creationId xmlns:a16="http://schemas.microsoft.com/office/drawing/2014/main" id="{CD5C2587-7718-06E5-008D-C104E6DA392E}"/>
              </a:ext>
            </a:extLst>
          </p:cNvPr>
          <p:cNvCxnSpPr>
            <a:cxnSpLocks/>
          </p:cNvCxnSpPr>
          <p:nvPr/>
        </p:nvCxnSpPr>
        <p:spPr>
          <a:xfrm flipV="1">
            <a:off x="1661648" y="5095194"/>
            <a:ext cx="420700" cy="370468"/>
          </a:xfrm>
          <a:prstGeom prst="line">
            <a:avLst/>
          </a:prstGeom>
          <a:ln w="19050">
            <a:solidFill>
              <a:schemeClr val="accent6"/>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5" name="テキスト ボックス 54">
            <a:extLst>
              <a:ext uri="{FF2B5EF4-FFF2-40B4-BE49-F238E27FC236}">
                <a16:creationId xmlns:a16="http://schemas.microsoft.com/office/drawing/2014/main" id="{3FC6989B-02AE-27D7-EF1B-6118BB86A818}"/>
              </a:ext>
            </a:extLst>
          </p:cNvPr>
          <p:cNvSpPr txBox="1"/>
          <p:nvPr/>
        </p:nvSpPr>
        <p:spPr>
          <a:xfrm>
            <a:off x="1230332" y="5101558"/>
            <a:ext cx="699326" cy="338554"/>
          </a:xfrm>
          <a:prstGeom prst="rect">
            <a:avLst/>
          </a:prstGeom>
          <a:noFill/>
        </p:spPr>
        <p:txBody>
          <a:bodyPr wrap="square" rtlCol="0">
            <a:spAutoFit/>
          </a:bodyPr>
          <a:lstStyle/>
          <a:p>
            <a:pPr algn="ctr"/>
            <a:r>
              <a:rPr kumimoji="1" lang="ja-JP" altLang="en-US" sz="800" dirty="0">
                <a:solidFill>
                  <a:schemeClr val="accent6">
                    <a:lumMod val="50000"/>
                  </a:schemeClr>
                </a:solidFill>
                <a:latin typeface="BIZ UDPゴシック" panose="020B0400000000000000" pitchFamily="50" charset="-128"/>
                <a:ea typeface="BIZ UDPゴシック" panose="020B0400000000000000" pitchFamily="50" charset="-128"/>
              </a:rPr>
              <a:t>価格上昇率　</a:t>
            </a:r>
            <a:r>
              <a:rPr kumimoji="1" lang="en-US" altLang="ja-JP" sz="800" dirty="0">
                <a:solidFill>
                  <a:schemeClr val="accent6">
                    <a:lumMod val="50000"/>
                  </a:schemeClr>
                </a:solidFill>
                <a:latin typeface="BIZ UDPゴシック" panose="020B0400000000000000" pitchFamily="50" charset="-128"/>
                <a:ea typeface="BIZ UDPゴシック" panose="020B0400000000000000" pitchFamily="50" charset="-128"/>
              </a:rPr>
              <a:t>1.4</a:t>
            </a:r>
          </a:p>
        </p:txBody>
      </p:sp>
      <p:sp>
        <p:nvSpPr>
          <p:cNvPr id="57" name="テキスト ボックス 56">
            <a:extLst>
              <a:ext uri="{FF2B5EF4-FFF2-40B4-BE49-F238E27FC236}">
                <a16:creationId xmlns:a16="http://schemas.microsoft.com/office/drawing/2014/main" id="{CFC33C25-659E-2AFF-151B-074732440ED1}"/>
              </a:ext>
            </a:extLst>
          </p:cNvPr>
          <p:cNvSpPr txBox="1"/>
          <p:nvPr/>
        </p:nvSpPr>
        <p:spPr>
          <a:xfrm>
            <a:off x="2223923" y="5035741"/>
            <a:ext cx="1023158" cy="215444"/>
          </a:xfrm>
          <a:prstGeom prst="rect">
            <a:avLst/>
          </a:prstGeom>
          <a:noFill/>
        </p:spPr>
        <p:txBody>
          <a:bodyPr wrap="square" rtlCol="0">
            <a:spAutoFit/>
          </a:bodyPr>
          <a:lstStyle/>
          <a:p>
            <a:r>
              <a:rPr kumimoji="1" lang="ja-JP" altLang="en-US" sz="800" dirty="0">
                <a:solidFill>
                  <a:schemeClr val="accent6">
                    <a:lumMod val="50000"/>
                  </a:schemeClr>
                </a:solidFill>
                <a:latin typeface="BIZ UDPゴシック" panose="020B0400000000000000" pitchFamily="50" charset="-128"/>
                <a:ea typeface="BIZ UDPゴシック" panose="020B0400000000000000" pitchFamily="50" charset="-128"/>
              </a:rPr>
              <a:t>使用量低減率 </a:t>
            </a:r>
            <a:r>
              <a:rPr kumimoji="1" lang="en-US" altLang="ja-JP" sz="800" dirty="0">
                <a:solidFill>
                  <a:schemeClr val="accent6">
                    <a:lumMod val="50000"/>
                  </a:schemeClr>
                </a:solidFill>
                <a:latin typeface="BIZ UDPゴシック" panose="020B0400000000000000" pitchFamily="50" charset="-128"/>
                <a:ea typeface="BIZ UDPゴシック" panose="020B0400000000000000" pitchFamily="50" charset="-128"/>
              </a:rPr>
              <a:t>0.9</a:t>
            </a:r>
          </a:p>
        </p:txBody>
      </p:sp>
      <p:grpSp>
        <p:nvGrpSpPr>
          <p:cNvPr id="62" name="グループ化 61">
            <a:extLst>
              <a:ext uri="{FF2B5EF4-FFF2-40B4-BE49-F238E27FC236}">
                <a16:creationId xmlns:a16="http://schemas.microsoft.com/office/drawing/2014/main" id="{403580CA-67D9-BE6B-10C1-206F01555EBF}"/>
              </a:ext>
            </a:extLst>
          </p:cNvPr>
          <p:cNvGrpSpPr/>
          <p:nvPr/>
        </p:nvGrpSpPr>
        <p:grpSpPr>
          <a:xfrm>
            <a:off x="2082348" y="5085844"/>
            <a:ext cx="1152000" cy="1100320"/>
            <a:chOff x="2409146" y="4251444"/>
            <a:chExt cx="1341226" cy="1100320"/>
          </a:xfrm>
        </p:grpSpPr>
        <p:sp>
          <p:nvSpPr>
            <p:cNvPr id="19" name="正方形/長方形 18">
              <a:extLst>
                <a:ext uri="{FF2B5EF4-FFF2-40B4-BE49-F238E27FC236}">
                  <a16:creationId xmlns:a16="http://schemas.microsoft.com/office/drawing/2014/main" id="{2463D986-AB28-B6E2-BAE7-5EADA02CBE2E}"/>
                </a:ext>
              </a:extLst>
            </p:cNvPr>
            <p:cNvSpPr/>
            <p:nvPr/>
          </p:nvSpPr>
          <p:spPr>
            <a:xfrm>
              <a:off x="2409146" y="4251444"/>
              <a:ext cx="1341226" cy="1098000"/>
            </a:xfrm>
            <a:prstGeom prst="rect">
              <a:avLst/>
            </a:prstGeom>
            <a:noFill/>
            <a:ln>
              <a:solidFill>
                <a:schemeClr val="bg2">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E18F6602-57EE-8382-87DD-70F5C80AA6BC}"/>
                </a:ext>
              </a:extLst>
            </p:cNvPr>
            <p:cNvSpPr/>
            <p:nvPr/>
          </p:nvSpPr>
          <p:spPr>
            <a:xfrm>
              <a:off x="2409146" y="4379764"/>
              <a:ext cx="1341226" cy="9720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7F11C3E3-EE66-6C5A-8E3A-55806A082E2E}"/>
                </a:ext>
              </a:extLst>
            </p:cNvPr>
            <p:cNvSpPr/>
            <p:nvPr/>
          </p:nvSpPr>
          <p:spPr>
            <a:xfrm>
              <a:off x="2409146" y="4631764"/>
              <a:ext cx="1341226" cy="7200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9" name="右中かっこ 58">
            <a:extLst>
              <a:ext uri="{FF2B5EF4-FFF2-40B4-BE49-F238E27FC236}">
                <a16:creationId xmlns:a16="http://schemas.microsoft.com/office/drawing/2014/main" id="{A3548141-F866-647E-7A8C-0895C59F15D9}"/>
              </a:ext>
            </a:extLst>
          </p:cNvPr>
          <p:cNvSpPr/>
          <p:nvPr/>
        </p:nvSpPr>
        <p:spPr>
          <a:xfrm>
            <a:off x="3281102" y="5238661"/>
            <a:ext cx="147362" cy="240203"/>
          </a:xfrm>
          <a:prstGeom prst="rightBrace">
            <a:avLst>
              <a:gd name="adj1" fmla="val 11781"/>
              <a:gd name="adj2" fmla="val 50000"/>
            </a:avLst>
          </a:prstGeom>
          <a:ln w="15875">
            <a:solidFill>
              <a:srgbClr val="F69008"/>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0" name="四角形: 角を丸くする 59">
            <a:extLst>
              <a:ext uri="{FF2B5EF4-FFF2-40B4-BE49-F238E27FC236}">
                <a16:creationId xmlns:a16="http://schemas.microsoft.com/office/drawing/2014/main" id="{A11019CD-0692-5866-E377-47B4BA2C3252}"/>
              </a:ext>
            </a:extLst>
          </p:cNvPr>
          <p:cNvSpPr/>
          <p:nvPr/>
        </p:nvSpPr>
        <p:spPr>
          <a:xfrm>
            <a:off x="3379477" y="5541045"/>
            <a:ext cx="3202524" cy="1061771"/>
          </a:xfrm>
          <a:prstGeom prst="roundRect">
            <a:avLst>
              <a:gd name="adj" fmla="val 7746"/>
            </a:avLst>
          </a:prstGeom>
          <a:solidFill>
            <a:srgbClr val="F5F9FD"/>
          </a:solidFill>
          <a:ln w="34925" cmpd="sng">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61" name="テキスト ボックス 60">
            <a:extLst>
              <a:ext uri="{FF2B5EF4-FFF2-40B4-BE49-F238E27FC236}">
                <a16:creationId xmlns:a16="http://schemas.microsoft.com/office/drawing/2014/main" id="{22C2A2CA-92F1-2589-0E00-425D1FA3712E}"/>
              </a:ext>
            </a:extLst>
          </p:cNvPr>
          <p:cNvSpPr txBox="1"/>
          <p:nvPr/>
        </p:nvSpPr>
        <p:spPr>
          <a:xfrm>
            <a:off x="3394717" y="5598387"/>
            <a:ext cx="3202524" cy="1054135"/>
          </a:xfrm>
          <a:prstGeom prst="rect">
            <a:avLst/>
          </a:prstGeom>
          <a:noFill/>
        </p:spPr>
        <p:txBody>
          <a:bodyPr wrap="square" rtlCol="0">
            <a:spAutoFit/>
          </a:bodyPr>
          <a:lstStyle/>
          <a:p>
            <a:r>
              <a:rPr kumimoji="1" lang="ja-JP" altLang="en-US" sz="1050" b="1" dirty="0">
                <a:latin typeface="BIZ UDPゴシック" panose="020B0400000000000000" pitchFamily="50" charset="-128"/>
                <a:ea typeface="BIZ UDPゴシック" panose="020B0400000000000000" pitchFamily="50" charset="-128"/>
              </a:rPr>
              <a:t>奈良県肥料価格高騰緊急対策事業</a:t>
            </a:r>
            <a:endParaRPr kumimoji="1" lang="en-US" altLang="ja-JP" sz="1000" dirty="0">
              <a:solidFill>
                <a:srgbClr val="C00000"/>
              </a:solidFill>
              <a:latin typeface="BIZ UDPゴシック" panose="020B0400000000000000" pitchFamily="50" charset="-128"/>
              <a:ea typeface="BIZ UDPゴシック" panose="020B0400000000000000" pitchFamily="50" charset="-128"/>
            </a:endParaRPr>
          </a:p>
          <a:p>
            <a:endParaRPr kumimoji="1" lang="en-US" altLang="ja-JP" sz="4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奈良県では、県独自の支援策として前年から増加した</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肥料費のうち、農業者負担分の</a:t>
            </a:r>
            <a:r>
              <a:rPr kumimoji="1" lang="en-US" altLang="ja-JP" sz="1000" dirty="0">
                <a:latin typeface="BIZ UDPゴシック" panose="020B0400000000000000" pitchFamily="50" charset="-128"/>
                <a:ea typeface="BIZ UDPゴシック" panose="020B0400000000000000" pitchFamily="50" charset="-128"/>
              </a:rPr>
              <a:t>1/2</a:t>
            </a:r>
            <a:r>
              <a:rPr kumimoji="1" lang="ja-JP" altLang="en-US" sz="1000" dirty="0">
                <a:latin typeface="BIZ UDPゴシック" panose="020B0400000000000000" pitchFamily="50" charset="-128"/>
                <a:ea typeface="BIZ UDPゴシック" panose="020B0400000000000000" pitchFamily="50" charset="-128"/>
              </a:rPr>
              <a:t>相当額（肥料費増加分の</a:t>
            </a:r>
            <a:r>
              <a:rPr kumimoji="1" lang="en-US" altLang="ja-JP" sz="1000" dirty="0">
                <a:latin typeface="BIZ UDPゴシック" panose="020B0400000000000000" pitchFamily="50" charset="-128"/>
                <a:ea typeface="BIZ UDPゴシック" panose="020B0400000000000000" pitchFamily="50" charset="-128"/>
              </a:rPr>
              <a:t>15%</a:t>
            </a:r>
            <a:r>
              <a:rPr kumimoji="1" lang="ja-JP" altLang="en-US" sz="1000" dirty="0">
                <a:latin typeface="BIZ UDPゴシック" panose="020B0400000000000000" pitchFamily="50" charset="-128"/>
                <a:ea typeface="BIZ UDPゴシック" panose="020B0400000000000000" pitchFamily="50" charset="-128"/>
              </a:rPr>
              <a:t>）を上限に予算の範囲内で上乗せ支援します。（別途申請は不要）</a:t>
            </a:r>
            <a:endParaRPr kumimoji="1" lang="en-US" altLang="ja-JP" sz="900" dirty="0">
              <a:solidFill>
                <a:srgbClr val="C00000"/>
              </a:solidFill>
              <a:latin typeface="BIZ UDPゴシック" panose="020B0400000000000000" pitchFamily="50" charset="-128"/>
              <a:ea typeface="BIZ UDPゴシック" panose="020B0400000000000000" pitchFamily="50" charset="-128"/>
            </a:endParaRPr>
          </a:p>
          <a:p>
            <a:endParaRPr kumimoji="1" lang="en-US" altLang="ja-JP" sz="800" dirty="0">
              <a:solidFill>
                <a:srgbClr val="E24100"/>
              </a:solidFill>
              <a:latin typeface="BIZ UDPゴシック" panose="020B0400000000000000" pitchFamily="50" charset="-128"/>
              <a:ea typeface="BIZ UDPゴシック" panose="020B0400000000000000" pitchFamily="50" charset="-128"/>
            </a:endParaRPr>
          </a:p>
        </p:txBody>
      </p:sp>
      <p:sp>
        <p:nvSpPr>
          <p:cNvPr id="1024" name="正方形/長方形 1023">
            <a:extLst>
              <a:ext uri="{FF2B5EF4-FFF2-40B4-BE49-F238E27FC236}">
                <a16:creationId xmlns:a16="http://schemas.microsoft.com/office/drawing/2014/main" id="{314E7C35-B31E-9BB0-DC18-6F2E40B87391}"/>
              </a:ext>
            </a:extLst>
          </p:cNvPr>
          <p:cNvSpPr/>
          <p:nvPr/>
        </p:nvSpPr>
        <p:spPr>
          <a:xfrm flipV="1">
            <a:off x="221203" y="2861009"/>
            <a:ext cx="6463565" cy="515082"/>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25" name="矢印: 五方向 1024">
            <a:extLst>
              <a:ext uri="{FF2B5EF4-FFF2-40B4-BE49-F238E27FC236}">
                <a16:creationId xmlns:a16="http://schemas.microsoft.com/office/drawing/2014/main" id="{9AF350F9-9DBE-605D-0BF1-53409F42017D}"/>
              </a:ext>
            </a:extLst>
          </p:cNvPr>
          <p:cNvSpPr/>
          <p:nvPr/>
        </p:nvSpPr>
        <p:spPr>
          <a:xfrm>
            <a:off x="205963" y="2726009"/>
            <a:ext cx="2262752" cy="288000"/>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sz="1200" b="1" dirty="0">
                <a:latin typeface="BIZ UDPゴシック" panose="020B0400000000000000" pitchFamily="50" charset="-128"/>
                <a:ea typeface="BIZ UDPゴシック" panose="020B0400000000000000" pitchFamily="50" charset="-128"/>
              </a:rPr>
              <a:t>支援の対象となる農業者</a:t>
            </a:r>
            <a:endParaRPr kumimoji="1" lang="ja-JP" altLang="en-US" b="1" dirty="0">
              <a:latin typeface="BIZ UDPゴシック" panose="020B0400000000000000" pitchFamily="50" charset="-128"/>
              <a:ea typeface="BIZ UDPゴシック" panose="020B0400000000000000" pitchFamily="50" charset="-128"/>
            </a:endParaRPr>
          </a:p>
        </p:txBody>
      </p:sp>
      <p:cxnSp>
        <p:nvCxnSpPr>
          <p:cNvPr id="1027" name="直線コネクタ 1026">
            <a:extLst>
              <a:ext uri="{FF2B5EF4-FFF2-40B4-BE49-F238E27FC236}">
                <a16:creationId xmlns:a16="http://schemas.microsoft.com/office/drawing/2014/main" id="{955FAA0C-897D-40F7-10B3-7B90696917C6}"/>
              </a:ext>
            </a:extLst>
          </p:cNvPr>
          <p:cNvCxnSpPr>
            <a:cxnSpLocks/>
          </p:cNvCxnSpPr>
          <p:nvPr/>
        </p:nvCxnSpPr>
        <p:spPr>
          <a:xfrm>
            <a:off x="380393" y="3177839"/>
            <a:ext cx="1930400"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028" name="テキスト ボックス 1027">
            <a:extLst>
              <a:ext uri="{FF2B5EF4-FFF2-40B4-BE49-F238E27FC236}">
                <a16:creationId xmlns:a16="http://schemas.microsoft.com/office/drawing/2014/main" id="{F6E15E90-3442-9A74-F7AC-D60B50DBFC36}"/>
              </a:ext>
            </a:extLst>
          </p:cNvPr>
          <p:cNvSpPr txBox="1"/>
          <p:nvPr/>
        </p:nvSpPr>
        <p:spPr>
          <a:xfrm>
            <a:off x="350701" y="3041245"/>
            <a:ext cx="6626369" cy="276999"/>
          </a:xfrm>
          <a:prstGeom prst="rect">
            <a:avLst/>
          </a:prstGeom>
          <a:noFill/>
        </p:spPr>
        <p:txBody>
          <a:bodyPr wrap="square" rtlCol="0">
            <a:spAutoFit/>
          </a:bodyPr>
          <a:lstStyle/>
          <a:p>
            <a:r>
              <a:rPr kumimoji="1" lang="ja-JP" altLang="en-US" sz="1200" b="1" dirty="0">
                <a:latin typeface="BIZ UDPゴシック" panose="020B0400000000000000" pitchFamily="50" charset="-128"/>
                <a:ea typeface="BIZ UDPゴシック" panose="020B0400000000000000" pitchFamily="50" charset="-128"/>
              </a:rPr>
              <a:t>農産物の販売を行う農業者 </a:t>
            </a:r>
            <a:r>
              <a:rPr kumimoji="1" lang="ja-JP" altLang="en-US" sz="1050" spc="-10" dirty="0">
                <a:latin typeface="BIZ UDPゴシック" panose="020B0400000000000000" pitchFamily="50" charset="-128"/>
                <a:ea typeface="BIZ UDPゴシック" panose="020B0400000000000000" pitchFamily="50" charset="-128"/>
              </a:rPr>
              <a:t>（自家消費のために農作物を栽培する方や家庭菜園は対象になりません）</a:t>
            </a:r>
            <a:endParaRPr kumimoji="1" lang="ja-JP" altLang="en-US" sz="1100" spc="-10" dirty="0">
              <a:latin typeface="BIZ UDPゴシック" panose="020B0400000000000000" pitchFamily="50" charset="-128"/>
              <a:ea typeface="BIZ UDPゴシック" panose="020B0400000000000000" pitchFamily="50" charset="-128"/>
            </a:endParaRPr>
          </a:p>
        </p:txBody>
      </p:sp>
      <p:sp>
        <p:nvSpPr>
          <p:cNvPr id="1033" name="正方形/長方形 1032">
            <a:extLst>
              <a:ext uri="{FF2B5EF4-FFF2-40B4-BE49-F238E27FC236}">
                <a16:creationId xmlns:a16="http://schemas.microsoft.com/office/drawing/2014/main" id="{77804519-701A-FE01-60E4-9D34968C0B62}"/>
              </a:ext>
            </a:extLst>
          </p:cNvPr>
          <p:cNvSpPr/>
          <p:nvPr/>
        </p:nvSpPr>
        <p:spPr>
          <a:xfrm flipV="1">
            <a:off x="221203" y="6906108"/>
            <a:ext cx="6463565" cy="952429"/>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35" name="矢印: 五方向 1034">
            <a:extLst>
              <a:ext uri="{FF2B5EF4-FFF2-40B4-BE49-F238E27FC236}">
                <a16:creationId xmlns:a16="http://schemas.microsoft.com/office/drawing/2014/main" id="{1023AAE0-86D0-65A1-2A97-4A6925DA4675}"/>
              </a:ext>
            </a:extLst>
          </p:cNvPr>
          <p:cNvSpPr/>
          <p:nvPr/>
        </p:nvSpPr>
        <p:spPr>
          <a:xfrm>
            <a:off x="205963" y="6771906"/>
            <a:ext cx="2002658" cy="288000"/>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sz="1200" b="1" dirty="0">
                <a:latin typeface="BIZ UDPゴシック" panose="020B0400000000000000" pitchFamily="50" charset="-128"/>
                <a:ea typeface="BIZ UDPゴシック" panose="020B0400000000000000" pitchFamily="50" charset="-128"/>
              </a:rPr>
              <a:t>申請受付スケジュール</a:t>
            </a:r>
            <a:endParaRPr kumimoji="1" lang="ja-JP" altLang="en-US" b="1" dirty="0">
              <a:latin typeface="BIZ UDPゴシック" panose="020B0400000000000000" pitchFamily="50" charset="-128"/>
              <a:ea typeface="BIZ UDPゴシック" panose="020B0400000000000000" pitchFamily="50" charset="-128"/>
            </a:endParaRPr>
          </a:p>
        </p:txBody>
      </p:sp>
      <p:sp>
        <p:nvSpPr>
          <p:cNvPr id="1038" name="テキスト ボックス 1037">
            <a:extLst>
              <a:ext uri="{FF2B5EF4-FFF2-40B4-BE49-F238E27FC236}">
                <a16:creationId xmlns:a16="http://schemas.microsoft.com/office/drawing/2014/main" id="{E8F42D77-72FA-036E-402F-947E0B57A07F}"/>
              </a:ext>
            </a:extLst>
          </p:cNvPr>
          <p:cNvSpPr txBox="1"/>
          <p:nvPr/>
        </p:nvSpPr>
        <p:spPr>
          <a:xfrm>
            <a:off x="2127743" y="6296926"/>
            <a:ext cx="2084408" cy="200055"/>
          </a:xfrm>
          <a:prstGeom prst="rect">
            <a:avLst/>
          </a:prstGeom>
          <a:noFill/>
        </p:spPr>
        <p:txBody>
          <a:bodyPr wrap="square" rtlCol="0">
            <a:spAutoFit/>
          </a:bodyPr>
          <a:lstStyle/>
          <a:p>
            <a:r>
              <a:rPr kumimoji="1" lang="en-US" altLang="ja-JP" sz="700" dirty="0">
                <a:solidFill>
                  <a:schemeClr val="accent6">
                    <a:lumMod val="50000"/>
                  </a:schemeClr>
                </a:solidFill>
                <a:latin typeface="BIZ UDPゴシック" panose="020B0400000000000000" pitchFamily="50" charset="-128"/>
                <a:ea typeface="BIZ UDPゴシック" panose="020B0400000000000000" pitchFamily="50" charset="-128"/>
              </a:rPr>
              <a:t>[</a:t>
            </a:r>
            <a:r>
              <a:rPr kumimoji="1" lang="ja-JP" altLang="en-US" sz="700" dirty="0">
                <a:solidFill>
                  <a:schemeClr val="accent6">
                    <a:lumMod val="50000"/>
                  </a:schemeClr>
                </a:solidFill>
                <a:latin typeface="BIZ UDPゴシック" panose="020B0400000000000000" pitchFamily="50" charset="-128"/>
                <a:ea typeface="BIZ UDPゴシック" panose="020B0400000000000000" pitchFamily="50" charset="-128"/>
              </a:rPr>
              <a:t>領収または請求金額</a:t>
            </a:r>
            <a:r>
              <a:rPr kumimoji="1" lang="en-US" altLang="ja-JP" sz="700" dirty="0">
                <a:solidFill>
                  <a:schemeClr val="accent6">
                    <a:lumMod val="50000"/>
                  </a:schemeClr>
                </a:solidFill>
                <a:latin typeface="BIZ UDPゴシック" panose="020B0400000000000000" pitchFamily="50" charset="-128"/>
                <a:ea typeface="BIZ UDPゴシック" panose="020B0400000000000000" pitchFamily="50" charset="-128"/>
              </a:rPr>
              <a:t>]</a:t>
            </a:r>
          </a:p>
        </p:txBody>
      </p:sp>
      <p:cxnSp>
        <p:nvCxnSpPr>
          <p:cNvPr id="1048" name="直線コネクタ 1047">
            <a:extLst>
              <a:ext uri="{FF2B5EF4-FFF2-40B4-BE49-F238E27FC236}">
                <a16:creationId xmlns:a16="http://schemas.microsoft.com/office/drawing/2014/main" id="{E79499A0-85FF-EB91-641F-64948C986275}"/>
              </a:ext>
            </a:extLst>
          </p:cNvPr>
          <p:cNvCxnSpPr>
            <a:cxnSpLocks/>
          </p:cNvCxnSpPr>
          <p:nvPr/>
        </p:nvCxnSpPr>
        <p:spPr>
          <a:xfrm>
            <a:off x="4528156" y="7233061"/>
            <a:ext cx="1485294"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52" name="直線コネクタ 1051">
            <a:extLst>
              <a:ext uri="{FF2B5EF4-FFF2-40B4-BE49-F238E27FC236}">
                <a16:creationId xmlns:a16="http://schemas.microsoft.com/office/drawing/2014/main" id="{E24516E9-5FE7-CAEF-297E-8BD163737C9C}"/>
              </a:ext>
            </a:extLst>
          </p:cNvPr>
          <p:cNvCxnSpPr>
            <a:cxnSpLocks/>
          </p:cNvCxnSpPr>
          <p:nvPr/>
        </p:nvCxnSpPr>
        <p:spPr>
          <a:xfrm>
            <a:off x="4158256" y="7444716"/>
            <a:ext cx="1185041"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037" name="テキスト ボックス 1036">
            <a:extLst>
              <a:ext uri="{FF2B5EF4-FFF2-40B4-BE49-F238E27FC236}">
                <a16:creationId xmlns:a16="http://schemas.microsoft.com/office/drawing/2014/main" id="{3F76FABF-2BDA-D950-D539-2BCD82CFBB27}"/>
              </a:ext>
            </a:extLst>
          </p:cNvPr>
          <p:cNvSpPr txBox="1"/>
          <p:nvPr/>
        </p:nvSpPr>
        <p:spPr>
          <a:xfrm>
            <a:off x="367246" y="7087142"/>
            <a:ext cx="6260872" cy="712183"/>
          </a:xfrm>
          <a:prstGeom prst="rect">
            <a:avLst/>
          </a:prstGeom>
          <a:noFill/>
        </p:spPr>
        <p:txBody>
          <a:bodyPr wrap="square" rtlCol="0">
            <a:spAutoFit/>
          </a:bodyPr>
          <a:lstStyle/>
          <a:p>
            <a:pPr>
              <a:lnSpc>
                <a:spcPts val="1700"/>
              </a:lnSpc>
            </a:pPr>
            <a:r>
              <a:rPr kumimoji="1" lang="ja-JP" altLang="en-US" sz="1100" spc="-10" dirty="0">
                <a:latin typeface="BIZ UDPゴシック" panose="020B0400000000000000" pitchFamily="50" charset="-128"/>
                <a:ea typeface="BIZ UDPゴシック" panose="020B0400000000000000" pitchFamily="50" charset="-128"/>
              </a:rPr>
              <a:t>奈良県肥料・燃油高騰緊急対策協議会では、秋肥分・春肥分の申請を</a:t>
            </a:r>
            <a:r>
              <a:rPr kumimoji="1" lang="ja-JP" altLang="en-US" sz="1100" b="1" spc="-10" dirty="0">
                <a:latin typeface="BIZ UDPゴシック" panose="020B0400000000000000" pitchFamily="50" charset="-128"/>
                <a:ea typeface="BIZ UDPゴシック" panose="020B0400000000000000" pitchFamily="50" charset="-128"/>
              </a:rPr>
              <a:t>まとめて１回で受け付け</a:t>
            </a:r>
            <a:r>
              <a:rPr kumimoji="1" lang="ja-JP" altLang="en-US" sz="1100" spc="-10" dirty="0">
                <a:latin typeface="BIZ UDPゴシック" panose="020B0400000000000000" pitchFamily="50" charset="-128"/>
                <a:ea typeface="BIZ UDPゴシック" panose="020B0400000000000000" pitchFamily="50" charset="-128"/>
              </a:rPr>
              <a:t>ます。</a:t>
            </a:r>
            <a:endParaRPr kumimoji="1" lang="en-US" altLang="ja-JP" sz="1100" spc="-1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100" spc="-10" dirty="0">
                <a:latin typeface="BIZ UDPゴシック" panose="020B0400000000000000" pitchFamily="50" charset="-128"/>
                <a:ea typeface="BIZ UDPゴシック" panose="020B0400000000000000" pitchFamily="50" charset="-128"/>
              </a:rPr>
              <a:t>農業者グループから県協議会への申請受付は、令和５年４月～</a:t>
            </a:r>
            <a:r>
              <a:rPr kumimoji="1" lang="ja-JP" altLang="en-US" sz="1100" b="1" spc="-10" dirty="0">
                <a:latin typeface="BIZ UDPゴシック" panose="020B0400000000000000" pitchFamily="50" charset="-128"/>
                <a:ea typeface="BIZ UDPゴシック" panose="020B0400000000000000" pitchFamily="50" charset="-128"/>
              </a:rPr>
              <a:t>７月</a:t>
            </a:r>
            <a:r>
              <a:rPr kumimoji="1" lang="en-US" altLang="ja-JP" sz="1100" b="1" spc="-10" dirty="0">
                <a:latin typeface="BIZ UDPゴシック" panose="020B0400000000000000" pitchFamily="50" charset="-128"/>
                <a:ea typeface="BIZ UDPゴシック" panose="020B0400000000000000" pitchFamily="50" charset="-128"/>
              </a:rPr>
              <a:t>31</a:t>
            </a:r>
            <a:r>
              <a:rPr kumimoji="1" lang="ja-JP" altLang="en-US" sz="1100" b="1" spc="-10" dirty="0">
                <a:latin typeface="BIZ UDPゴシック" panose="020B0400000000000000" pitchFamily="50" charset="-128"/>
                <a:ea typeface="BIZ UDPゴシック" panose="020B0400000000000000" pitchFamily="50" charset="-128"/>
              </a:rPr>
              <a:t>日（月）必着</a:t>
            </a:r>
            <a:r>
              <a:rPr kumimoji="1" lang="ja-JP" altLang="en-US" sz="1100" spc="-10" dirty="0">
                <a:latin typeface="BIZ UDPゴシック" panose="020B0400000000000000" pitchFamily="50" charset="-128"/>
                <a:ea typeface="BIZ UDPゴシック" panose="020B0400000000000000" pitchFamily="50" charset="-128"/>
              </a:rPr>
              <a:t>です。</a:t>
            </a:r>
            <a:endParaRPr kumimoji="1" lang="en-US" altLang="ja-JP" sz="1100" spc="-10" dirty="0">
              <a:latin typeface="BIZ UDPゴシック" panose="020B0400000000000000" pitchFamily="50" charset="-128"/>
              <a:ea typeface="BIZ UDPゴシック" panose="020B0400000000000000" pitchFamily="50" charset="-128"/>
            </a:endParaRPr>
          </a:p>
          <a:p>
            <a:pPr>
              <a:lnSpc>
                <a:spcPts val="1700"/>
              </a:lnSpc>
            </a:pPr>
            <a:r>
              <a:rPr kumimoji="1" lang="ja-JP" altLang="en-US" sz="1100" spc="-10" dirty="0">
                <a:latin typeface="BIZ UDPゴシック" panose="020B0400000000000000" pitchFamily="50" charset="-128"/>
                <a:ea typeface="BIZ UDPゴシック" panose="020B0400000000000000" pitchFamily="50" charset="-128"/>
              </a:rPr>
              <a:t>農業者から農業者グループ（ＪＡ・肥料販売店等）への申請期限は、各グループへおたずねください。</a:t>
            </a:r>
          </a:p>
        </p:txBody>
      </p:sp>
      <p:sp>
        <p:nvSpPr>
          <p:cNvPr id="1055" name="正方形/長方形 1054">
            <a:extLst>
              <a:ext uri="{FF2B5EF4-FFF2-40B4-BE49-F238E27FC236}">
                <a16:creationId xmlns:a16="http://schemas.microsoft.com/office/drawing/2014/main" id="{AAF660F2-20D5-B92E-9A51-C1A9D62FB8CD}"/>
              </a:ext>
            </a:extLst>
          </p:cNvPr>
          <p:cNvSpPr/>
          <p:nvPr/>
        </p:nvSpPr>
        <p:spPr>
          <a:xfrm flipV="1">
            <a:off x="221203" y="8081742"/>
            <a:ext cx="6463565" cy="1769755"/>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056" name="矢印: 五方向 1055">
            <a:extLst>
              <a:ext uri="{FF2B5EF4-FFF2-40B4-BE49-F238E27FC236}">
                <a16:creationId xmlns:a16="http://schemas.microsoft.com/office/drawing/2014/main" id="{4A254374-144A-8712-6796-38188627C158}"/>
              </a:ext>
            </a:extLst>
          </p:cNvPr>
          <p:cNvSpPr/>
          <p:nvPr/>
        </p:nvSpPr>
        <p:spPr>
          <a:xfrm>
            <a:off x="205963" y="7913060"/>
            <a:ext cx="1191569" cy="288000"/>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sz="1200" b="1" dirty="0">
                <a:latin typeface="BIZ UDPゴシック" panose="020B0400000000000000" pitchFamily="50" charset="-128"/>
                <a:ea typeface="BIZ UDPゴシック" panose="020B0400000000000000" pitchFamily="50" charset="-128"/>
              </a:rPr>
              <a:t>申請方法</a:t>
            </a:r>
            <a:endParaRPr kumimoji="1" lang="ja-JP" altLang="en-US" b="1" dirty="0">
              <a:latin typeface="BIZ UDPゴシック" panose="020B0400000000000000" pitchFamily="50" charset="-128"/>
              <a:ea typeface="BIZ UDPゴシック" panose="020B0400000000000000" pitchFamily="50" charset="-128"/>
            </a:endParaRPr>
          </a:p>
        </p:txBody>
      </p:sp>
      <p:cxnSp>
        <p:nvCxnSpPr>
          <p:cNvPr id="1057" name="直線コネクタ 1056">
            <a:extLst>
              <a:ext uri="{FF2B5EF4-FFF2-40B4-BE49-F238E27FC236}">
                <a16:creationId xmlns:a16="http://schemas.microsoft.com/office/drawing/2014/main" id="{885A0272-2C46-E564-09BE-F87D662C0DC7}"/>
              </a:ext>
            </a:extLst>
          </p:cNvPr>
          <p:cNvCxnSpPr>
            <a:cxnSpLocks/>
          </p:cNvCxnSpPr>
          <p:nvPr/>
        </p:nvCxnSpPr>
        <p:spPr>
          <a:xfrm>
            <a:off x="428206" y="8337664"/>
            <a:ext cx="2268000"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62" name="直線コネクタ 1061">
            <a:extLst>
              <a:ext uri="{FF2B5EF4-FFF2-40B4-BE49-F238E27FC236}">
                <a16:creationId xmlns:a16="http://schemas.microsoft.com/office/drawing/2014/main" id="{B7969B61-A4D1-4E44-5BA2-252BC8A819F3}"/>
              </a:ext>
            </a:extLst>
          </p:cNvPr>
          <p:cNvCxnSpPr>
            <a:cxnSpLocks/>
          </p:cNvCxnSpPr>
          <p:nvPr/>
        </p:nvCxnSpPr>
        <p:spPr>
          <a:xfrm>
            <a:off x="415290" y="9277464"/>
            <a:ext cx="684000"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8E0AC3F6-7759-40A5-93E8-0ABB6600956C}"/>
              </a:ext>
            </a:extLst>
          </p:cNvPr>
          <p:cNvCxnSpPr>
            <a:cxnSpLocks/>
          </p:cNvCxnSpPr>
          <p:nvPr/>
        </p:nvCxnSpPr>
        <p:spPr>
          <a:xfrm>
            <a:off x="3919379" y="9336816"/>
            <a:ext cx="1728000" cy="0"/>
          </a:xfrm>
          <a:prstGeom prst="line">
            <a:avLst/>
          </a:prstGeom>
          <a:ln w="5715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047" name="テキスト ボックス 1046">
            <a:extLst>
              <a:ext uri="{FF2B5EF4-FFF2-40B4-BE49-F238E27FC236}">
                <a16:creationId xmlns:a16="http://schemas.microsoft.com/office/drawing/2014/main" id="{CFAA959D-5918-4D6B-CA97-D8435033CD4C}"/>
              </a:ext>
            </a:extLst>
          </p:cNvPr>
          <p:cNvSpPr txBox="1"/>
          <p:nvPr/>
        </p:nvSpPr>
        <p:spPr>
          <a:xfrm>
            <a:off x="350701" y="8192262"/>
            <a:ext cx="6626369" cy="1769715"/>
          </a:xfrm>
          <a:prstGeom prst="rect">
            <a:avLst/>
          </a:prstGeom>
          <a:noFill/>
        </p:spPr>
        <p:txBody>
          <a:bodyPr wrap="square" rtlCol="0">
            <a:spAutoFit/>
          </a:bodyPr>
          <a:lstStyle/>
          <a:p>
            <a:r>
              <a:rPr kumimoji="1" lang="en-US" altLang="ja-JP" sz="1200" b="1" dirty="0">
                <a:latin typeface="BIZ UDPゴシック" panose="020B0400000000000000" pitchFamily="50" charset="-128"/>
                <a:ea typeface="BIZ UDPゴシック" panose="020B0400000000000000" pitchFamily="50" charset="-128"/>
              </a:rPr>
              <a:t>5</a:t>
            </a:r>
            <a:r>
              <a:rPr kumimoji="1" lang="ja-JP" altLang="en-US" sz="1200" b="1" dirty="0">
                <a:latin typeface="BIZ UDPゴシック" panose="020B0400000000000000" pitchFamily="50" charset="-128"/>
                <a:ea typeface="BIZ UDPゴシック" panose="020B0400000000000000" pitchFamily="50" charset="-128"/>
              </a:rPr>
              <a:t>戸以上の農業者グループで申請</a:t>
            </a:r>
            <a:r>
              <a:rPr kumimoji="1" lang="ja-JP" altLang="en-US" sz="1100" b="1" dirty="0">
                <a:latin typeface="BIZ UDPゴシック" panose="020B0400000000000000" pitchFamily="50" charset="-128"/>
                <a:ea typeface="BIZ UDPゴシック" panose="020B0400000000000000" pitchFamily="50" charset="-128"/>
              </a:rPr>
              <a:t>してください。</a:t>
            </a:r>
            <a:endParaRPr kumimoji="1" lang="en-US" altLang="ja-JP" sz="1100" b="1" dirty="0">
              <a:latin typeface="BIZ UDPゴシック" panose="020B0400000000000000" pitchFamily="50" charset="-128"/>
              <a:ea typeface="BIZ UDPゴシック" panose="020B0400000000000000" pitchFamily="50" charset="-128"/>
            </a:endParaRPr>
          </a:p>
          <a:p>
            <a:endParaRPr kumimoji="1" lang="en-US" altLang="ja-JP" sz="300" spc="-10" dirty="0">
              <a:latin typeface="BIZ UDPゴシック" panose="020B0400000000000000" pitchFamily="50" charset="-128"/>
              <a:ea typeface="BIZ UDPゴシック" panose="020B0400000000000000" pitchFamily="50" charset="-128"/>
            </a:endParaRPr>
          </a:p>
          <a:p>
            <a:r>
              <a:rPr kumimoji="1" lang="ja-JP" altLang="en-US" sz="1100" spc="-10" dirty="0">
                <a:latin typeface="BIZ UDPゴシック" panose="020B0400000000000000" pitchFamily="50" charset="-128"/>
                <a:ea typeface="BIZ UDPゴシック" panose="020B0400000000000000" pitchFamily="50" charset="-128"/>
              </a:rPr>
              <a:t>＊ </a:t>
            </a:r>
            <a:r>
              <a:rPr kumimoji="1" lang="en-US" altLang="ja-JP" sz="1100" spc="-10" dirty="0">
                <a:latin typeface="BIZ UDPゴシック" panose="020B0400000000000000" pitchFamily="50" charset="-128"/>
                <a:ea typeface="BIZ UDPゴシック" panose="020B0400000000000000" pitchFamily="50" charset="-128"/>
              </a:rPr>
              <a:t>JA</a:t>
            </a:r>
            <a:r>
              <a:rPr kumimoji="1" lang="ja-JP" altLang="en-US" sz="1100" spc="-10" dirty="0">
                <a:latin typeface="BIZ UDPゴシック" panose="020B0400000000000000" pitchFamily="50" charset="-128"/>
                <a:ea typeface="BIZ UDPゴシック" panose="020B0400000000000000" pitchFamily="50" charset="-128"/>
              </a:rPr>
              <a:t>では、組合員が</a:t>
            </a:r>
            <a:r>
              <a:rPr kumimoji="1" lang="en-US" altLang="ja-JP" sz="1100" spc="-10" dirty="0">
                <a:latin typeface="BIZ UDPゴシック" panose="020B0400000000000000" pitchFamily="50" charset="-128"/>
                <a:ea typeface="BIZ UDPゴシック" panose="020B0400000000000000" pitchFamily="50" charset="-128"/>
              </a:rPr>
              <a:t>JA</a:t>
            </a:r>
            <a:r>
              <a:rPr kumimoji="1" lang="ja-JP" altLang="en-US" sz="1100" spc="-10" dirty="0">
                <a:latin typeface="BIZ UDPゴシック" panose="020B0400000000000000" pitchFamily="50" charset="-128"/>
                <a:ea typeface="BIZ UDPゴシック" panose="020B0400000000000000" pitchFamily="50" charset="-128"/>
              </a:rPr>
              <a:t>で購入された肥料を対象に一括申請を実施されますので、お近くの</a:t>
            </a:r>
            <a:r>
              <a:rPr kumimoji="1" lang="en-US" altLang="ja-JP" sz="1100" spc="-10" dirty="0">
                <a:latin typeface="BIZ UDPゴシック" panose="020B0400000000000000" pitchFamily="50" charset="-128"/>
                <a:ea typeface="BIZ UDPゴシック" panose="020B0400000000000000" pitchFamily="50" charset="-128"/>
              </a:rPr>
              <a:t>JA</a:t>
            </a:r>
            <a:r>
              <a:rPr kumimoji="1" lang="ja-JP" altLang="en-US" sz="1100" spc="-10" dirty="0">
                <a:latin typeface="BIZ UDPゴシック" panose="020B0400000000000000" pitchFamily="50" charset="-128"/>
                <a:ea typeface="BIZ UDPゴシック" panose="020B0400000000000000" pitchFamily="50" charset="-128"/>
              </a:rPr>
              <a:t>営農</a:t>
            </a:r>
            <a:endParaRPr kumimoji="1" lang="en-US" altLang="ja-JP" sz="1100" spc="-10" dirty="0">
              <a:latin typeface="BIZ UDPゴシック" panose="020B0400000000000000" pitchFamily="50" charset="-128"/>
              <a:ea typeface="BIZ UDPゴシック" panose="020B0400000000000000" pitchFamily="50" charset="-128"/>
            </a:endParaRPr>
          </a:p>
          <a:p>
            <a:r>
              <a:rPr kumimoji="1" lang="ja-JP" altLang="en-US" sz="1100" spc="-10" dirty="0">
                <a:latin typeface="BIZ UDPゴシック" panose="020B0400000000000000" pitchFamily="50" charset="-128"/>
                <a:ea typeface="BIZ UDPゴシック" panose="020B0400000000000000" pitchFamily="50" charset="-128"/>
              </a:rPr>
              <a:t>　  経済センターまたは営農経済店舗にご相談ください。</a:t>
            </a:r>
            <a:endParaRPr kumimoji="1" lang="en-US" altLang="ja-JP" sz="1100" spc="-10" dirty="0">
              <a:latin typeface="BIZ UDPゴシック" panose="020B0400000000000000" pitchFamily="50" charset="-128"/>
              <a:ea typeface="BIZ UDPゴシック" panose="020B0400000000000000" pitchFamily="50" charset="-128"/>
            </a:endParaRPr>
          </a:p>
          <a:p>
            <a:endParaRPr kumimoji="1" lang="en-US" altLang="ja-JP" sz="300" spc="-10" dirty="0">
              <a:latin typeface="BIZ UDPゴシック" panose="020B0400000000000000" pitchFamily="50" charset="-128"/>
              <a:ea typeface="BIZ UDPゴシック" panose="020B0400000000000000" pitchFamily="50" charset="-128"/>
            </a:endParaRPr>
          </a:p>
          <a:p>
            <a:r>
              <a:rPr kumimoji="1" lang="ja-JP" altLang="en-US" sz="1100" spc="-10" dirty="0">
                <a:latin typeface="BIZ UDPゴシック" panose="020B0400000000000000" pitchFamily="50" charset="-128"/>
                <a:ea typeface="BIZ UDPゴシック" panose="020B0400000000000000" pitchFamily="50" charset="-128"/>
              </a:rPr>
              <a:t>＊ 一括申請を検討されている肥料販売店もありますので、肥料購入店へお問い合わせください。</a:t>
            </a:r>
            <a:endParaRPr kumimoji="1" lang="en-US" altLang="ja-JP" sz="1100" spc="-10" dirty="0">
              <a:latin typeface="BIZ UDPゴシック" panose="020B0400000000000000" pitchFamily="50" charset="-128"/>
              <a:ea typeface="BIZ UDPゴシック" panose="020B0400000000000000" pitchFamily="50" charset="-128"/>
            </a:endParaRPr>
          </a:p>
          <a:p>
            <a:endParaRPr kumimoji="1" lang="en-US" altLang="ja-JP" sz="1100" spc="-10" dirty="0">
              <a:latin typeface="BIZ UDPゴシック" panose="020B0400000000000000" pitchFamily="50" charset="-128"/>
              <a:ea typeface="BIZ UDPゴシック" panose="020B0400000000000000" pitchFamily="50" charset="-128"/>
            </a:endParaRPr>
          </a:p>
          <a:p>
            <a:r>
              <a:rPr kumimoji="1" lang="ja-JP" altLang="en-US" sz="1200" b="1" spc="-10" dirty="0">
                <a:latin typeface="BIZ UDPゴシック" panose="020B0400000000000000" pitchFamily="50" charset="-128"/>
                <a:ea typeface="BIZ UDPゴシック" panose="020B0400000000000000" pitchFamily="50" charset="-128"/>
              </a:rPr>
              <a:t>申請窓口    </a:t>
            </a:r>
            <a:r>
              <a:rPr kumimoji="1" lang="ja-JP" altLang="en-US" sz="1100" spc="-10" dirty="0">
                <a:latin typeface="BIZ UDPゴシック" panose="020B0400000000000000" pitchFamily="50" charset="-128"/>
                <a:ea typeface="BIZ UDPゴシック" panose="020B0400000000000000" pitchFamily="50" charset="-128"/>
              </a:rPr>
              <a:t>農業者グループの代表者の住所を所管する  </a:t>
            </a:r>
            <a:r>
              <a:rPr kumimoji="1" lang="ja-JP" altLang="en-US" sz="1200" b="1" spc="-10" dirty="0">
                <a:latin typeface="BIZ UDPゴシック" panose="020B0400000000000000" pitchFamily="50" charset="-128"/>
                <a:ea typeface="BIZ UDPゴシック" panose="020B0400000000000000" pitchFamily="50" charset="-128"/>
              </a:rPr>
              <a:t>県農林（農業）振興事務所</a:t>
            </a:r>
            <a:endParaRPr kumimoji="1" lang="en-US" altLang="ja-JP" sz="1100" b="1" spc="-10" dirty="0">
              <a:latin typeface="BIZ UDPゴシック" panose="020B0400000000000000" pitchFamily="50" charset="-128"/>
              <a:ea typeface="BIZ UDPゴシック" panose="020B0400000000000000" pitchFamily="50" charset="-128"/>
            </a:endParaRPr>
          </a:p>
          <a:p>
            <a:endParaRPr kumimoji="1" lang="en-US" altLang="ja-JP" sz="200" spc="-10" dirty="0">
              <a:latin typeface="BIZ UDPゴシック" panose="020B0400000000000000" pitchFamily="50" charset="-128"/>
              <a:ea typeface="BIZ UDPゴシック" panose="020B0400000000000000" pitchFamily="50" charset="-128"/>
            </a:endParaRPr>
          </a:p>
          <a:p>
            <a:r>
              <a:rPr kumimoji="1" lang="ja-JP" altLang="en-US" sz="1100" spc="-10" dirty="0">
                <a:latin typeface="BIZ UDPゴシック" panose="020B0400000000000000" pitchFamily="50" charset="-128"/>
                <a:ea typeface="BIZ UDPゴシック" panose="020B0400000000000000" pitchFamily="50" charset="-128"/>
              </a:rPr>
              <a:t>　 </a:t>
            </a:r>
            <a:r>
              <a:rPr kumimoji="1" lang="ja-JP" altLang="en-US" sz="1050" spc="-10" dirty="0">
                <a:latin typeface="BIZ UDPゴシック" panose="020B0400000000000000" pitchFamily="50" charset="-128"/>
                <a:ea typeface="BIZ UDPゴシック" panose="020B0400000000000000" pitchFamily="50" charset="-128"/>
              </a:rPr>
              <a:t>（複数の農林（農業）振興事務所管内に事業所がある肥料販売業者（ホームセンター等）が一括申請を</a:t>
            </a:r>
            <a:endParaRPr kumimoji="1" lang="en-US" altLang="ja-JP" sz="1050" spc="-10" dirty="0">
              <a:latin typeface="BIZ UDPゴシック" panose="020B0400000000000000" pitchFamily="50" charset="-128"/>
              <a:ea typeface="BIZ UDPゴシック" panose="020B0400000000000000" pitchFamily="50" charset="-128"/>
            </a:endParaRPr>
          </a:p>
          <a:p>
            <a:r>
              <a:rPr kumimoji="1" lang="ja-JP" altLang="en-US" sz="1050" spc="-10" dirty="0">
                <a:latin typeface="BIZ UDPゴシック" panose="020B0400000000000000" pitchFamily="50" charset="-128"/>
                <a:ea typeface="BIZ UDPゴシック" panose="020B0400000000000000" pitchFamily="50" charset="-128"/>
              </a:rPr>
              <a:t>　　 行う場合は、奈良県庁 農業水産振興課へ申請ください）　</a:t>
            </a:r>
            <a:endParaRPr kumimoji="1" lang="en-US" altLang="ja-JP" sz="1050" spc="-10" dirty="0">
              <a:latin typeface="BIZ UDPゴシック" panose="020B0400000000000000" pitchFamily="50" charset="-128"/>
              <a:ea typeface="BIZ UDPゴシック" panose="020B0400000000000000" pitchFamily="50" charset="-128"/>
            </a:endParaRPr>
          </a:p>
          <a:p>
            <a:endParaRPr kumimoji="1" lang="ja-JP" altLang="en-US" sz="1100" spc="-1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2206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CEDD7425-81D4-110A-EDD4-A89404F55EC9}"/>
              </a:ext>
            </a:extLst>
          </p:cNvPr>
          <p:cNvSpPr/>
          <p:nvPr/>
        </p:nvSpPr>
        <p:spPr>
          <a:xfrm flipV="1">
            <a:off x="169590" y="212546"/>
            <a:ext cx="6538884" cy="8403133"/>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cxnSp>
        <p:nvCxnSpPr>
          <p:cNvPr id="10" name="直線コネクタ 9">
            <a:extLst>
              <a:ext uri="{FF2B5EF4-FFF2-40B4-BE49-F238E27FC236}">
                <a16:creationId xmlns:a16="http://schemas.microsoft.com/office/drawing/2014/main" id="{4573F7E5-A55B-A21B-8D6E-B7DC9DEE9CDE}"/>
              </a:ext>
            </a:extLst>
          </p:cNvPr>
          <p:cNvCxnSpPr>
            <a:cxnSpLocks/>
          </p:cNvCxnSpPr>
          <p:nvPr/>
        </p:nvCxnSpPr>
        <p:spPr>
          <a:xfrm>
            <a:off x="3674213" y="1130435"/>
            <a:ext cx="1592054" cy="0"/>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B4B8629A-D148-3DC3-00AB-52DE986683AD}"/>
              </a:ext>
            </a:extLst>
          </p:cNvPr>
          <p:cNvCxnSpPr>
            <a:cxnSpLocks/>
          </p:cNvCxnSpPr>
          <p:nvPr/>
        </p:nvCxnSpPr>
        <p:spPr>
          <a:xfrm>
            <a:off x="522742" y="858546"/>
            <a:ext cx="2395616" cy="7936"/>
          </a:xfrm>
          <a:prstGeom prst="line">
            <a:avLst/>
          </a:prstGeom>
          <a:ln w="1524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9B61D61F-7505-9F27-2855-1475B8F7A2F2}"/>
              </a:ext>
            </a:extLst>
          </p:cNvPr>
          <p:cNvSpPr txBox="1"/>
          <p:nvPr/>
        </p:nvSpPr>
        <p:spPr>
          <a:xfrm>
            <a:off x="201213" y="327830"/>
            <a:ext cx="6300721" cy="1146468"/>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次の２つがあれば申請できます。</a:t>
            </a:r>
            <a:endParaRPr kumimoji="1" lang="en-US" altLang="ja-JP" sz="1200" dirty="0">
              <a:latin typeface="BIZ UDPゴシック" panose="020B0400000000000000" pitchFamily="50" charset="-128"/>
              <a:ea typeface="BIZ UDPゴシック" panose="020B0400000000000000" pitchFamily="50" charset="-128"/>
            </a:endParaRPr>
          </a:p>
          <a:p>
            <a:endParaRPr kumimoji="1" lang="en-US" altLang="ja-JP" sz="200" dirty="0">
              <a:latin typeface="BIZ UDPゴシック" panose="020B0400000000000000" pitchFamily="50" charset="-128"/>
              <a:ea typeface="BIZ UDPゴシック" panose="020B0400000000000000" pitchFamily="50" charset="-128"/>
            </a:endParaRPr>
          </a:p>
          <a:p>
            <a:pPr marL="266700" indent="-266700">
              <a:spcAft>
                <a:spcPts val="300"/>
              </a:spcAft>
            </a:pPr>
            <a:r>
              <a:rPr kumimoji="1" lang="ja-JP" altLang="en-US" sz="1200" dirty="0">
                <a:solidFill>
                  <a:srgbClr val="3A851F"/>
                </a:solidFill>
                <a:latin typeface="BIZ UDPゴシック" panose="020B0400000000000000" pitchFamily="50" charset="-128"/>
                <a:ea typeface="BIZ UDPゴシック" panose="020B0400000000000000" pitchFamily="50" charset="-128"/>
              </a:rPr>
              <a:t>➊</a:t>
            </a:r>
            <a:r>
              <a:rPr kumimoji="1" lang="ja-JP" altLang="en-US" sz="1200" dirty="0">
                <a:latin typeface="BIZ UDPゴシック" panose="020B0400000000000000" pitchFamily="50" charset="-128"/>
                <a:ea typeface="BIZ UDPゴシック" panose="020B0400000000000000" pitchFamily="50" charset="-128"/>
              </a:rPr>
              <a:t>　支援の対象となる肥料（令和４年６月～令和５年５月に注文）の購入価格がわかるもの　（</a:t>
            </a:r>
            <a:r>
              <a:rPr kumimoji="1" lang="ja-JP" altLang="en-US" sz="1200" b="1" dirty="0">
                <a:latin typeface="BIZ UDPゴシック" panose="020B0400000000000000" pitchFamily="50" charset="-128"/>
                <a:ea typeface="BIZ UDPゴシック" panose="020B0400000000000000" pitchFamily="50" charset="-128"/>
              </a:rPr>
              <a:t>注文票等</a:t>
            </a:r>
            <a:r>
              <a:rPr kumimoji="1" lang="ja-JP" altLang="en-US" sz="1200" dirty="0">
                <a:latin typeface="BIZ UDPゴシック" panose="020B0400000000000000" pitchFamily="50" charset="-128"/>
                <a:ea typeface="BIZ UDPゴシック" panose="020B0400000000000000" pitchFamily="50" charset="-128"/>
              </a:rPr>
              <a:t>）と </a:t>
            </a:r>
            <a:r>
              <a:rPr kumimoji="1" lang="ja-JP" altLang="en-US" sz="1200" b="1" dirty="0">
                <a:latin typeface="BIZ UDPゴシック" panose="020B0400000000000000" pitchFamily="50" charset="-128"/>
                <a:ea typeface="BIZ UDPゴシック" panose="020B0400000000000000" pitchFamily="50" charset="-128"/>
              </a:rPr>
              <a:t>領収書または請求書</a:t>
            </a:r>
            <a:endParaRPr kumimoji="1" lang="en-US" altLang="ja-JP" sz="1200" b="1" dirty="0">
              <a:latin typeface="BIZ UDPゴシック" panose="020B0400000000000000" pitchFamily="50" charset="-128"/>
              <a:ea typeface="BIZ UDPゴシック" panose="020B0400000000000000" pitchFamily="50" charset="-128"/>
            </a:endParaRPr>
          </a:p>
          <a:p>
            <a:endParaRPr kumimoji="1" lang="en-US" altLang="ja-JP" sz="200" dirty="0">
              <a:latin typeface="BIZ UDPゴシック" panose="020B0400000000000000" pitchFamily="50" charset="-128"/>
              <a:ea typeface="BIZ UDPゴシック" panose="020B0400000000000000" pitchFamily="50" charset="-128"/>
            </a:endParaRPr>
          </a:p>
          <a:p>
            <a:pPr marL="180975" indent="-180975"/>
            <a:r>
              <a:rPr kumimoji="1" lang="ja-JP" altLang="en-US" sz="1200" dirty="0">
                <a:solidFill>
                  <a:srgbClr val="3A851F"/>
                </a:solidFill>
                <a:latin typeface="BIZ UDPゴシック" panose="020B0400000000000000" pitchFamily="50" charset="-128"/>
                <a:ea typeface="BIZ UDPゴシック" panose="020B0400000000000000" pitchFamily="50" charset="-128"/>
              </a:rPr>
              <a:t>❷</a:t>
            </a:r>
            <a:r>
              <a:rPr kumimoji="1" lang="ja-JP" altLang="en-US" sz="1200" dirty="0">
                <a:latin typeface="BIZ UDPゴシック" panose="020B0400000000000000" pitchFamily="50" charset="-128"/>
                <a:ea typeface="BIZ UDPゴシック" panose="020B0400000000000000" pitchFamily="50" charset="-128"/>
              </a:rPr>
              <a:t>　化学肥料低減に向けた取組に２つ以上取り組む</a:t>
            </a:r>
            <a:r>
              <a:rPr kumimoji="1" lang="ja-JP" altLang="en-US" sz="1200" b="1" dirty="0">
                <a:latin typeface="BIZ UDPゴシック" panose="020B0400000000000000" pitchFamily="50" charset="-128"/>
                <a:ea typeface="BIZ UDPゴシック" panose="020B0400000000000000" pitchFamily="50" charset="-128"/>
              </a:rPr>
              <a:t>「化学肥料低減計画書」</a:t>
            </a:r>
            <a:endParaRPr kumimoji="1" lang="en-US" altLang="ja-JP" sz="1200" b="1" dirty="0">
              <a:latin typeface="BIZ UDPゴシック" panose="020B0400000000000000" pitchFamily="50" charset="-128"/>
              <a:ea typeface="BIZ UDPゴシック" panose="020B0400000000000000" pitchFamily="50" charset="-128"/>
            </a:endParaRPr>
          </a:p>
          <a:p>
            <a:pPr marL="180975" indent="-180975"/>
            <a:r>
              <a:rPr kumimoji="1" lang="ja-JP" altLang="en-US" sz="1200" dirty="0">
                <a:latin typeface="BIZ UDPゴシック" panose="020B0400000000000000" pitchFamily="50" charset="-128"/>
                <a:ea typeface="BIZ UDPゴシック" panose="020B0400000000000000" pitchFamily="50" charset="-128"/>
              </a:rPr>
              <a:t>　　</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27" name="矢印: 五方向 26">
            <a:extLst>
              <a:ext uri="{FF2B5EF4-FFF2-40B4-BE49-F238E27FC236}">
                <a16:creationId xmlns:a16="http://schemas.microsoft.com/office/drawing/2014/main" id="{626F7A46-D940-314F-4D89-663E3F71338D}"/>
              </a:ext>
            </a:extLst>
          </p:cNvPr>
          <p:cNvSpPr/>
          <p:nvPr/>
        </p:nvSpPr>
        <p:spPr>
          <a:xfrm>
            <a:off x="149526" y="81011"/>
            <a:ext cx="1764000" cy="288000"/>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sz="1200" b="1" dirty="0">
                <a:latin typeface="BIZ UDPゴシック" panose="020B0400000000000000" pitchFamily="50" charset="-128"/>
                <a:ea typeface="BIZ UDPゴシック" panose="020B0400000000000000" pitchFamily="50" charset="-128"/>
              </a:rPr>
              <a:t>申請に必要なもの</a:t>
            </a:r>
            <a:endParaRPr kumimoji="1" lang="ja-JP" altLang="en-US" b="1" dirty="0">
              <a:latin typeface="BIZ UDPゴシック" panose="020B0400000000000000" pitchFamily="50" charset="-128"/>
              <a:ea typeface="BIZ UDPゴシック" panose="020B0400000000000000" pitchFamily="50" charset="-128"/>
            </a:endParaRPr>
          </a:p>
        </p:txBody>
      </p:sp>
      <p:pic>
        <p:nvPicPr>
          <p:cNvPr id="15" name="図 14">
            <a:extLst>
              <a:ext uri="{FF2B5EF4-FFF2-40B4-BE49-F238E27FC236}">
                <a16:creationId xmlns:a16="http://schemas.microsoft.com/office/drawing/2014/main" id="{165DE309-1502-4B1B-B414-2D640D740EFC}"/>
              </a:ext>
            </a:extLst>
          </p:cNvPr>
          <p:cNvPicPr>
            <a:picLocks noChangeAspect="1"/>
          </p:cNvPicPr>
          <p:nvPr/>
        </p:nvPicPr>
        <p:blipFill rotWithShape="1">
          <a:blip r:embed="rId2">
            <a:extLst>
              <a:ext uri="{28A0092B-C50C-407E-A947-70E740481C1C}">
                <a14:useLocalDpi xmlns:a14="http://schemas.microsoft.com/office/drawing/2010/main" val="0"/>
              </a:ext>
            </a:extLst>
          </a:blip>
          <a:srcRect l="140" r="140"/>
          <a:stretch/>
        </p:blipFill>
        <p:spPr>
          <a:xfrm>
            <a:off x="356066" y="1286249"/>
            <a:ext cx="5168275" cy="7242061"/>
          </a:xfrm>
          <a:prstGeom prst="rect">
            <a:avLst/>
          </a:prstGeom>
          <a:solidFill>
            <a:schemeClr val="bg1"/>
          </a:solidFill>
          <a:ln>
            <a:solidFill>
              <a:schemeClr val="tx1"/>
            </a:solidFill>
          </a:ln>
        </p:spPr>
      </p:pic>
      <p:sp>
        <p:nvSpPr>
          <p:cNvPr id="8" name="正方形/長方形 7">
            <a:extLst>
              <a:ext uri="{FF2B5EF4-FFF2-40B4-BE49-F238E27FC236}">
                <a16:creationId xmlns:a16="http://schemas.microsoft.com/office/drawing/2014/main" id="{330ED366-C7E9-43E8-AB13-D9596F28C5C6}"/>
              </a:ext>
            </a:extLst>
          </p:cNvPr>
          <p:cNvSpPr/>
          <p:nvPr/>
        </p:nvSpPr>
        <p:spPr>
          <a:xfrm>
            <a:off x="4024775" y="3618538"/>
            <a:ext cx="1369645" cy="3371606"/>
          </a:xfrm>
          <a:prstGeom prst="rect">
            <a:avLst/>
          </a:prstGeom>
          <a:solidFill>
            <a:srgbClr val="FEF9BE">
              <a:alpha val="36000"/>
            </a:srgbClr>
          </a:solidFill>
          <a:ln w="38100">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4CE883FD-01F7-4106-AFDA-6AC24AE7DF77}"/>
              </a:ext>
            </a:extLst>
          </p:cNvPr>
          <p:cNvSpPr txBox="1"/>
          <p:nvPr/>
        </p:nvSpPr>
        <p:spPr>
          <a:xfrm>
            <a:off x="3383710" y="3689095"/>
            <a:ext cx="1481496" cy="247568"/>
          </a:xfrm>
          <a:prstGeom prst="rect">
            <a:avLst/>
          </a:prstGeom>
          <a:noFill/>
        </p:spPr>
        <p:txBody>
          <a:bodyPr wrap="none" rtlCol="0">
            <a:spAutoFit/>
          </a:bodyPr>
          <a:lstStyle/>
          <a:p>
            <a:pPr>
              <a:lnSpc>
                <a:spcPts val="1100"/>
              </a:lnSpc>
              <a:spcAft>
                <a:spcPts val="5000"/>
              </a:spcAft>
            </a:pPr>
            <a:r>
              <a:rPr kumimoji="1" lang="ja-JP" altLang="en-US" sz="1400" b="1" dirty="0"/>
              <a:t>○　　　　　 ○</a:t>
            </a:r>
          </a:p>
        </p:txBody>
      </p:sp>
      <p:sp>
        <p:nvSpPr>
          <p:cNvPr id="21" name="フリーフォーム: 図形 20">
            <a:extLst>
              <a:ext uri="{FF2B5EF4-FFF2-40B4-BE49-F238E27FC236}">
                <a16:creationId xmlns:a16="http://schemas.microsoft.com/office/drawing/2014/main" id="{545AA9F0-400B-40F6-8951-856966B2FADF}"/>
              </a:ext>
            </a:extLst>
          </p:cNvPr>
          <p:cNvSpPr/>
          <p:nvPr/>
        </p:nvSpPr>
        <p:spPr>
          <a:xfrm>
            <a:off x="2167467" y="1575057"/>
            <a:ext cx="4419599" cy="1765073"/>
          </a:xfrm>
          <a:custGeom>
            <a:avLst/>
            <a:gdLst>
              <a:gd name="connsiteX0" fmla="*/ 211268 w 3446301"/>
              <a:gd name="connsiteY0" fmla="*/ 0 h 2343169"/>
              <a:gd name="connsiteX1" fmla="*/ 3235033 w 3446301"/>
              <a:gd name="connsiteY1" fmla="*/ 0 h 2343169"/>
              <a:gd name="connsiteX2" fmla="*/ 3446301 w 3446301"/>
              <a:gd name="connsiteY2" fmla="*/ 211268 h 2343169"/>
              <a:gd name="connsiteX3" fmla="*/ 3446301 w 3446301"/>
              <a:gd name="connsiteY3" fmla="*/ 1495255 h 2343169"/>
              <a:gd name="connsiteX4" fmla="*/ 3235033 w 3446301"/>
              <a:gd name="connsiteY4" fmla="*/ 1706523 h 2343169"/>
              <a:gd name="connsiteX5" fmla="*/ 3107862 w 3446301"/>
              <a:gd name="connsiteY5" fmla="*/ 1706523 h 2343169"/>
              <a:gd name="connsiteX6" fmla="*/ 3135911 w 3446301"/>
              <a:gd name="connsiteY6" fmla="*/ 2343169 h 2343169"/>
              <a:gd name="connsiteX7" fmla="*/ 2782348 w 3446301"/>
              <a:gd name="connsiteY7" fmla="*/ 1706523 h 2343169"/>
              <a:gd name="connsiteX8" fmla="*/ 211268 w 3446301"/>
              <a:gd name="connsiteY8" fmla="*/ 1706523 h 2343169"/>
              <a:gd name="connsiteX9" fmla="*/ 0 w 3446301"/>
              <a:gd name="connsiteY9" fmla="*/ 1495255 h 2343169"/>
              <a:gd name="connsiteX10" fmla="*/ 0 w 3446301"/>
              <a:gd name="connsiteY10" fmla="*/ 211268 h 2343169"/>
              <a:gd name="connsiteX11" fmla="*/ 211268 w 3446301"/>
              <a:gd name="connsiteY11" fmla="*/ 0 h 2343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46301" h="2343169">
                <a:moveTo>
                  <a:pt x="211268" y="0"/>
                </a:moveTo>
                <a:lnTo>
                  <a:pt x="3235033" y="0"/>
                </a:lnTo>
                <a:cubicBezTo>
                  <a:pt x="3351713" y="0"/>
                  <a:pt x="3446301" y="94588"/>
                  <a:pt x="3446301" y="211268"/>
                </a:cubicBezTo>
                <a:lnTo>
                  <a:pt x="3446301" y="1495255"/>
                </a:lnTo>
                <a:cubicBezTo>
                  <a:pt x="3446301" y="1611935"/>
                  <a:pt x="3351713" y="1706523"/>
                  <a:pt x="3235033" y="1706523"/>
                </a:cubicBezTo>
                <a:lnTo>
                  <a:pt x="3107862" y="1706523"/>
                </a:lnTo>
                <a:lnTo>
                  <a:pt x="3135911" y="2343169"/>
                </a:lnTo>
                <a:lnTo>
                  <a:pt x="2782348" y="1706523"/>
                </a:lnTo>
                <a:lnTo>
                  <a:pt x="211268" y="1706523"/>
                </a:lnTo>
                <a:cubicBezTo>
                  <a:pt x="94588" y="1706523"/>
                  <a:pt x="0" y="1611935"/>
                  <a:pt x="0" y="1495255"/>
                </a:cubicBezTo>
                <a:lnTo>
                  <a:pt x="0" y="211268"/>
                </a:lnTo>
                <a:cubicBezTo>
                  <a:pt x="0" y="94588"/>
                  <a:pt x="94588" y="0"/>
                  <a:pt x="211268" y="0"/>
                </a:cubicBezTo>
                <a:close/>
              </a:path>
            </a:pathLst>
          </a:custGeom>
          <a:solidFill>
            <a:schemeClr val="accent4">
              <a:lumMod val="20000"/>
              <a:lumOff val="80000"/>
            </a:schemeClr>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wrap="square" lIns="144000" rIns="144000" rtlCol="0" anchor="ctr">
            <a:noAutofit/>
          </a:bodyP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cxnSp>
        <p:nvCxnSpPr>
          <p:cNvPr id="263" name="直線コネクタ 262">
            <a:extLst>
              <a:ext uri="{FF2B5EF4-FFF2-40B4-BE49-F238E27FC236}">
                <a16:creationId xmlns:a16="http://schemas.microsoft.com/office/drawing/2014/main" id="{E4BFC3CE-D9F4-40DB-B5FB-1B6E553C80B4}"/>
              </a:ext>
            </a:extLst>
          </p:cNvPr>
          <p:cNvCxnSpPr>
            <a:cxnSpLocks/>
          </p:cNvCxnSpPr>
          <p:nvPr/>
        </p:nvCxnSpPr>
        <p:spPr>
          <a:xfrm>
            <a:off x="2519710" y="2634854"/>
            <a:ext cx="864000"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4" name="Picture 2">
            <a:extLst>
              <a:ext uri="{FF2B5EF4-FFF2-40B4-BE49-F238E27FC236}">
                <a16:creationId xmlns:a16="http://schemas.microsoft.com/office/drawing/2014/main" id="{A0E991E2-34C2-416B-A1B2-051FB30C86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9578" y="3345241"/>
            <a:ext cx="848960" cy="761738"/>
          </a:xfrm>
          <a:prstGeom prst="rect">
            <a:avLst/>
          </a:prstGeom>
          <a:noFill/>
          <a:extLst>
            <a:ext uri="{909E8E84-426E-40DD-AFC4-6F175D3DCCD1}">
              <a14:hiddenFill xmlns:a14="http://schemas.microsoft.com/office/drawing/2010/main">
                <a:solidFill>
                  <a:srgbClr val="FFFFFF"/>
                </a:solidFill>
              </a14:hiddenFill>
            </a:ext>
          </a:extLst>
        </p:spPr>
      </p:pic>
      <p:cxnSp>
        <p:nvCxnSpPr>
          <p:cNvPr id="23" name="直線コネクタ 22">
            <a:extLst>
              <a:ext uri="{FF2B5EF4-FFF2-40B4-BE49-F238E27FC236}">
                <a16:creationId xmlns:a16="http://schemas.microsoft.com/office/drawing/2014/main" id="{225DEFF8-CBCF-4DCD-B5FF-5ACEAE96885F}"/>
              </a:ext>
            </a:extLst>
          </p:cNvPr>
          <p:cNvCxnSpPr>
            <a:cxnSpLocks/>
          </p:cNvCxnSpPr>
          <p:nvPr/>
        </p:nvCxnSpPr>
        <p:spPr>
          <a:xfrm>
            <a:off x="2423759" y="2135398"/>
            <a:ext cx="1620000"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F62D359C-2152-4486-BBC5-9250654E65AC}"/>
              </a:ext>
            </a:extLst>
          </p:cNvPr>
          <p:cNvCxnSpPr>
            <a:cxnSpLocks/>
          </p:cNvCxnSpPr>
          <p:nvPr/>
        </p:nvCxnSpPr>
        <p:spPr>
          <a:xfrm>
            <a:off x="3894713" y="2467241"/>
            <a:ext cx="2592000"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6C60F31E-46BC-4ED3-A306-FDBADD5F3724}"/>
              </a:ext>
            </a:extLst>
          </p:cNvPr>
          <p:cNvCxnSpPr>
            <a:cxnSpLocks/>
          </p:cNvCxnSpPr>
          <p:nvPr/>
        </p:nvCxnSpPr>
        <p:spPr>
          <a:xfrm>
            <a:off x="2957137" y="2288179"/>
            <a:ext cx="2124000" cy="0"/>
          </a:xfrm>
          <a:prstGeom prst="line">
            <a:avLst/>
          </a:prstGeom>
          <a:ln w="1270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049" name="テキスト ボックス 2048">
            <a:extLst>
              <a:ext uri="{FF2B5EF4-FFF2-40B4-BE49-F238E27FC236}">
                <a16:creationId xmlns:a16="http://schemas.microsoft.com/office/drawing/2014/main" id="{BBCDF6E8-7DAE-8EDF-0839-0B2A674682FD}"/>
              </a:ext>
            </a:extLst>
          </p:cNvPr>
          <p:cNvSpPr txBox="1"/>
          <p:nvPr/>
        </p:nvSpPr>
        <p:spPr>
          <a:xfrm>
            <a:off x="2167468" y="1654519"/>
            <a:ext cx="4419597" cy="1107996"/>
          </a:xfrm>
          <a:prstGeom prst="rect">
            <a:avLst/>
          </a:prstGeom>
          <a:noFill/>
        </p:spPr>
        <p:txBody>
          <a:bodyPr wrap="square" rtlCol="0">
            <a:spAutoFit/>
          </a:bodyPr>
          <a:lstStyle/>
          <a:p>
            <a:r>
              <a:rPr kumimoji="1" lang="ja-JP" altLang="en-US" sz="1100" b="1" dirty="0">
                <a:latin typeface="BIZ UDPゴシック" panose="020B0400000000000000" pitchFamily="50" charset="-128"/>
                <a:ea typeface="BIZ UDPゴシック" panose="020B0400000000000000" pitchFamily="50" charset="-128"/>
              </a:rPr>
              <a:t>「令和４年度又は令和５年度の取組」欄のうち、取り組めるものに</a:t>
            </a:r>
          </a:p>
          <a:p>
            <a:r>
              <a:rPr kumimoji="1" lang="ja-JP" altLang="en-US" sz="1100" b="1" dirty="0">
                <a:latin typeface="BIZ UDPゴシック" panose="020B0400000000000000" pitchFamily="50" charset="-128"/>
                <a:ea typeface="BIZ UDPゴシック" panose="020B0400000000000000" pitchFamily="50" charset="-128"/>
              </a:rPr>
              <a:t>〇を記入してください。</a:t>
            </a:r>
          </a:p>
          <a:p>
            <a:r>
              <a:rPr kumimoji="1" lang="ja-JP" altLang="en-US" sz="1100" dirty="0">
                <a:latin typeface="BIZ UDPゴシック" panose="020B0400000000000000" pitchFamily="50" charset="-128"/>
                <a:ea typeface="BIZ UDPゴシック" panose="020B0400000000000000" pitchFamily="50" charset="-128"/>
              </a:rPr>
              <a:t>　・２つ以上に〇が付けば</a:t>
            </a:r>
            <a:r>
              <a:rPr kumimoji="1" lang="en-US" altLang="ja-JP" sz="1100" dirty="0">
                <a:latin typeface="BIZ UDPゴシック" panose="020B0400000000000000" pitchFamily="50" charset="-128"/>
                <a:ea typeface="BIZ UDPゴシック" panose="020B0400000000000000" pitchFamily="50" charset="-128"/>
              </a:rPr>
              <a:t>OK</a:t>
            </a:r>
            <a:r>
              <a:rPr kumimoji="1" lang="ja-JP" altLang="en-US" sz="1100" dirty="0">
                <a:latin typeface="BIZ UDPゴシック" panose="020B0400000000000000" pitchFamily="50" charset="-128"/>
                <a:ea typeface="BIZ UDPゴシック" panose="020B0400000000000000" pitchFamily="50" charset="-128"/>
              </a:rPr>
              <a:t>です。</a:t>
            </a:r>
          </a:p>
          <a:p>
            <a:r>
              <a:rPr kumimoji="1" lang="ja-JP" altLang="en-US" sz="1100" dirty="0">
                <a:latin typeface="BIZ UDPゴシック" panose="020B0400000000000000" pitchFamily="50" charset="-128"/>
                <a:ea typeface="BIZ UDPゴシック" panose="020B0400000000000000" pitchFamily="50" charset="-128"/>
              </a:rPr>
              <a:t>　・これまで既に取り組んでいるものもカウントできます</a:t>
            </a:r>
          </a:p>
          <a:p>
            <a:r>
              <a:rPr kumimoji="1" lang="ja-JP" altLang="en-US" sz="1100" dirty="0">
                <a:latin typeface="BIZ UDPゴシック" panose="020B0400000000000000" pitchFamily="50" charset="-128"/>
                <a:ea typeface="BIZ UDPゴシック" panose="020B0400000000000000" pitchFamily="50" charset="-128"/>
              </a:rPr>
              <a:t>　　（その場合、１つ以上は、新しい取組または従来の取組の強化・拡大</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（「◎」で記入）を含むようにしてください。）</a:t>
            </a:r>
            <a:endParaRPr kumimoji="1" lang="en-US" altLang="ja-JP" sz="1050" dirty="0">
              <a:latin typeface="BIZ UDPゴシック" panose="020B0400000000000000" pitchFamily="50" charset="-128"/>
              <a:ea typeface="BIZ UDPゴシック" panose="020B0400000000000000" pitchFamily="50" charset="-128"/>
            </a:endParaRPr>
          </a:p>
        </p:txBody>
      </p:sp>
      <p:sp>
        <p:nvSpPr>
          <p:cNvPr id="2052" name="テキスト ボックス 2051">
            <a:extLst>
              <a:ext uri="{FF2B5EF4-FFF2-40B4-BE49-F238E27FC236}">
                <a16:creationId xmlns:a16="http://schemas.microsoft.com/office/drawing/2014/main" id="{B3CA35D8-3899-CF1C-96FA-322A3CBB2ED3}"/>
              </a:ext>
            </a:extLst>
          </p:cNvPr>
          <p:cNvSpPr txBox="1"/>
          <p:nvPr/>
        </p:nvSpPr>
        <p:spPr>
          <a:xfrm>
            <a:off x="3383710" y="4332887"/>
            <a:ext cx="1481496" cy="247568"/>
          </a:xfrm>
          <a:prstGeom prst="rect">
            <a:avLst/>
          </a:prstGeom>
          <a:noFill/>
        </p:spPr>
        <p:txBody>
          <a:bodyPr wrap="none" rtlCol="0">
            <a:spAutoFit/>
          </a:bodyPr>
          <a:lstStyle/>
          <a:p>
            <a:pPr>
              <a:lnSpc>
                <a:spcPts val="1100"/>
              </a:lnSpc>
              <a:spcAft>
                <a:spcPts val="5000"/>
              </a:spcAft>
            </a:pPr>
            <a:r>
              <a:rPr kumimoji="1" lang="ja-JP" altLang="en-US" sz="1400" b="1" dirty="0"/>
              <a:t>○　　　　　 ◎</a:t>
            </a:r>
          </a:p>
        </p:txBody>
      </p:sp>
      <p:sp>
        <p:nvSpPr>
          <p:cNvPr id="2053" name="四角形: 角を丸くする 2052">
            <a:extLst>
              <a:ext uri="{FF2B5EF4-FFF2-40B4-BE49-F238E27FC236}">
                <a16:creationId xmlns:a16="http://schemas.microsoft.com/office/drawing/2014/main" id="{F5FA8E68-65A1-73A4-9646-B6D4E508429F}"/>
              </a:ext>
            </a:extLst>
          </p:cNvPr>
          <p:cNvSpPr/>
          <p:nvPr/>
        </p:nvSpPr>
        <p:spPr>
          <a:xfrm>
            <a:off x="2957138" y="4675610"/>
            <a:ext cx="3684212" cy="2364359"/>
          </a:xfrm>
          <a:prstGeom prst="roundRect">
            <a:avLst>
              <a:gd name="adj" fmla="val 10022"/>
            </a:avLst>
          </a:prstGeom>
          <a:solidFill>
            <a:srgbClr val="FFFBFB"/>
          </a:solidFill>
          <a:ln w="38100">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5" name="正方形/長方形 2054">
            <a:extLst>
              <a:ext uri="{FF2B5EF4-FFF2-40B4-BE49-F238E27FC236}">
                <a16:creationId xmlns:a16="http://schemas.microsoft.com/office/drawing/2014/main" id="{4746A0E9-9CC2-5E29-6073-0ADDD178401B}"/>
              </a:ext>
            </a:extLst>
          </p:cNvPr>
          <p:cNvSpPr/>
          <p:nvPr/>
        </p:nvSpPr>
        <p:spPr>
          <a:xfrm flipV="1">
            <a:off x="161812" y="8806179"/>
            <a:ext cx="6538884" cy="933634"/>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56" name="矢印: 五方向 2055">
            <a:extLst>
              <a:ext uri="{FF2B5EF4-FFF2-40B4-BE49-F238E27FC236}">
                <a16:creationId xmlns:a16="http://schemas.microsoft.com/office/drawing/2014/main" id="{C2821425-A621-8836-F631-C61650C73424}"/>
              </a:ext>
            </a:extLst>
          </p:cNvPr>
          <p:cNvSpPr/>
          <p:nvPr/>
        </p:nvSpPr>
        <p:spPr>
          <a:xfrm>
            <a:off x="146519" y="8671014"/>
            <a:ext cx="2002658" cy="288000"/>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sz="1200" b="1" dirty="0">
                <a:latin typeface="BIZ UDPゴシック" panose="020B0400000000000000" pitchFamily="50" charset="-128"/>
                <a:ea typeface="BIZ UDPゴシック" panose="020B0400000000000000" pitchFamily="50" charset="-128"/>
              </a:rPr>
              <a:t>お問い合わせ先</a:t>
            </a:r>
            <a:endParaRPr kumimoji="1" lang="ja-JP" altLang="en-US" b="1" dirty="0">
              <a:latin typeface="BIZ UDPゴシック" panose="020B0400000000000000" pitchFamily="50" charset="-128"/>
              <a:ea typeface="BIZ UDPゴシック" panose="020B0400000000000000" pitchFamily="50" charset="-128"/>
            </a:endParaRPr>
          </a:p>
        </p:txBody>
      </p:sp>
      <p:sp>
        <p:nvSpPr>
          <p:cNvPr id="2059" name="テキスト ボックス 2058">
            <a:extLst>
              <a:ext uri="{FF2B5EF4-FFF2-40B4-BE49-F238E27FC236}">
                <a16:creationId xmlns:a16="http://schemas.microsoft.com/office/drawing/2014/main" id="{A0F92898-DE3A-CF88-FD22-0948D191888C}"/>
              </a:ext>
            </a:extLst>
          </p:cNvPr>
          <p:cNvSpPr txBox="1"/>
          <p:nvPr/>
        </p:nvSpPr>
        <p:spPr>
          <a:xfrm>
            <a:off x="201213" y="8939073"/>
            <a:ext cx="6706145" cy="969496"/>
          </a:xfrm>
          <a:prstGeom prst="rect">
            <a:avLst/>
          </a:prstGeom>
          <a:noFill/>
        </p:spPr>
        <p:txBody>
          <a:bodyPr wrap="square" rtlCol="0">
            <a:spAutoFit/>
          </a:bodyPr>
          <a:lstStyle/>
          <a:p>
            <a:r>
              <a:rPr kumimoji="1" lang="ja-JP" altLang="en-US" sz="1100" spc="-10" dirty="0">
                <a:latin typeface="BIZ UDPゴシック" panose="020B0400000000000000" pitchFamily="50" charset="-128"/>
                <a:ea typeface="BIZ UDPゴシック" panose="020B0400000000000000" pitchFamily="50" charset="-128"/>
              </a:rPr>
              <a:t>詳しい情報は、農林水産省・県のホームページをご覧ください。</a:t>
            </a:r>
            <a:endParaRPr kumimoji="1" lang="en-US" altLang="ja-JP" sz="1100" spc="-10" dirty="0">
              <a:latin typeface="BIZ UDPゴシック" panose="020B0400000000000000" pitchFamily="50" charset="-128"/>
              <a:ea typeface="BIZ UDPゴシック" panose="020B0400000000000000" pitchFamily="50" charset="-128"/>
            </a:endParaRPr>
          </a:p>
          <a:p>
            <a:endParaRPr kumimoji="1" lang="en-US" altLang="ja-JP" sz="100" spc="-10" dirty="0">
              <a:latin typeface="BIZ UDPゴシック" panose="020B0400000000000000" pitchFamily="50" charset="-128"/>
              <a:ea typeface="BIZ UDPゴシック" panose="020B0400000000000000" pitchFamily="50" charset="-128"/>
            </a:endParaRPr>
          </a:p>
          <a:p>
            <a:r>
              <a:rPr kumimoji="1" lang="ja-JP" altLang="en-US" sz="1100" spc="-10" dirty="0">
                <a:latin typeface="BIZ UDPゴシック" panose="020B0400000000000000" pitchFamily="50" charset="-128"/>
                <a:ea typeface="BIZ UDPゴシック" panose="020B0400000000000000" pitchFamily="50" charset="-128"/>
              </a:rPr>
              <a:t>（奈良県肥料・燃油高騰緊急対策協議会 事務局）</a:t>
            </a:r>
            <a:endParaRPr kumimoji="1" lang="en-US" altLang="ja-JP" sz="1100" spc="-10" dirty="0">
              <a:latin typeface="BIZ UDPゴシック" panose="020B0400000000000000" pitchFamily="50" charset="-128"/>
              <a:ea typeface="BIZ UDPゴシック" panose="020B0400000000000000" pitchFamily="50" charset="-128"/>
            </a:endParaRPr>
          </a:p>
          <a:p>
            <a:r>
              <a:rPr kumimoji="1" lang="ja-JP" altLang="en-US" sz="1100" spc="-10" dirty="0">
                <a:latin typeface="BIZ UDPゴシック" panose="020B0400000000000000" pitchFamily="50" charset="-128"/>
                <a:ea typeface="BIZ UDPゴシック" panose="020B0400000000000000" pitchFamily="50" charset="-128"/>
              </a:rPr>
              <a:t>  奈良県 食と農の振興部 農業水産振興課 農産物ブランド戦略係</a:t>
            </a:r>
            <a:endParaRPr kumimoji="1" lang="en-US" altLang="ja-JP" sz="1100" spc="-10" dirty="0">
              <a:latin typeface="BIZ UDPゴシック" panose="020B0400000000000000" pitchFamily="50" charset="-128"/>
              <a:ea typeface="BIZ UDPゴシック" panose="020B0400000000000000" pitchFamily="50" charset="-128"/>
            </a:endParaRPr>
          </a:p>
          <a:p>
            <a:r>
              <a:rPr kumimoji="1" lang="ja-JP" altLang="en-US" sz="1100" spc="-10" dirty="0">
                <a:latin typeface="BIZ UDPゴシック" panose="020B0400000000000000" pitchFamily="50" charset="-128"/>
                <a:ea typeface="BIZ UDPゴシック" panose="020B0400000000000000" pitchFamily="50" charset="-128"/>
              </a:rPr>
              <a:t>　奈良市登大路町</a:t>
            </a:r>
            <a:r>
              <a:rPr kumimoji="1" lang="en-US" altLang="ja-JP" sz="1100" spc="-10" dirty="0">
                <a:latin typeface="BIZ UDPゴシック" panose="020B0400000000000000" pitchFamily="50" charset="-128"/>
                <a:ea typeface="BIZ UDPゴシック" panose="020B0400000000000000" pitchFamily="50" charset="-128"/>
              </a:rPr>
              <a:t>30</a:t>
            </a:r>
            <a:r>
              <a:rPr kumimoji="1" lang="ja-JP" altLang="en-US" sz="1100" spc="-10" dirty="0">
                <a:latin typeface="BIZ UDPゴシック" panose="020B0400000000000000" pitchFamily="50" charset="-128"/>
                <a:ea typeface="BIZ UDPゴシック" panose="020B0400000000000000" pitchFamily="50" charset="-128"/>
              </a:rPr>
              <a:t>　電話 </a:t>
            </a:r>
            <a:r>
              <a:rPr kumimoji="1" lang="en-US" altLang="ja-JP" sz="1100" spc="-10" dirty="0">
                <a:latin typeface="BIZ UDPゴシック" panose="020B0400000000000000" pitchFamily="50" charset="-128"/>
                <a:ea typeface="BIZ UDPゴシック" panose="020B0400000000000000" pitchFamily="50" charset="-128"/>
              </a:rPr>
              <a:t>0742-27-7442</a:t>
            </a:r>
          </a:p>
          <a:p>
            <a:endParaRPr kumimoji="1" lang="ja-JP" altLang="en-US" sz="1100" spc="-10" dirty="0">
              <a:latin typeface="BIZ UDPゴシック" panose="020B0400000000000000" pitchFamily="50" charset="-128"/>
              <a:ea typeface="BIZ UDPゴシック" panose="020B0400000000000000" pitchFamily="50" charset="-128"/>
            </a:endParaRPr>
          </a:p>
        </p:txBody>
      </p:sp>
      <p:pic>
        <p:nvPicPr>
          <p:cNvPr id="2061" name="図 2060">
            <a:extLst>
              <a:ext uri="{FF2B5EF4-FFF2-40B4-BE49-F238E27FC236}">
                <a16:creationId xmlns:a16="http://schemas.microsoft.com/office/drawing/2014/main" id="{74CC7DE4-4F21-CE99-2DBA-2F67FECB13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3905" y="8929787"/>
            <a:ext cx="792000" cy="792000"/>
          </a:xfrm>
          <a:prstGeom prst="rect">
            <a:avLst/>
          </a:prstGeom>
        </p:spPr>
      </p:pic>
      <p:pic>
        <p:nvPicPr>
          <p:cNvPr id="2063" name="図 2062">
            <a:extLst>
              <a:ext uri="{FF2B5EF4-FFF2-40B4-BE49-F238E27FC236}">
                <a16:creationId xmlns:a16="http://schemas.microsoft.com/office/drawing/2014/main" id="{AEAF2EB7-5D98-FD65-5364-38F7ACA3AE3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95065" y="8927397"/>
            <a:ext cx="792000" cy="792000"/>
          </a:xfrm>
          <a:prstGeom prst="rect">
            <a:avLst/>
          </a:prstGeom>
        </p:spPr>
      </p:pic>
      <p:sp>
        <p:nvSpPr>
          <p:cNvPr id="2064" name="テキスト ボックス 2063">
            <a:extLst>
              <a:ext uri="{FF2B5EF4-FFF2-40B4-BE49-F238E27FC236}">
                <a16:creationId xmlns:a16="http://schemas.microsoft.com/office/drawing/2014/main" id="{9169A8C4-6B96-6DDB-4AD3-E05F6A50D369}"/>
              </a:ext>
            </a:extLst>
          </p:cNvPr>
          <p:cNvSpPr txBox="1"/>
          <p:nvPr/>
        </p:nvSpPr>
        <p:spPr>
          <a:xfrm>
            <a:off x="4857341" y="8799475"/>
            <a:ext cx="1828021" cy="215444"/>
          </a:xfrm>
          <a:prstGeom prst="rect">
            <a:avLst/>
          </a:prstGeom>
          <a:noFill/>
        </p:spPr>
        <p:txBody>
          <a:bodyPr wrap="square" rtlCol="0">
            <a:spAutoFit/>
          </a:bodyPr>
          <a:lstStyle/>
          <a:p>
            <a:r>
              <a:rPr kumimoji="1" lang="ja-JP" altLang="en-US" sz="800" spc="-10" dirty="0">
                <a:latin typeface="BIZ UDPゴシック" panose="020B0400000000000000" pitchFamily="50" charset="-128"/>
                <a:ea typeface="BIZ UDPゴシック" panose="020B0400000000000000" pitchFamily="50" charset="-128"/>
              </a:rPr>
              <a:t>農林水産省</a:t>
            </a:r>
            <a:r>
              <a:rPr kumimoji="1" lang="en-US" altLang="ja-JP" sz="800" spc="-10" dirty="0">
                <a:latin typeface="BIZ UDPゴシック" panose="020B0400000000000000" pitchFamily="50" charset="-128"/>
                <a:ea typeface="BIZ UDPゴシック" panose="020B0400000000000000" pitchFamily="50" charset="-128"/>
              </a:rPr>
              <a:t>HP</a:t>
            </a:r>
            <a:r>
              <a:rPr kumimoji="1" lang="ja-JP" altLang="en-US" sz="800" spc="-10" dirty="0">
                <a:latin typeface="BIZ UDPゴシック" panose="020B0400000000000000" pitchFamily="50" charset="-128"/>
                <a:ea typeface="BIZ UDPゴシック" panose="020B0400000000000000" pitchFamily="50" charset="-128"/>
              </a:rPr>
              <a:t>　　      　奈良県</a:t>
            </a:r>
            <a:r>
              <a:rPr kumimoji="1" lang="en-US" altLang="ja-JP" sz="800" spc="-10" dirty="0">
                <a:latin typeface="BIZ UDPゴシック" panose="020B0400000000000000" pitchFamily="50" charset="-128"/>
                <a:ea typeface="BIZ UDPゴシック" panose="020B0400000000000000" pitchFamily="50" charset="-128"/>
              </a:rPr>
              <a:t>HP</a:t>
            </a:r>
            <a:endParaRPr kumimoji="1" lang="ja-JP" altLang="en-US" sz="800" spc="-10" dirty="0">
              <a:latin typeface="BIZ UDPゴシック" panose="020B0400000000000000" pitchFamily="50" charset="-128"/>
              <a:ea typeface="BIZ UDPゴシック" panose="020B0400000000000000" pitchFamily="50" charset="-128"/>
            </a:endParaRPr>
          </a:p>
        </p:txBody>
      </p:sp>
      <p:cxnSp>
        <p:nvCxnSpPr>
          <p:cNvPr id="28" name="直線コネクタ 27">
            <a:extLst>
              <a:ext uri="{FF2B5EF4-FFF2-40B4-BE49-F238E27FC236}">
                <a16:creationId xmlns:a16="http://schemas.microsoft.com/office/drawing/2014/main" id="{1BDCA441-A730-4CAD-9EDF-5B05D98389EE}"/>
              </a:ext>
            </a:extLst>
          </p:cNvPr>
          <p:cNvCxnSpPr>
            <a:cxnSpLocks/>
          </p:cNvCxnSpPr>
          <p:nvPr/>
        </p:nvCxnSpPr>
        <p:spPr>
          <a:xfrm>
            <a:off x="3096581" y="4854485"/>
            <a:ext cx="756000" cy="0"/>
          </a:xfrm>
          <a:prstGeom prst="line">
            <a:avLst/>
          </a:prstGeom>
          <a:ln w="152400">
            <a:solidFill>
              <a:srgbClr val="FFABAB"/>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3B9D80AE-3032-4C36-8837-30822A474AEE}"/>
              </a:ext>
            </a:extLst>
          </p:cNvPr>
          <p:cNvCxnSpPr>
            <a:cxnSpLocks/>
          </p:cNvCxnSpPr>
          <p:nvPr/>
        </p:nvCxnSpPr>
        <p:spPr>
          <a:xfrm>
            <a:off x="3096581" y="5507927"/>
            <a:ext cx="1188000" cy="0"/>
          </a:xfrm>
          <a:prstGeom prst="line">
            <a:avLst/>
          </a:prstGeom>
          <a:ln w="152400">
            <a:solidFill>
              <a:srgbClr val="FFABAB"/>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45055AD8-CDCB-4C74-87ED-66410AE7AD2B}"/>
              </a:ext>
            </a:extLst>
          </p:cNvPr>
          <p:cNvCxnSpPr>
            <a:cxnSpLocks/>
          </p:cNvCxnSpPr>
          <p:nvPr/>
        </p:nvCxnSpPr>
        <p:spPr>
          <a:xfrm>
            <a:off x="3337079" y="6282453"/>
            <a:ext cx="3060000" cy="0"/>
          </a:xfrm>
          <a:prstGeom prst="line">
            <a:avLst/>
          </a:prstGeom>
          <a:ln w="152400">
            <a:solidFill>
              <a:srgbClr val="FFC5C5"/>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829FEDEF-090C-44D7-B94C-B9A6F32980D7}"/>
              </a:ext>
            </a:extLst>
          </p:cNvPr>
          <p:cNvCxnSpPr>
            <a:cxnSpLocks/>
          </p:cNvCxnSpPr>
          <p:nvPr/>
        </p:nvCxnSpPr>
        <p:spPr>
          <a:xfrm>
            <a:off x="3303611" y="6672847"/>
            <a:ext cx="2268000" cy="0"/>
          </a:xfrm>
          <a:prstGeom prst="line">
            <a:avLst/>
          </a:prstGeom>
          <a:ln w="152400">
            <a:solidFill>
              <a:srgbClr val="FFC5C5"/>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C512EEBE-584E-4A2F-92E2-10617C27AAD7}"/>
              </a:ext>
            </a:extLst>
          </p:cNvPr>
          <p:cNvCxnSpPr>
            <a:cxnSpLocks/>
          </p:cNvCxnSpPr>
          <p:nvPr/>
        </p:nvCxnSpPr>
        <p:spPr>
          <a:xfrm>
            <a:off x="3303611" y="6885790"/>
            <a:ext cx="2268000" cy="0"/>
          </a:xfrm>
          <a:prstGeom prst="line">
            <a:avLst/>
          </a:prstGeom>
          <a:ln w="152400">
            <a:solidFill>
              <a:srgbClr val="FFC5C5"/>
            </a:solidFill>
          </a:ln>
        </p:spPr>
        <p:style>
          <a:lnRef idx="1">
            <a:schemeClr val="accent1"/>
          </a:lnRef>
          <a:fillRef idx="0">
            <a:schemeClr val="accent1"/>
          </a:fillRef>
          <a:effectRef idx="0">
            <a:schemeClr val="accent1"/>
          </a:effectRef>
          <a:fontRef idx="minor">
            <a:schemeClr val="tx1"/>
          </a:fontRef>
        </p:style>
      </p:cxnSp>
      <p:sp>
        <p:nvSpPr>
          <p:cNvPr id="2054" name="テキスト ボックス 2053">
            <a:extLst>
              <a:ext uri="{FF2B5EF4-FFF2-40B4-BE49-F238E27FC236}">
                <a16:creationId xmlns:a16="http://schemas.microsoft.com/office/drawing/2014/main" id="{51EB58E0-E93D-1C7A-43C0-927863CAC9C0}"/>
              </a:ext>
            </a:extLst>
          </p:cNvPr>
          <p:cNvSpPr txBox="1"/>
          <p:nvPr/>
        </p:nvSpPr>
        <p:spPr>
          <a:xfrm>
            <a:off x="3041603" y="4708326"/>
            <a:ext cx="3545462" cy="2577629"/>
          </a:xfrm>
          <a:prstGeom prst="rect">
            <a:avLst/>
          </a:prstGeom>
          <a:noFill/>
        </p:spPr>
        <p:txBody>
          <a:bodyPr wrap="square" rtlCol="0">
            <a:spAutoFit/>
          </a:bodyPr>
          <a:lstStyle/>
          <a:p>
            <a:r>
              <a:rPr kumimoji="1" lang="ja-JP" altLang="en-US" sz="1200" b="1" dirty="0">
                <a:latin typeface="BIZ UDPゴシック" panose="020B0400000000000000" pitchFamily="50" charset="-128"/>
                <a:ea typeface="BIZ UDPゴシック" panose="020B0400000000000000" pitchFamily="50" charset="-128"/>
              </a:rPr>
              <a:t>抽出検査</a:t>
            </a:r>
            <a:endParaRPr kumimoji="1" lang="en-US" altLang="ja-JP" sz="1200" b="1" dirty="0">
              <a:latin typeface="BIZ UDPゴシック" panose="020B0400000000000000" pitchFamily="50" charset="-128"/>
              <a:ea typeface="BIZ UDPゴシック" panose="020B0400000000000000" pitchFamily="50" charset="-128"/>
            </a:endParaRPr>
          </a:p>
          <a:p>
            <a:endParaRPr kumimoji="1" lang="en-US" altLang="ja-JP" sz="3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a:t>
            </a:r>
            <a:r>
              <a:rPr kumimoji="1" lang="ja-JP" altLang="en-US" sz="1100" spc="-100" dirty="0">
                <a:latin typeface="BIZ UDPゴシック" panose="020B0400000000000000" pitchFamily="50" charset="-128"/>
                <a:ea typeface="BIZ UDPゴシック" panose="020B0400000000000000" pitchFamily="50" charset="-128"/>
              </a:rPr>
              <a:t>肥料の適切な購入・使用、化学肥料低減技術の取組状況を</a:t>
            </a:r>
            <a:endParaRPr kumimoji="1" lang="en-US" altLang="ja-JP" sz="1100" spc="-100" dirty="0">
              <a:latin typeface="BIZ UDPゴシック" panose="020B0400000000000000" pitchFamily="50" charset="-128"/>
              <a:ea typeface="BIZ UDPゴシック" panose="020B0400000000000000" pitchFamily="50" charset="-128"/>
            </a:endParaRPr>
          </a:p>
          <a:p>
            <a:r>
              <a:rPr kumimoji="1" lang="en-US" altLang="ja-JP" sz="1100" spc="-100" dirty="0">
                <a:latin typeface="BIZ UDPゴシック" panose="020B0400000000000000" pitchFamily="50" charset="-128"/>
                <a:ea typeface="BIZ UDPゴシック" panose="020B0400000000000000" pitchFamily="50" charset="-128"/>
              </a:rPr>
              <a:t> </a:t>
            </a:r>
            <a:r>
              <a:rPr kumimoji="1" lang="ja-JP" altLang="en-US" sz="1100" spc="-100" dirty="0">
                <a:latin typeface="BIZ UDPゴシック" panose="020B0400000000000000" pitchFamily="50" charset="-128"/>
                <a:ea typeface="BIZ UDPゴシック" panose="020B0400000000000000" pitchFamily="50" charset="-128"/>
              </a:rPr>
              <a:t>確認するため、県協議会が抽出検査を行います。</a:t>
            </a:r>
            <a:endParaRPr kumimoji="1" lang="en-US" altLang="ja-JP" sz="1100" spc="-100" dirty="0">
              <a:latin typeface="BIZ UDPゴシック" panose="020B0400000000000000" pitchFamily="50" charset="-128"/>
              <a:ea typeface="BIZ UDPゴシック" panose="020B0400000000000000" pitchFamily="50" charset="-128"/>
            </a:endParaRPr>
          </a:p>
          <a:p>
            <a:endParaRPr kumimoji="1" lang="en-US" altLang="ja-JP" sz="500" dirty="0">
              <a:latin typeface="BIZ UDPゴシック" panose="020B0400000000000000" pitchFamily="50" charset="-128"/>
              <a:ea typeface="BIZ UDPゴシック" panose="020B0400000000000000" pitchFamily="50" charset="-128"/>
            </a:endParaRPr>
          </a:p>
          <a:p>
            <a:r>
              <a:rPr kumimoji="1" lang="ja-JP" altLang="en-US" sz="1200" b="1" dirty="0">
                <a:latin typeface="BIZ UDPゴシック" panose="020B0400000000000000" pitchFamily="50" charset="-128"/>
                <a:ea typeface="BIZ UDPゴシック" panose="020B0400000000000000" pitchFamily="50" charset="-128"/>
              </a:rPr>
              <a:t>証拠書類の保管</a:t>
            </a:r>
            <a:endParaRPr kumimoji="1" lang="en-US" altLang="ja-JP" sz="1200" b="1" dirty="0">
              <a:latin typeface="BIZ UDPゴシック" panose="020B0400000000000000" pitchFamily="50" charset="-128"/>
              <a:ea typeface="BIZ UDPゴシック" panose="020B0400000000000000" pitchFamily="50" charset="-128"/>
            </a:endParaRPr>
          </a:p>
          <a:p>
            <a:endParaRPr kumimoji="1" lang="en-US" altLang="ja-JP" sz="3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a:t>
            </a:r>
            <a:r>
              <a:rPr kumimoji="1" lang="ja-JP" altLang="en-US" sz="1100" spc="-100" dirty="0">
                <a:latin typeface="BIZ UDPゴシック" panose="020B0400000000000000" pitchFamily="50" charset="-128"/>
                <a:ea typeface="BIZ UDPゴシック" panose="020B0400000000000000" pitchFamily="50" charset="-128"/>
              </a:rPr>
              <a:t>事業要件を満たすことを示す下記の書類について、支援金の</a:t>
            </a:r>
            <a:endParaRPr kumimoji="1" lang="en-US" altLang="ja-JP" sz="1100" spc="-100" dirty="0">
              <a:latin typeface="BIZ UDPゴシック" panose="020B0400000000000000" pitchFamily="50" charset="-128"/>
              <a:ea typeface="BIZ UDPゴシック" panose="020B0400000000000000" pitchFamily="50" charset="-128"/>
            </a:endParaRPr>
          </a:p>
          <a:p>
            <a:r>
              <a:rPr kumimoji="1" lang="en-US" altLang="ja-JP" sz="1100" spc="-100" dirty="0">
                <a:latin typeface="BIZ UDPゴシック" panose="020B0400000000000000" pitchFamily="50" charset="-128"/>
                <a:ea typeface="BIZ UDPゴシック" panose="020B0400000000000000" pitchFamily="50" charset="-128"/>
              </a:rPr>
              <a:t> </a:t>
            </a:r>
            <a:r>
              <a:rPr kumimoji="1" lang="ja-JP" altLang="en-US" sz="1100" spc="-100" dirty="0">
                <a:latin typeface="BIZ UDPゴシック" panose="020B0400000000000000" pitchFamily="50" charset="-128"/>
                <a:ea typeface="BIZ UDPゴシック" panose="020B0400000000000000" pitchFamily="50" charset="-128"/>
              </a:rPr>
              <a:t>受給後 </a:t>
            </a:r>
            <a:r>
              <a:rPr kumimoji="1" lang="en-US" altLang="ja-JP" sz="1100" b="1" spc="-100" dirty="0">
                <a:latin typeface="BIZ UDPゴシック" panose="020B0400000000000000" pitchFamily="50" charset="-128"/>
                <a:ea typeface="BIZ UDPゴシック" panose="020B0400000000000000" pitchFamily="50" charset="-128"/>
              </a:rPr>
              <a:t>5</a:t>
            </a:r>
            <a:r>
              <a:rPr kumimoji="1" lang="ja-JP" altLang="en-US" sz="1100" b="1" spc="-100" dirty="0">
                <a:latin typeface="BIZ UDPゴシック" panose="020B0400000000000000" pitchFamily="50" charset="-128"/>
                <a:ea typeface="BIZ UDPゴシック" panose="020B0400000000000000" pitchFamily="50" charset="-128"/>
              </a:rPr>
              <a:t>年間保管</a:t>
            </a:r>
            <a:r>
              <a:rPr kumimoji="1" lang="ja-JP" altLang="en-US" sz="1100" spc="-100" dirty="0">
                <a:latin typeface="BIZ UDPゴシック" panose="020B0400000000000000" pitchFamily="50" charset="-128"/>
                <a:ea typeface="BIZ UDPゴシック" panose="020B0400000000000000" pitchFamily="50" charset="-128"/>
              </a:rPr>
              <a:t>し、県協議会や国から依頼があった場合、</a:t>
            </a:r>
            <a:endParaRPr kumimoji="1" lang="en-US" altLang="ja-JP" sz="1100" spc="-100" dirty="0">
              <a:latin typeface="BIZ UDPゴシック" panose="020B0400000000000000" pitchFamily="50" charset="-128"/>
              <a:ea typeface="BIZ UDPゴシック" panose="020B0400000000000000" pitchFamily="50" charset="-128"/>
            </a:endParaRPr>
          </a:p>
          <a:p>
            <a:r>
              <a:rPr kumimoji="1" lang="en-US" altLang="ja-JP" sz="1100" spc="-100" dirty="0">
                <a:latin typeface="BIZ UDPゴシック" panose="020B0400000000000000" pitchFamily="50" charset="-128"/>
                <a:ea typeface="BIZ UDPゴシック" panose="020B0400000000000000" pitchFamily="50" charset="-128"/>
              </a:rPr>
              <a:t> </a:t>
            </a:r>
            <a:r>
              <a:rPr kumimoji="1" lang="ja-JP" altLang="en-US" sz="1100" spc="-100" dirty="0">
                <a:latin typeface="BIZ UDPゴシック" panose="020B0400000000000000" pitchFamily="50" charset="-128"/>
                <a:ea typeface="BIZ UDPゴシック" panose="020B0400000000000000" pitchFamily="50" charset="-128"/>
              </a:rPr>
              <a:t>提出いただく必要があります。</a:t>
            </a:r>
            <a:endParaRPr kumimoji="1" lang="en-US" altLang="ja-JP" sz="1100" spc="-100" dirty="0">
              <a:latin typeface="BIZ UDPゴシック" panose="020B0400000000000000" pitchFamily="50" charset="-128"/>
              <a:ea typeface="BIZ UDPゴシック" panose="020B0400000000000000" pitchFamily="50" charset="-128"/>
            </a:endParaRPr>
          </a:p>
          <a:p>
            <a:endParaRPr kumimoji="1" lang="en-US" altLang="ja-JP" sz="4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a:t>
            </a:r>
            <a:r>
              <a:rPr kumimoji="1" lang="ja-JP" altLang="en-US" sz="1100" spc="-100" dirty="0">
                <a:latin typeface="BIZ UDPゴシック" panose="020B0400000000000000" pitchFamily="50" charset="-128"/>
                <a:ea typeface="BIZ UDPゴシック" panose="020B0400000000000000" pitchFamily="50" charset="-128"/>
              </a:rPr>
              <a:t>● 化学肥料低減技術に取り組んだことが確認できる書類</a:t>
            </a:r>
          </a:p>
          <a:p>
            <a:r>
              <a:rPr kumimoji="1" lang="ja-JP" altLang="en-US" sz="1100" spc="-100" dirty="0">
                <a:latin typeface="BIZ UDPゴシック" panose="020B0400000000000000" pitchFamily="50" charset="-128"/>
                <a:ea typeface="BIZ UDPゴシック" panose="020B0400000000000000" pitchFamily="50" charset="-128"/>
              </a:rPr>
              <a:t> 　　  （土壌診断結果・施肥設計書・生産履歴・作業時の写真等）</a:t>
            </a:r>
            <a:r>
              <a:rPr kumimoji="1" lang="en-US" altLang="ja-JP" sz="600" spc="-100" dirty="0">
                <a:latin typeface="BIZ UDPゴシック" panose="020B0400000000000000" pitchFamily="50" charset="-128"/>
                <a:ea typeface="BIZ UDPゴシック" panose="020B0400000000000000" pitchFamily="50" charset="-128"/>
              </a:rPr>
              <a:t> </a:t>
            </a:r>
            <a:r>
              <a:rPr kumimoji="1" lang="ja-JP" altLang="en-US" sz="1100" spc="-100" dirty="0">
                <a:latin typeface="BIZ UDPゴシック" panose="020B0400000000000000" pitchFamily="50" charset="-128"/>
                <a:ea typeface="BIZ UDPゴシック" panose="020B0400000000000000" pitchFamily="50" charset="-128"/>
              </a:rPr>
              <a:t> </a:t>
            </a:r>
            <a:endParaRPr kumimoji="1" lang="en-US" altLang="ja-JP" sz="1100" spc="-100" dirty="0">
              <a:latin typeface="BIZ UDPゴシック" panose="020B0400000000000000" pitchFamily="50" charset="-128"/>
              <a:ea typeface="BIZ UDPゴシック" panose="020B0400000000000000" pitchFamily="50" charset="-128"/>
            </a:endParaRPr>
          </a:p>
          <a:p>
            <a:endParaRPr kumimoji="1" lang="en-US" altLang="ja-JP" sz="300" spc="-100" dirty="0">
              <a:latin typeface="BIZ UDPゴシック" panose="020B0400000000000000" pitchFamily="50" charset="-128"/>
              <a:ea typeface="BIZ UDPゴシック" panose="020B0400000000000000" pitchFamily="50" charset="-128"/>
            </a:endParaRPr>
          </a:p>
          <a:p>
            <a:r>
              <a:rPr kumimoji="1" lang="ja-JP" altLang="en-US" sz="1100" spc="-100" dirty="0">
                <a:latin typeface="BIZ UDPゴシック" panose="020B0400000000000000" pitchFamily="50" charset="-128"/>
                <a:ea typeface="BIZ UDPゴシック" panose="020B0400000000000000" pitchFamily="50" charset="-128"/>
              </a:rPr>
              <a:t> ● 肥料の注文票、領収書、請求書等の原本</a:t>
            </a:r>
            <a:endParaRPr kumimoji="1" lang="en-US" altLang="ja-JP" sz="1100" spc="-100" dirty="0">
              <a:latin typeface="BIZ UDPゴシック" panose="020B0400000000000000" pitchFamily="50" charset="-128"/>
              <a:ea typeface="BIZ UDPゴシック" panose="020B0400000000000000" pitchFamily="50" charset="-128"/>
            </a:endParaRPr>
          </a:p>
          <a:p>
            <a:endParaRPr kumimoji="1" lang="en-US" altLang="ja-JP" sz="300" spc="-100" dirty="0">
              <a:latin typeface="BIZ UDPゴシック" panose="020B0400000000000000" pitchFamily="50" charset="-128"/>
              <a:ea typeface="BIZ UDPゴシック" panose="020B0400000000000000" pitchFamily="50" charset="-128"/>
            </a:endParaRPr>
          </a:p>
          <a:p>
            <a:r>
              <a:rPr kumimoji="1" lang="ja-JP" altLang="en-US" sz="1100" spc="-100" dirty="0">
                <a:latin typeface="BIZ UDPゴシック" panose="020B0400000000000000" pitchFamily="50" charset="-128"/>
                <a:ea typeface="BIZ UDPゴシック" panose="020B0400000000000000" pitchFamily="50" charset="-128"/>
              </a:rPr>
              <a:t> ● 農産物を販売したことが確認できる書類（出荷伝票等）</a:t>
            </a:r>
          </a:p>
          <a:p>
            <a:endParaRPr kumimoji="1" lang="en-US" altLang="ja-JP" sz="20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p:txBody>
      </p:sp>
      <p:sp>
        <p:nvSpPr>
          <p:cNvPr id="33" name="テキスト ボックス 32">
            <a:extLst>
              <a:ext uri="{FF2B5EF4-FFF2-40B4-BE49-F238E27FC236}">
                <a16:creationId xmlns:a16="http://schemas.microsoft.com/office/drawing/2014/main" id="{BD7FB526-BEC4-409D-B8B2-1CF83FCA8220}"/>
              </a:ext>
            </a:extLst>
          </p:cNvPr>
          <p:cNvSpPr txBox="1"/>
          <p:nvPr/>
        </p:nvSpPr>
        <p:spPr>
          <a:xfrm>
            <a:off x="814192" y="9720327"/>
            <a:ext cx="5956435" cy="230832"/>
          </a:xfrm>
          <a:prstGeom prst="rect">
            <a:avLst/>
          </a:prstGeom>
          <a:noFill/>
        </p:spPr>
        <p:txBody>
          <a:bodyPr wrap="square" rtlCol="0">
            <a:spAutoFit/>
          </a:bodyPr>
          <a:lstStyle/>
          <a:p>
            <a:pPr algn="r"/>
            <a:r>
              <a:rPr kumimoji="1" lang="ja-JP" altLang="en-US" sz="900" dirty="0">
                <a:latin typeface="ＭＳ Ｐゴシック" panose="020B0600070205080204" pitchFamily="50" charset="-128"/>
                <a:ea typeface="ＭＳ Ｐゴシック" panose="020B0600070205080204" pitchFamily="50" charset="-128"/>
              </a:rPr>
              <a:t>令和</a:t>
            </a:r>
            <a:r>
              <a:rPr kumimoji="1" lang="en-US" altLang="ja-JP" sz="900" dirty="0">
                <a:latin typeface="ＭＳ Ｐゴシック" panose="020B0600070205080204" pitchFamily="50" charset="-128"/>
                <a:ea typeface="ＭＳ Ｐゴシック" panose="020B0600070205080204" pitchFamily="50" charset="-128"/>
              </a:rPr>
              <a:t>5</a:t>
            </a:r>
            <a:r>
              <a:rPr kumimoji="1" lang="ja-JP" altLang="en-US" sz="900" dirty="0">
                <a:latin typeface="ＭＳ Ｐゴシック" panose="020B0600070205080204" pitchFamily="50" charset="-128"/>
                <a:ea typeface="ＭＳ Ｐゴシック" panose="020B0600070205080204" pitchFamily="50" charset="-128"/>
              </a:rPr>
              <a:t>年</a:t>
            </a:r>
            <a:r>
              <a:rPr kumimoji="1" lang="en-US" altLang="ja-JP" sz="900" dirty="0">
                <a:latin typeface="ＭＳ Ｐゴシック" panose="020B0600070205080204" pitchFamily="50" charset="-128"/>
                <a:ea typeface="ＭＳ Ｐゴシック" panose="020B0600070205080204" pitchFamily="50" charset="-128"/>
              </a:rPr>
              <a:t>4</a:t>
            </a:r>
            <a:r>
              <a:rPr kumimoji="1" lang="ja-JP" altLang="en-US" sz="900" dirty="0">
                <a:latin typeface="ＭＳ Ｐゴシック" panose="020B0600070205080204" pitchFamily="50" charset="-128"/>
                <a:ea typeface="ＭＳ Ｐゴシック" panose="020B0600070205080204" pitchFamily="50" charset="-128"/>
              </a:rPr>
              <a:t>月</a:t>
            </a:r>
            <a:r>
              <a:rPr kumimoji="1" lang="en-US" altLang="ja-JP" sz="900" dirty="0">
                <a:latin typeface="ＭＳ Ｐゴシック" panose="020B0600070205080204" pitchFamily="50" charset="-128"/>
                <a:ea typeface="ＭＳ Ｐゴシック" panose="020B0600070205080204" pitchFamily="50" charset="-128"/>
              </a:rPr>
              <a:t>11</a:t>
            </a:r>
            <a:r>
              <a:rPr kumimoji="1" lang="ja-JP" altLang="en-US" sz="900" dirty="0">
                <a:latin typeface="ＭＳ Ｐゴシック" panose="020B0600070205080204" pitchFamily="50" charset="-128"/>
                <a:ea typeface="ＭＳ Ｐゴシック" panose="020B0600070205080204" pitchFamily="50" charset="-128"/>
              </a:rPr>
              <a:t>日発行</a:t>
            </a:r>
          </a:p>
        </p:txBody>
      </p:sp>
    </p:spTree>
    <p:extLst>
      <p:ext uri="{BB962C8B-B14F-4D97-AF65-F5344CB8AC3E}">
        <p14:creationId xmlns:p14="http://schemas.microsoft.com/office/powerpoint/2010/main" val="38694332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862</Words>
  <Application>Microsoft Office PowerPoint</Application>
  <PresentationFormat>A4 210 x 297 mm</PresentationFormat>
  <Paragraphs>87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ＭＳ Ｐゴシック</vt:lpstr>
      <vt:lpstr>Arial</vt:lpstr>
      <vt:lpstr>Calibri</vt:lpstr>
      <vt:lpstr>Calibri Light</vt:lpstr>
      <vt:lpstr>Office テーマ</vt:lpstr>
      <vt:lpstr>肥料価格高騰対策のごあんない</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2022-08-12T02:27:43Z</dcterms:created>
  <dcterms:modified xsi:type="dcterms:W3CDTF">2023-04-10T09:22:52Z</dcterms:modified>
</cp:coreProperties>
</file>