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8" r:id="rId2"/>
    <p:sldId id="259" r:id="rId3"/>
  </p:sldIdLst>
  <p:sldSz cx="9906000" cy="6858000" type="A4"/>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99CC"/>
    <a:srgbClr val="FFEFFF"/>
    <a:srgbClr val="FFDDFF"/>
    <a:srgbClr val="EEF7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8317F1-0B33-4927-A486-C9225EA9D39E}" v="23" dt="2024-11-27T12:42:38.0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7" autoAdjust="0"/>
    <p:restoredTop sz="95794" autoAdjust="0"/>
  </p:normalViewPr>
  <p:slideViewPr>
    <p:cSldViewPr snapToGrid="0">
      <p:cViewPr varScale="1">
        <p:scale>
          <a:sx n="111" d="100"/>
          <a:sy n="111" d="100"/>
        </p:scale>
        <p:origin x="228" y="114"/>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&#65279;<?xml version="1.0" encoding="UTF-8" standalone="yes"?><Relationships xmlns="http://schemas.openxmlformats.org/package/2006/relationships"><Relationship Id="rId8" Type="http://schemas.microsoft.com/office/2015/10/relationships/revisionInfo" Target="revisionInfo.xml" /><Relationship Id="rId3" Type="http://schemas.openxmlformats.org/officeDocument/2006/relationships/slide" Target="slides/slide2.xml" /><Relationship Id="rId7"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theme" Target="theme/theme1.xml" /><Relationship Id="rId5" Type="http://schemas.openxmlformats.org/officeDocument/2006/relationships/viewProps" Target="viewProps.xml" /><Relationship Id="rId4" Type="http://schemas.openxmlformats.org/officeDocument/2006/relationships/presProps" Target="presProps.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2025/1/20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
        <p:nvSpPr>
          <p:cNvPr id="7" name="テキスト ボックス 6"/>
          <p:cNvSpPr txBox="1"/>
          <p:nvPr userDrawn="1"/>
        </p:nvSpPr>
        <p:spPr>
          <a:xfrm>
            <a:off x="0" y="38102"/>
            <a:ext cx="5536746" cy="317459"/>
          </a:xfrm>
          <a:prstGeom prst="rect">
            <a:avLst/>
          </a:prstGeom>
          <a:noFill/>
        </p:spPr>
        <p:txBody>
          <a:bodyPr wrap="square" rtlCol="0">
            <a:spAutoFit/>
          </a:bodyPr>
          <a:lstStyle/>
          <a:p>
            <a:r>
              <a:rPr kumimoji="1" lang="ja-JP" altLang="en-US" sz="1463" dirty="0">
                <a:latin typeface="+mn-ea"/>
                <a:ea typeface="+mn-ea"/>
              </a:rPr>
              <a:t>機密性○情報　（保存期間</a:t>
            </a:r>
            <a:r>
              <a:rPr kumimoji="1" lang="ja-JP" altLang="en-US" sz="1463" baseline="0" dirty="0">
                <a:latin typeface="+mn-ea"/>
                <a:ea typeface="+mn-ea"/>
              </a:rPr>
              <a:t/>
            </a:r>
            <a:r>
              <a:rPr kumimoji="1" lang="ja-JP" altLang="en-US" sz="1463" dirty="0">
                <a:latin typeface="+mn-ea"/>
                <a:ea typeface="+mn-ea"/>
              </a:rPr>
              <a:t>： １年未満　１　３　５　</a:t>
            </a:r>
            <a:r>
              <a:rPr kumimoji="1" lang="en-US" altLang="ja-JP" sz="1463" dirty="0">
                <a:latin typeface="+mn-ea"/>
                <a:ea typeface="+mn-ea"/>
              </a:rPr>
              <a:t>10</a:t>
            </a:r>
            <a:r>
              <a:rPr kumimoji="1" lang="ja-JP" altLang="en-US" sz="1463" dirty="0">
                <a:latin typeface="+mn-ea"/>
                <a:ea typeface="+mn-ea"/>
              </a:rPr>
              <a:t>　</a:t>
            </a:r>
            <a:r>
              <a:rPr kumimoji="1" lang="en-US" altLang="ja-JP" sz="1463" dirty="0">
                <a:latin typeface="+mn-ea"/>
                <a:ea typeface="+mn-ea"/>
              </a:rPr>
              <a:t>20</a:t>
            </a:r>
            <a:r>
              <a:rPr kumimoji="1" lang="ja-JP" altLang="en-US" sz="1463" dirty="0">
                <a:latin typeface="+mn-ea"/>
                <a:ea typeface="+mn-ea"/>
              </a:rPr>
              <a:t>　</a:t>
            </a:r>
            <a:r>
              <a:rPr kumimoji="1" lang="en-US" altLang="ja-JP" sz="1463" dirty="0">
                <a:latin typeface="+mn-ea"/>
                <a:ea typeface="+mn-ea"/>
              </a:rPr>
              <a:t>30</a:t>
            </a:r>
            <a:r>
              <a:rPr kumimoji="1" lang="ja-JP" altLang="en-US" sz="1463" dirty="0">
                <a:latin typeface="+mn-ea"/>
                <a:ea typeface="+mn-ea"/>
              </a:rPr>
              <a:t>年）</a:t>
            </a:r>
            <a:r>
              <a:rPr kumimoji="1" lang="ja-JP" altLang="en-US" sz="1463" dirty="0"/>
              <a:t>　</a:t>
            </a:r>
          </a:p>
        </p:txBody>
      </p:sp>
      <p:sp>
        <p:nvSpPr>
          <p:cNvPr id="8" name="テキスト ボックス 7"/>
          <p:cNvSpPr txBox="1"/>
          <p:nvPr userDrawn="1"/>
        </p:nvSpPr>
        <p:spPr>
          <a:xfrm>
            <a:off x="8358187" y="1"/>
            <a:ext cx="1547813" cy="317459"/>
          </a:xfrm>
          <a:prstGeom prst="rect">
            <a:avLst/>
          </a:prstGeom>
          <a:noFill/>
        </p:spPr>
        <p:txBody>
          <a:bodyPr wrap="square" rtlCol="0">
            <a:spAutoFit/>
          </a:bodyPr>
          <a:lstStyle/>
          <a:p>
            <a:pPr algn="r"/>
            <a:r>
              <a:rPr kumimoji="1" lang="ja-JP" altLang="en-US" sz="1463" dirty="0"/>
              <a:t>○○限り</a:t>
            </a:r>
            <a:endParaRPr kumimoji="1" lang="en-US" altLang="ja-JP" sz="1463" dirty="0"/>
          </a:p>
        </p:txBody>
      </p:sp>
    </p:spTree>
    <p:extLst>
      <p:ext uri="{BB962C8B-B14F-4D97-AF65-F5344CB8AC3E}">
        <p14:creationId xmlns:p14="http://schemas.microsoft.com/office/powerpoint/2010/main" val="2627339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2025/1/20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3288002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2025/1/20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4273279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2025/1/20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4043107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2025/1/20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2428138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2025/1/20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3414163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FB2DDDA-D0E9-49A8-AE64-4780946CB66F}" type="datetimeFigureOut">
              <a:rPr kumimoji="1" lang="ja-JP" altLang="en-US" smtClean="0"/>
              <a:t>2025/1/20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788466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FB2DDDA-D0E9-49A8-AE64-4780946CB66F}" type="datetimeFigureOut">
              <a:rPr kumimoji="1" lang="ja-JP" altLang="en-US" smtClean="0"/>
              <a:t>2025/1/20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020226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B2DDDA-D0E9-49A8-AE64-4780946CB66F}" type="datetimeFigureOut">
              <a:rPr kumimoji="1" lang="ja-JP" altLang="en-US" smtClean="0"/>
              <a:t>2025/1/20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552402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2025/1/20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736383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r>
              <a:rPr kumimoji="1" lang="ja-JP" altLang="en-US"/>
              <a:t>図を追加</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2025/1/20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790578064"/>
      </p:ext>
    </p:extLst>
  </p:cSld>
  <p:clrMapOvr>
    <a:masterClrMapping/>
  </p:clrMapOvr>
</p:sldLayout>
</file>

<file path=ppt/slideMasters/_rels/slideMaster1.xml.rels>&#65279;<?xml version="1.0" encoding="UTF-8" standalone="yes"?><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0FB2DDDA-D0E9-49A8-AE64-4780946CB66F}" type="datetimeFigureOut">
              <a:rPr kumimoji="1" lang="ja-JP" altLang="en-US" smtClean="0"/>
              <a:t>2025/1/20</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847023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矢印コネクタ 4">
            <a:extLst>
              <a:ext uri="{FF2B5EF4-FFF2-40B4-BE49-F238E27FC236}">
                <a16:creationId xmlns:a16="http://schemas.microsoft.com/office/drawing/2014/main" id="{E9D909C4-D66C-70BA-410C-1C9DEE1D2072}"/>
              </a:ext>
            </a:extLst>
          </p:cNvPr>
          <p:cNvCxnSpPr/>
          <p:nvPr/>
        </p:nvCxnSpPr>
        <p:spPr>
          <a:xfrm>
            <a:off x="-8389" y="469783"/>
            <a:ext cx="9906000" cy="0"/>
          </a:xfrm>
          <a:prstGeom prst="straightConnector1">
            <a:avLst/>
          </a:prstGeom>
          <a:ln w="28575">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47B6C83C-95F9-5DE2-2D2C-E0D72786A3D8}"/>
              </a:ext>
            </a:extLst>
          </p:cNvPr>
          <p:cNvSpPr txBox="1"/>
          <p:nvPr/>
        </p:nvSpPr>
        <p:spPr>
          <a:xfrm>
            <a:off x="302003" y="184341"/>
            <a:ext cx="3077766" cy="307777"/>
          </a:xfrm>
          <a:prstGeom prst="rect">
            <a:avLst/>
          </a:prstGeom>
          <a:noFill/>
        </p:spPr>
        <p:txBody>
          <a:bodyPr wrap="none" lIns="0" tIns="0" rIns="0" bIns="0" rtlCol="0">
            <a:spAutoFit/>
          </a:bodyPr>
          <a:lstStyle/>
          <a:p>
            <a:r>
              <a:rPr kumimoji="1" lang="ja-JP" altLang="en-US" sz="2000" b="1" dirty="0">
                <a:latin typeface="メイリオ" panose="020B0604030504040204" pitchFamily="50" charset="-128"/>
                <a:ea typeface="メイリオ" panose="020B0604030504040204" pitchFamily="50" charset="-128"/>
              </a:rPr>
              <a:t>施設名（事業実施主体名）</a:t>
            </a:r>
          </a:p>
        </p:txBody>
      </p:sp>
      <p:grpSp>
        <p:nvGrpSpPr>
          <p:cNvPr id="24" name="グループ化 23">
            <a:extLst>
              <a:ext uri="{FF2B5EF4-FFF2-40B4-BE49-F238E27FC236}">
                <a16:creationId xmlns:a16="http://schemas.microsoft.com/office/drawing/2014/main" id="{B98AC609-21AA-5A27-FF87-97409617142C}"/>
              </a:ext>
            </a:extLst>
          </p:cNvPr>
          <p:cNvGrpSpPr/>
          <p:nvPr/>
        </p:nvGrpSpPr>
        <p:grpSpPr>
          <a:xfrm>
            <a:off x="124436" y="1881335"/>
            <a:ext cx="4632121" cy="2845269"/>
            <a:chOff x="124436" y="1904297"/>
            <a:chExt cx="4632121" cy="2845269"/>
          </a:xfrm>
        </p:grpSpPr>
        <p:sp>
          <p:nvSpPr>
            <p:cNvPr id="13" name="四角形: 角を丸くする 12">
              <a:extLst>
                <a:ext uri="{FF2B5EF4-FFF2-40B4-BE49-F238E27FC236}">
                  <a16:creationId xmlns:a16="http://schemas.microsoft.com/office/drawing/2014/main" id="{161F9B9E-25A2-0BC3-5D69-5869385F874F}"/>
                </a:ext>
              </a:extLst>
            </p:cNvPr>
            <p:cNvSpPr/>
            <p:nvPr/>
          </p:nvSpPr>
          <p:spPr>
            <a:xfrm>
              <a:off x="124436" y="1904297"/>
              <a:ext cx="4632121" cy="2845269"/>
            </a:xfrm>
            <a:prstGeom prst="roundRect">
              <a:avLst>
                <a:gd name="adj" fmla="val 1977"/>
              </a:avLst>
            </a:prstGeom>
            <a:solidFill>
              <a:schemeClr val="bg1">
                <a:lumMod val="9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72000" tIns="270000" rIns="72000" bIns="72000" rtlCol="0" anchor="t" anchorCtr="0"/>
            <a:lstStyle/>
            <a:p>
              <a:pPr>
                <a:spcAft>
                  <a:spcPts val="200"/>
                </a:spcAft>
              </a:pPr>
              <a:r>
                <a:rPr lang="ja-JP" altLang="en-US" sz="1200" dirty="0">
                  <a:solidFill>
                    <a:schemeClr val="tx1"/>
                  </a:solidFill>
                  <a:latin typeface="メイリオ" panose="020B0604030504040204" pitchFamily="50" charset="-128"/>
                  <a:ea typeface="メイリオ" panose="020B0604030504040204" pitchFamily="50" charset="-128"/>
                </a:rPr>
                <a:t>施設名：○○○（都道府県市町村名）</a:t>
              </a:r>
              <a:endParaRPr lang="en-US" altLang="ja-JP" sz="1200" dirty="0">
                <a:solidFill>
                  <a:schemeClr val="tx1"/>
                </a:solidFill>
                <a:latin typeface="メイリオ" panose="020B0604030504040204" pitchFamily="50" charset="-128"/>
                <a:ea typeface="メイリオ" panose="020B0604030504040204" pitchFamily="50" charset="-128"/>
              </a:endParaRPr>
            </a:p>
            <a:p>
              <a:pPr>
                <a:spcAft>
                  <a:spcPts val="200"/>
                </a:spcAft>
              </a:pPr>
              <a:r>
                <a:rPr lang="ja-JP" altLang="en-US" sz="1200" dirty="0">
                  <a:solidFill>
                    <a:schemeClr val="tx1"/>
                  </a:solidFill>
                  <a:latin typeface="メイリオ" panose="020B0604030504040204" pitchFamily="50" charset="-128"/>
                  <a:ea typeface="メイリオ" panose="020B0604030504040204" pitchFamily="50" charset="-128"/>
                </a:rPr>
                <a:t>施工者：○○○</a:t>
              </a:r>
              <a:endParaRPr lang="en-US" altLang="ja-JP" sz="1200" dirty="0">
                <a:solidFill>
                  <a:schemeClr val="tx1"/>
                </a:solidFill>
                <a:latin typeface="メイリオ" panose="020B0604030504040204" pitchFamily="50" charset="-128"/>
                <a:ea typeface="メイリオ" panose="020B0604030504040204" pitchFamily="50" charset="-128"/>
              </a:endParaRPr>
            </a:p>
            <a:p>
              <a:pPr>
                <a:spcAft>
                  <a:spcPts val="200"/>
                </a:spcAft>
              </a:pPr>
              <a:r>
                <a:rPr lang="ja-JP" altLang="en-US" sz="1200" dirty="0">
                  <a:solidFill>
                    <a:schemeClr val="tx1"/>
                  </a:solidFill>
                  <a:latin typeface="メイリオ" panose="020B0604030504040204" pitchFamily="50" charset="-128"/>
                  <a:ea typeface="メイリオ" panose="020B0604030504040204" pitchFamily="50" charset="-128"/>
                </a:rPr>
                <a:t>用　途：○○○</a:t>
              </a:r>
              <a:endParaRPr lang="en-US" altLang="ja-JP" sz="1200" dirty="0">
                <a:solidFill>
                  <a:schemeClr val="tx1"/>
                </a:solidFill>
                <a:latin typeface="メイリオ" panose="020B0604030504040204" pitchFamily="50" charset="-128"/>
                <a:ea typeface="メイリオ" panose="020B0604030504040204" pitchFamily="50" charset="-128"/>
              </a:endParaRPr>
            </a:p>
            <a:p>
              <a:pPr>
                <a:spcAft>
                  <a:spcPts val="200"/>
                </a:spcAft>
              </a:pPr>
              <a:r>
                <a:rPr lang="ja-JP" altLang="en-US" sz="1200" dirty="0">
                  <a:solidFill>
                    <a:schemeClr val="tx1"/>
                  </a:solidFill>
                  <a:latin typeface="メイリオ" panose="020B0604030504040204" pitchFamily="50" charset="-128"/>
                  <a:ea typeface="メイリオ" panose="020B0604030504040204" pitchFamily="50" charset="-128"/>
                </a:rPr>
                <a:t>構　造：木造（地上〇階）</a:t>
              </a:r>
              <a:endParaRPr lang="en-US" altLang="ja-JP" sz="1200" dirty="0">
                <a:solidFill>
                  <a:schemeClr val="tx1"/>
                </a:solidFill>
                <a:latin typeface="メイリオ" panose="020B0604030504040204" pitchFamily="50" charset="-128"/>
                <a:ea typeface="メイリオ" panose="020B0604030504040204" pitchFamily="50" charset="-128"/>
              </a:endParaRPr>
            </a:p>
            <a:p>
              <a:pPr>
                <a:spcAft>
                  <a:spcPts val="200"/>
                </a:spcAft>
              </a:pPr>
              <a:r>
                <a:rPr lang="ja-JP" altLang="en-US" sz="1200" dirty="0">
                  <a:solidFill>
                    <a:schemeClr val="tx1"/>
                  </a:solidFill>
                  <a:latin typeface="メイリオ" panose="020B0604030504040204" pitchFamily="50" charset="-128"/>
                  <a:ea typeface="メイリオ" panose="020B0604030504040204" pitchFamily="50" charset="-128"/>
                </a:rPr>
                <a:t>事業費：</a:t>
              </a:r>
              <a:r>
                <a:rPr lang="en-US" altLang="ja-JP" sz="1200" dirty="0">
                  <a:solidFill>
                    <a:schemeClr val="tx1"/>
                  </a:solidFill>
                  <a:latin typeface="メイリオ" panose="020B0604030504040204" pitchFamily="50" charset="-128"/>
                  <a:ea typeface="メイリオ" panose="020B0604030504040204" pitchFamily="50" charset="-128"/>
                </a:rPr>
                <a:t> 000,000</a:t>
              </a:r>
              <a:r>
                <a:rPr lang="ja-JP" altLang="en-US" sz="1200" dirty="0">
                  <a:solidFill>
                    <a:schemeClr val="tx1"/>
                  </a:solidFill>
                  <a:latin typeface="メイリオ" panose="020B0604030504040204" pitchFamily="50" charset="-128"/>
                  <a:ea typeface="メイリオ" panose="020B0604030504040204" pitchFamily="50" charset="-128"/>
                </a:rPr>
                <a:t>千円</a:t>
              </a:r>
              <a:endParaRPr lang="en-US" altLang="ja-JP" sz="1200" dirty="0">
                <a:solidFill>
                  <a:schemeClr val="tx1"/>
                </a:solidFill>
                <a:latin typeface="メイリオ" panose="020B0604030504040204" pitchFamily="50" charset="-128"/>
                <a:ea typeface="メイリオ" panose="020B0604030504040204" pitchFamily="50" charset="-128"/>
              </a:endParaRPr>
            </a:p>
            <a:p>
              <a:pPr>
                <a:spcAft>
                  <a:spcPts val="200"/>
                </a:spcAft>
              </a:pPr>
              <a:r>
                <a:rPr lang="ja-JP" altLang="en-US" sz="1200" dirty="0">
                  <a:solidFill>
                    <a:schemeClr val="tx1"/>
                  </a:solidFill>
                  <a:latin typeface="メイリオ" panose="020B0604030504040204" pitchFamily="50" charset="-128"/>
                  <a:ea typeface="メイリオ" panose="020B0604030504040204" pitchFamily="50" charset="-128"/>
                </a:rPr>
                <a:t>　うち補助対象事業費：</a:t>
              </a:r>
              <a:r>
                <a:rPr lang="en-US" altLang="ja-JP" sz="1200" dirty="0">
                  <a:solidFill>
                    <a:schemeClr val="tx1"/>
                  </a:solidFill>
                  <a:latin typeface="メイリオ" panose="020B0604030504040204" pitchFamily="50" charset="-128"/>
                  <a:ea typeface="メイリオ" panose="020B0604030504040204" pitchFamily="50" charset="-128"/>
                </a:rPr>
                <a:t> 000,000</a:t>
              </a:r>
              <a:r>
                <a:rPr lang="ja-JP" altLang="en-US" sz="1200" dirty="0">
                  <a:solidFill>
                    <a:schemeClr val="tx1"/>
                  </a:solidFill>
                  <a:latin typeface="メイリオ" panose="020B0604030504040204" pitchFamily="50" charset="-128"/>
                  <a:ea typeface="メイリオ" panose="020B0604030504040204" pitchFamily="50" charset="-128"/>
                </a:rPr>
                <a:t>千円</a:t>
              </a:r>
              <a:endParaRPr lang="en-US" altLang="ja-JP" sz="1200" dirty="0">
                <a:solidFill>
                  <a:schemeClr val="tx1"/>
                </a:solidFill>
                <a:latin typeface="メイリオ" panose="020B0604030504040204" pitchFamily="50" charset="-128"/>
                <a:ea typeface="メイリオ" panose="020B0604030504040204" pitchFamily="50" charset="-128"/>
              </a:endParaRPr>
            </a:p>
            <a:p>
              <a:pPr>
                <a:spcAft>
                  <a:spcPts val="200"/>
                </a:spcAft>
              </a:pPr>
              <a:r>
                <a:rPr lang="ja-JP" altLang="en-US" sz="1200" dirty="0">
                  <a:solidFill>
                    <a:schemeClr val="tx1"/>
                  </a:solidFill>
                  <a:latin typeface="メイリオ" panose="020B0604030504040204" pitchFamily="50" charset="-128"/>
                  <a:ea typeface="メイリオ" panose="020B0604030504040204" pitchFamily="50" charset="-128"/>
                </a:rPr>
                <a:t>延床面積：</a:t>
              </a:r>
              <a:r>
                <a:rPr lang="en-US" altLang="ja-JP" sz="1200" dirty="0">
                  <a:solidFill>
                    <a:schemeClr val="tx1"/>
                  </a:solidFill>
                  <a:latin typeface="メイリオ" panose="020B0604030504040204" pitchFamily="50" charset="-128"/>
                  <a:ea typeface="メイリオ" panose="020B0604030504040204" pitchFamily="50" charset="-128"/>
                </a:rPr>
                <a:t>0,000m</a:t>
              </a:r>
              <a:r>
                <a:rPr lang="en-US" altLang="ja-JP" sz="1200" baseline="30000" dirty="0">
                  <a:solidFill>
                    <a:schemeClr val="tx1"/>
                  </a:solidFill>
                  <a:latin typeface="メイリオ" panose="020B0604030504040204" pitchFamily="50" charset="-128"/>
                  <a:ea typeface="メイリオ" panose="020B0604030504040204" pitchFamily="50" charset="-128"/>
                </a:rPr>
                <a:t>2</a:t>
              </a:r>
              <a:r>
                <a:rPr lang="ja-JP" altLang="en-US" sz="1200" dirty="0">
                  <a:solidFill>
                    <a:schemeClr val="tx1"/>
                  </a:solidFill>
                  <a:latin typeface="メイリオ" panose="020B0604030504040204" pitchFamily="50" charset="-128"/>
                  <a:ea typeface="メイリオ" panose="020B0604030504040204" pitchFamily="50" charset="-128"/>
                </a:rPr>
                <a:t>（うち補助対象</a:t>
              </a:r>
              <a:r>
                <a:rPr lang="en-US" altLang="ja-JP" sz="1200" dirty="0">
                  <a:solidFill>
                    <a:schemeClr val="tx1"/>
                  </a:solidFill>
                  <a:latin typeface="メイリオ" panose="020B0604030504040204" pitchFamily="50" charset="-128"/>
                  <a:ea typeface="メイリオ" panose="020B0604030504040204" pitchFamily="50" charset="-128"/>
                </a:rPr>
                <a:t>0,000m</a:t>
              </a:r>
              <a:r>
                <a:rPr lang="en-US" altLang="ja-JP" sz="1200" baseline="30000" dirty="0">
                  <a:solidFill>
                    <a:schemeClr val="tx1"/>
                  </a:solidFill>
                  <a:latin typeface="メイリオ" panose="020B0604030504040204" pitchFamily="50" charset="-128"/>
                  <a:ea typeface="メイリオ" panose="020B0604030504040204" pitchFamily="50" charset="-128"/>
                </a:rPr>
                <a:t>2</a:t>
              </a:r>
              <a:r>
                <a:rPr lang="ja-JP" altLang="en-US" sz="1200" dirty="0">
                  <a:solidFill>
                    <a:schemeClr val="tx1"/>
                  </a:solidFill>
                  <a:latin typeface="メイリオ" panose="020B0604030504040204" pitchFamily="50" charset="-128"/>
                  <a:ea typeface="メイリオ" panose="020B0604030504040204" pitchFamily="50" charset="-128"/>
                </a:rPr>
                <a:t>）</a:t>
              </a:r>
              <a:endParaRPr lang="en-US" altLang="ja-JP" sz="1200" dirty="0">
                <a:solidFill>
                  <a:schemeClr val="tx1"/>
                </a:solidFill>
                <a:latin typeface="メイリオ" panose="020B0604030504040204" pitchFamily="50" charset="-128"/>
                <a:ea typeface="メイリオ" panose="020B0604030504040204" pitchFamily="50" charset="-128"/>
              </a:endParaRPr>
            </a:p>
            <a:p>
              <a:pPr>
                <a:spcAft>
                  <a:spcPts val="200"/>
                </a:spcAft>
              </a:pPr>
              <a:r>
                <a:rPr lang="ja-JP" altLang="en-US" sz="1200" dirty="0">
                  <a:solidFill>
                    <a:schemeClr val="tx1"/>
                  </a:solidFill>
                  <a:latin typeface="メイリオ" panose="020B0604030504040204" pitchFamily="50" charset="-128"/>
                  <a:ea typeface="メイリオ" panose="020B0604030504040204" pitchFamily="50" charset="-128"/>
                </a:rPr>
                <a:t>木材利用量：</a:t>
              </a:r>
              <a:r>
                <a:rPr lang="en-US" altLang="ja-JP" sz="1200" dirty="0">
                  <a:solidFill>
                    <a:schemeClr val="tx1"/>
                  </a:solidFill>
                  <a:latin typeface="メイリオ" panose="020B0604030504040204" pitchFamily="50" charset="-128"/>
                  <a:ea typeface="メイリオ" panose="020B0604030504040204" pitchFamily="50" charset="-128"/>
                </a:rPr>
                <a:t>000m</a:t>
              </a:r>
              <a:r>
                <a:rPr lang="en-US" altLang="ja-JP" sz="1200" baseline="30000" dirty="0">
                  <a:solidFill>
                    <a:schemeClr val="tx1"/>
                  </a:solidFill>
                  <a:latin typeface="メイリオ" panose="020B0604030504040204" pitchFamily="50" charset="-128"/>
                  <a:ea typeface="メイリオ" panose="020B0604030504040204" pitchFamily="50" charset="-128"/>
                </a:rPr>
                <a:t>3</a:t>
              </a:r>
              <a:r>
                <a:rPr lang="ja-JP" altLang="en-US" sz="1200" dirty="0">
                  <a:solidFill>
                    <a:schemeClr val="tx1"/>
                  </a:solidFill>
                  <a:latin typeface="メイリオ" panose="020B0604030504040204" pitchFamily="50" charset="-128"/>
                  <a:ea typeface="メイリオ" panose="020B0604030504040204" pitchFamily="50" charset="-128"/>
                </a:rPr>
                <a:t>（うち補助対象</a:t>
              </a:r>
              <a:r>
                <a:rPr lang="en-US" altLang="ja-JP" sz="1200" dirty="0">
                  <a:solidFill>
                    <a:schemeClr val="tx1"/>
                  </a:solidFill>
                  <a:latin typeface="メイリオ" panose="020B0604030504040204" pitchFamily="50" charset="-128"/>
                  <a:ea typeface="メイリオ" panose="020B0604030504040204" pitchFamily="50" charset="-128"/>
                </a:rPr>
                <a:t>000m</a:t>
              </a:r>
              <a:r>
                <a:rPr lang="en-US" altLang="ja-JP" sz="1200" baseline="30000" dirty="0">
                  <a:solidFill>
                    <a:schemeClr val="tx1"/>
                  </a:solidFill>
                  <a:latin typeface="メイリオ" panose="020B0604030504040204" pitchFamily="50" charset="-128"/>
                  <a:ea typeface="メイリオ" panose="020B0604030504040204" pitchFamily="50" charset="-128"/>
                </a:rPr>
                <a:t>3</a:t>
              </a:r>
              <a:r>
                <a:rPr lang="ja-JP" altLang="en-US" sz="1200" dirty="0">
                  <a:solidFill>
                    <a:schemeClr val="tx1"/>
                  </a:solidFill>
                  <a:latin typeface="メイリオ" panose="020B0604030504040204" pitchFamily="50" charset="-128"/>
                  <a:ea typeface="メイリオ" panose="020B0604030504040204" pitchFamily="50" charset="-128"/>
                </a:rPr>
                <a:t>）</a:t>
              </a:r>
              <a:endParaRPr lang="en-US" altLang="ja-JP" sz="1200" dirty="0">
                <a:solidFill>
                  <a:schemeClr val="tx1"/>
                </a:solidFill>
                <a:latin typeface="メイリオ" panose="020B0604030504040204" pitchFamily="50" charset="-128"/>
                <a:ea typeface="メイリオ" panose="020B0604030504040204" pitchFamily="50" charset="-128"/>
              </a:endParaRPr>
            </a:p>
            <a:p>
              <a:pPr>
                <a:spcAft>
                  <a:spcPts val="200"/>
                </a:spcAft>
              </a:pPr>
              <a:r>
                <a:rPr lang="ja-JP" altLang="en-US" sz="1200" dirty="0">
                  <a:solidFill>
                    <a:schemeClr val="tx1"/>
                  </a:solidFill>
                  <a:latin typeface="メイリオ" panose="020B0604030504040204" pitchFamily="50" charset="-128"/>
                  <a:ea typeface="メイリオ" panose="020B0604030504040204" pitchFamily="50" charset="-128"/>
                </a:rPr>
                <a:t>　うち地域材：</a:t>
              </a:r>
              <a:r>
                <a:rPr lang="en-US" altLang="ja-JP" sz="1200" dirty="0">
                  <a:solidFill>
                    <a:schemeClr val="tx1"/>
                  </a:solidFill>
                  <a:latin typeface="メイリオ" panose="020B0604030504040204" pitchFamily="50" charset="-128"/>
                  <a:ea typeface="メイリオ" panose="020B0604030504040204" pitchFamily="50" charset="-128"/>
                </a:rPr>
                <a:t>000m</a:t>
              </a:r>
              <a:r>
                <a:rPr lang="en-US" altLang="ja-JP" sz="1200" baseline="30000" dirty="0">
                  <a:solidFill>
                    <a:schemeClr val="tx1"/>
                  </a:solidFill>
                  <a:latin typeface="メイリオ" panose="020B0604030504040204" pitchFamily="50" charset="-128"/>
                  <a:ea typeface="メイリオ" panose="020B0604030504040204" pitchFamily="50" charset="-128"/>
                </a:rPr>
                <a:t>3</a:t>
              </a:r>
            </a:p>
            <a:p>
              <a:pPr>
                <a:spcAft>
                  <a:spcPts val="200"/>
                </a:spcAft>
              </a:pPr>
              <a:r>
                <a:rPr lang="ja-JP" altLang="en-US" sz="1200" dirty="0">
                  <a:solidFill>
                    <a:schemeClr val="tx1"/>
                  </a:solidFill>
                  <a:latin typeface="メイリオ" panose="020B0604030504040204" pitchFamily="50" charset="-128"/>
                  <a:ea typeface="メイリオ" panose="020B0604030504040204" pitchFamily="50" charset="-128"/>
                </a:rPr>
                <a:t>　うちＣＬＴ：</a:t>
              </a:r>
              <a:r>
                <a:rPr lang="en-US" altLang="ja-JP" sz="1200" dirty="0">
                  <a:solidFill>
                    <a:schemeClr val="tx1"/>
                  </a:solidFill>
                  <a:latin typeface="メイリオ" panose="020B0604030504040204" pitchFamily="50" charset="-128"/>
                  <a:ea typeface="メイリオ" panose="020B0604030504040204" pitchFamily="50" charset="-128"/>
                </a:rPr>
                <a:t>000</a:t>
              </a:r>
              <a:r>
                <a:rPr lang="ja-JP" altLang="en-US" sz="1200" dirty="0">
                  <a:solidFill>
                    <a:schemeClr val="tx1"/>
                  </a:solidFill>
                  <a:latin typeface="メイリオ" panose="020B0604030504040204" pitchFamily="50" charset="-128"/>
                  <a:ea typeface="メイリオ" panose="020B0604030504040204" pitchFamily="50" charset="-128"/>
                </a:rPr>
                <a:t>ｍ</a:t>
              </a:r>
              <a:r>
                <a:rPr lang="en-US" altLang="ja-JP" sz="1200" baseline="30000" dirty="0">
                  <a:solidFill>
                    <a:schemeClr val="tx1"/>
                  </a:solidFill>
                  <a:latin typeface="メイリオ" panose="020B0604030504040204" pitchFamily="50" charset="-128"/>
                  <a:ea typeface="メイリオ" panose="020B0604030504040204" pitchFamily="50" charset="-128"/>
                </a:rPr>
                <a:t>3</a:t>
              </a:r>
              <a:endParaRPr lang="en-US" altLang="ja-JP" sz="1200" dirty="0">
                <a:solidFill>
                  <a:schemeClr val="tx1"/>
                </a:solidFill>
                <a:latin typeface="メイリオ" panose="020B0604030504040204" pitchFamily="50" charset="-128"/>
                <a:ea typeface="メイリオ" panose="020B0604030504040204" pitchFamily="50" charset="-128"/>
              </a:endParaRPr>
            </a:p>
            <a:p>
              <a:pPr>
                <a:spcAft>
                  <a:spcPts val="200"/>
                </a:spcAft>
              </a:pPr>
              <a:r>
                <a:rPr lang="ja-JP" altLang="en-US" sz="1200" dirty="0">
                  <a:solidFill>
                    <a:schemeClr val="tx1"/>
                  </a:solidFill>
                  <a:latin typeface="メイリオ" panose="020B0604030504040204" pitchFamily="50" charset="-128"/>
                  <a:ea typeface="メイリオ" panose="020B0604030504040204" pitchFamily="50" charset="-128"/>
                </a:rPr>
                <a:t>　うちＪＡＳ：</a:t>
              </a:r>
              <a:r>
                <a:rPr lang="en-US" altLang="ja-JP" sz="1200" dirty="0">
                  <a:solidFill>
                    <a:schemeClr val="tx1"/>
                  </a:solidFill>
                  <a:latin typeface="メイリオ" panose="020B0604030504040204" pitchFamily="50" charset="-128"/>
                  <a:ea typeface="メイリオ" panose="020B0604030504040204" pitchFamily="50" charset="-128"/>
                </a:rPr>
                <a:t>000</a:t>
              </a:r>
              <a:r>
                <a:rPr lang="ja-JP" altLang="en-US" sz="1200" dirty="0">
                  <a:solidFill>
                    <a:schemeClr val="tx1"/>
                  </a:solidFill>
                  <a:latin typeface="メイリオ" panose="020B0604030504040204" pitchFamily="50" charset="-128"/>
                  <a:ea typeface="メイリオ" panose="020B0604030504040204" pitchFamily="50" charset="-128"/>
                </a:rPr>
                <a:t>ｍ</a:t>
              </a:r>
              <a:r>
                <a:rPr lang="en-US" altLang="ja-JP" sz="1200" baseline="30000" dirty="0">
                  <a:solidFill>
                    <a:schemeClr val="tx1"/>
                  </a:solidFill>
                  <a:latin typeface="メイリオ" panose="020B0604030504040204" pitchFamily="50" charset="-128"/>
                  <a:ea typeface="メイリオ" panose="020B0604030504040204" pitchFamily="50" charset="-128"/>
                </a:rPr>
                <a:t>3</a:t>
              </a:r>
            </a:p>
            <a:p>
              <a:pPr>
                <a:spcAft>
                  <a:spcPts val="200"/>
                </a:spcAft>
              </a:pPr>
              <a:r>
                <a:rPr lang="ja-JP" altLang="en-US" sz="1200" dirty="0">
                  <a:solidFill>
                    <a:schemeClr val="tx1"/>
                  </a:solidFill>
                  <a:latin typeface="メイリオ" panose="020B0604030504040204" pitchFamily="50" charset="-128"/>
                  <a:ea typeface="メイリオ" panose="020B0604030504040204" pitchFamily="50" charset="-128"/>
                </a:rPr>
                <a:t>建築物木材利用促進協定：有（○○市</a:t>
              </a:r>
              <a:r>
                <a:rPr lang="en-US" altLang="ja-JP"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a:t>
              </a:r>
              <a:endParaRPr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29EDB6E5-94EC-C5A6-4160-23241BE6819A}"/>
                </a:ext>
              </a:extLst>
            </p:cNvPr>
            <p:cNvSpPr/>
            <p:nvPr/>
          </p:nvSpPr>
          <p:spPr>
            <a:xfrm>
              <a:off x="124437" y="1905901"/>
              <a:ext cx="1404000" cy="243487"/>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施設の概要</a:t>
              </a:r>
            </a:p>
          </p:txBody>
        </p:sp>
      </p:grpSp>
      <p:sp>
        <p:nvSpPr>
          <p:cNvPr id="16" name="正方形/長方形 15">
            <a:extLst>
              <a:ext uri="{FF2B5EF4-FFF2-40B4-BE49-F238E27FC236}">
                <a16:creationId xmlns:a16="http://schemas.microsoft.com/office/drawing/2014/main" id="{21ED9F35-86AC-1933-2EFE-13B6E8F87C27}"/>
              </a:ext>
            </a:extLst>
          </p:cNvPr>
          <p:cNvSpPr>
            <a:spLocks noChangeAspect="1"/>
          </p:cNvSpPr>
          <p:nvPr/>
        </p:nvSpPr>
        <p:spPr>
          <a:xfrm>
            <a:off x="5150841" y="4297195"/>
            <a:ext cx="3293999" cy="219600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kumimoji="1" lang="ja-JP" altLang="en-US" dirty="0"/>
              <a:t>パース等、</a:t>
            </a:r>
            <a:endParaRPr kumimoji="1" lang="en-US" altLang="ja-JP" dirty="0"/>
          </a:p>
          <a:p>
            <a:pPr algn="ctr"/>
            <a:r>
              <a:rPr lang="ja-JP" altLang="en-US" dirty="0"/>
              <a:t>建物の</a:t>
            </a:r>
            <a:r>
              <a:rPr kumimoji="1" lang="ja-JP" altLang="en-US" dirty="0"/>
              <a:t>イメージが伝わる</a:t>
            </a:r>
            <a:endParaRPr kumimoji="1" lang="en-US" altLang="ja-JP" dirty="0"/>
          </a:p>
          <a:p>
            <a:pPr algn="ctr"/>
            <a:r>
              <a:rPr kumimoji="1" lang="ja-JP" altLang="en-US" dirty="0"/>
              <a:t>ものを添付してください</a:t>
            </a:r>
          </a:p>
        </p:txBody>
      </p:sp>
      <p:grpSp>
        <p:nvGrpSpPr>
          <p:cNvPr id="19" name="グループ化 18">
            <a:extLst>
              <a:ext uri="{FF2B5EF4-FFF2-40B4-BE49-F238E27FC236}">
                <a16:creationId xmlns:a16="http://schemas.microsoft.com/office/drawing/2014/main" id="{77A3549B-C15F-489A-5495-0053783061E9}"/>
              </a:ext>
            </a:extLst>
          </p:cNvPr>
          <p:cNvGrpSpPr/>
          <p:nvPr/>
        </p:nvGrpSpPr>
        <p:grpSpPr>
          <a:xfrm>
            <a:off x="124436" y="4982527"/>
            <a:ext cx="4632122" cy="1544744"/>
            <a:chOff x="124436" y="1973012"/>
            <a:chExt cx="4542383" cy="1544744"/>
          </a:xfrm>
        </p:grpSpPr>
        <p:sp>
          <p:nvSpPr>
            <p:cNvPr id="20" name="四角形: 角を丸くする 19">
              <a:extLst>
                <a:ext uri="{FF2B5EF4-FFF2-40B4-BE49-F238E27FC236}">
                  <a16:creationId xmlns:a16="http://schemas.microsoft.com/office/drawing/2014/main" id="{00A9B837-7345-EFB6-CF00-5CB8143F81F6}"/>
                </a:ext>
              </a:extLst>
            </p:cNvPr>
            <p:cNvSpPr/>
            <p:nvPr/>
          </p:nvSpPr>
          <p:spPr>
            <a:xfrm>
              <a:off x="124437" y="1973012"/>
              <a:ext cx="4542382" cy="1544744"/>
            </a:xfrm>
            <a:prstGeom prst="roundRect">
              <a:avLst>
                <a:gd name="adj" fmla="val 3496"/>
              </a:avLst>
            </a:prstGeom>
            <a:solidFill>
              <a:srgbClr val="FFEFFF"/>
            </a:solidFill>
            <a:ln>
              <a:solidFill>
                <a:srgbClr val="FF99CC"/>
              </a:solidFill>
            </a:ln>
          </p:spPr>
          <p:style>
            <a:lnRef idx="2">
              <a:schemeClr val="accent1">
                <a:shade val="15000"/>
              </a:schemeClr>
            </a:lnRef>
            <a:fillRef idx="1">
              <a:schemeClr val="accent1"/>
            </a:fillRef>
            <a:effectRef idx="0">
              <a:schemeClr val="accent1"/>
            </a:effectRef>
            <a:fontRef idx="minor">
              <a:schemeClr val="lt1"/>
            </a:fontRef>
          </p:style>
          <p:txBody>
            <a:bodyPr lIns="72000" tIns="288000" rIns="72000" bIns="72000" rtlCol="0" anchor="t" anchorCtr="0"/>
            <a:lstStyle/>
            <a:p>
              <a:pPr marL="171450" indent="-171450">
                <a:spcAft>
                  <a:spcPts val="300"/>
                </a:spcAft>
                <a:buFont typeface="Wingdings" panose="05000000000000000000" pitchFamily="2" charset="2"/>
                <a:buChar char="Ø"/>
              </a:pPr>
              <a:r>
                <a:rPr lang="ja-JP" altLang="en-US" sz="1200" dirty="0">
                  <a:solidFill>
                    <a:schemeClr val="tx1"/>
                  </a:solidFill>
                  <a:latin typeface="メイリオ" panose="020B0604030504040204" pitchFamily="50" charset="-128"/>
                  <a:ea typeface="メイリオ" panose="020B0604030504040204" pitchFamily="50" charset="-128"/>
                </a:rPr>
                <a:t>当該施設は、○○地域の○○を学ぶことができる施設であり、訪れる方の社会教育施設としての機能を有する。</a:t>
              </a:r>
              <a:endParaRPr lang="en-US" altLang="ja-JP" sz="1200" dirty="0">
                <a:solidFill>
                  <a:schemeClr val="tx1"/>
                </a:solidFill>
                <a:latin typeface="メイリオ" panose="020B0604030504040204" pitchFamily="50" charset="-128"/>
                <a:ea typeface="メイリオ" panose="020B0604030504040204" pitchFamily="50" charset="-128"/>
              </a:endParaRPr>
            </a:p>
            <a:p>
              <a:pPr marL="171450" indent="-171450">
                <a:spcAft>
                  <a:spcPts val="300"/>
                </a:spcAft>
                <a:buFont typeface="Wingdings" panose="05000000000000000000" pitchFamily="2" charset="2"/>
                <a:buChar char="Ø"/>
              </a:pPr>
              <a:r>
                <a:rPr lang="ja-JP" altLang="en-US" sz="1200" dirty="0">
                  <a:solidFill>
                    <a:schemeClr val="tx1"/>
                  </a:solidFill>
                  <a:latin typeface="メイリオ" panose="020B0604030504040204" pitchFamily="50" charset="-128"/>
                  <a:ea typeface="メイリオ" panose="020B0604030504040204" pitchFamily="50" charset="-128"/>
                </a:rPr>
                <a:t>施設を整備する○○地域は、年間○○人の観光客が訪れ、当該施設も延べ○○人</a:t>
              </a:r>
              <a:r>
                <a:rPr lang="en-US" altLang="ja-JP"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年の利用者が見込まれる。</a:t>
              </a:r>
              <a:endParaRPr lang="en-US" altLang="ja-JP" sz="1200" dirty="0">
                <a:solidFill>
                  <a:schemeClr val="tx1"/>
                </a:solidFill>
                <a:latin typeface="メイリオ" panose="020B0604030504040204" pitchFamily="50" charset="-128"/>
                <a:ea typeface="メイリオ" panose="020B0604030504040204" pitchFamily="50" charset="-128"/>
              </a:endParaRPr>
            </a:p>
            <a:p>
              <a:pPr marL="171450" indent="-171450">
                <a:spcAft>
                  <a:spcPts val="300"/>
                </a:spcAft>
                <a:buFont typeface="Wingdings" panose="05000000000000000000" pitchFamily="2" charset="2"/>
                <a:buChar char="Ø"/>
              </a:pPr>
              <a:r>
                <a:rPr lang="ja-JP" altLang="en-US" sz="1200" dirty="0">
                  <a:solidFill>
                    <a:schemeClr val="tx1"/>
                  </a:solidFill>
                  <a:latin typeface="メイリオ" panose="020B0604030504040204" pitchFamily="50" charset="-128"/>
                  <a:ea typeface="メイリオ" panose="020B0604030504040204" pitchFamily="50" charset="-128"/>
                </a:rPr>
                <a:t>多くの方が、○○を学びながら、木材に触れることで、地域の活性化と更なる木材利用の拡大に繋がることが期待される。</a:t>
              </a:r>
            </a:p>
          </p:txBody>
        </p:sp>
        <p:sp>
          <p:nvSpPr>
            <p:cNvPr id="21" name="正方形/長方形 20">
              <a:extLst>
                <a:ext uri="{FF2B5EF4-FFF2-40B4-BE49-F238E27FC236}">
                  <a16:creationId xmlns:a16="http://schemas.microsoft.com/office/drawing/2014/main" id="{994177B2-5A33-B36C-F5EB-0224FAAF3F77}"/>
                </a:ext>
              </a:extLst>
            </p:cNvPr>
            <p:cNvSpPr/>
            <p:nvPr/>
          </p:nvSpPr>
          <p:spPr>
            <a:xfrm>
              <a:off x="124436" y="1973013"/>
              <a:ext cx="1376800" cy="243487"/>
            </a:xfrm>
            <a:prstGeom prst="rect">
              <a:avLst/>
            </a:prstGeom>
            <a:solidFill>
              <a:srgbClr val="FF99CC"/>
            </a:solidFill>
            <a:ln>
              <a:solidFill>
                <a:srgbClr val="FF99C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t>見込まれる効果</a:t>
              </a:r>
              <a:endParaRPr kumimoji="1" lang="ja-JP" altLang="en-US" sz="1400" dirty="0"/>
            </a:p>
          </p:txBody>
        </p:sp>
      </p:grpSp>
      <p:sp>
        <p:nvSpPr>
          <p:cNvPr id="22" name="テキスト ボックス 21">
            <a:extLst>
              <a:ext uri="{FF2B5EF4-FFF2-40B4-BE49-F238E27FC236}">
                <a16:creationId xmlns:a16="http://schemas.microsoft.com/office/drawing/2014/main" id="{C82D0D8F-4BB6-C99E-4214-484BD5F3296D}"/>
              </a:ext>
            </a:extLst>
          </p:cNvPr>
          <p:cNvSpPr txBox="1"/>
          <p:nvPr/>
        </p:nvSpPr>
        <p:spPr>
          <a:xfrm>
            <a:off x="5188849" y="6500824"/>
            <a:ext cx="4655121" cy="169277"/>
          </a:xfrm>
          <a:prstGeom prst="rect">
            <a:avLst/>
          </a:prstGeom>
          <a:noFill/>
        </p:spPr>
        <p:txBody>
          <a:bodyPr wrap="none" lIns="0" tIns="0" rIns="0" bIns="0" rtlCol="0">
            <a:spAutoFit/>
          </a:bodyPr>
          <a:lstStyle/>
          <a:p>
            <a:r>
              <a:rPr kumimoji="1" lang="ja-JP" altLang="en-US" sz="1100" dirty="0">
                <a:latin typeface="ＭＳ 明朝" panose="02020609040205080304" pitchFamily="17" charset="-128"/>
                <a:ea typeface="ＭＳ 明朝" panose="02020609040205080304" pitchFamily="17" charset="-128"/>
              </a:rPr>
              <a:t>○○○○（上記</a:t>
            </a:r>
            <a:r>
              <a:rPr lang="ja-JP" altLang="en-US" sz="1100" dirty="0">
                <a:latin typeface="ＭＳ 明朝" panose="02020609040205080304" pitchFamily="17" charset="-128"/>
                <a:ea typeface="ＭＳ 明朝" panose="02020609040205080304" pitchFamily="17" charset="-128"/>
              </a:rPr>
              <a:t>パース等</a:t>
            </a:r>
            <a:r>
              <a:rPr kumimoji="1" lang="ja-JP" altLang="en-US" sz="1100" dirty="0">
                <a:latin typeface="ＭＳ 明朝" panose="02020609040205080304" pitchFamily="17" charset="-128"/>
                <a:ea typeface="ＭＳ 明朝" panose="02020609040205080304" pitchFamily="17" charset="-128"/>
              </a:rPr>
              <a:t>でわかる外観や内観の特徴を記載してください）</a:t>
            </a:r>
          </a:p>
        </p:txBody>
      </p:sp>
      <p:grpSp>
        <p:nvGrpSpPr>
          <p:cNvPr id="2" name="グループ化 1">
            <a:extLst>
              <a:ext uri="{FF2B5EF4-FFF2-40B4-BE49-F238E27FC236}">
                <a16:creationId xmlns:a16="http://schemas.microsoft.com/office/drawing/2014/main" id="{5AE98C1D-FE72-BA44-415C-B4FA0FAE6597}"/>
              </a:ext>
            </a:extLst>
          </p:cNvPr>
          <p:cNvGrpSpPr/>
          <p:nvPr/>
        </p:nvGrpSpPr>
        <p:grpSpPr>
          <a:xfrm>
            <a:off x="124436" y="696198"/>
            <a:ext cx="9657127" cy="919010"/>
            <a:chOff x="124436" y="687898"/>
            <a:chExt cx="9657127" cy="919010"/>
          </a:xfrm>
        </p:grpSpPr>
        <p:sp>
          <p:nvSpPr>
            <p:cNvPr id="3" name="四角形: 角を丸くする 2">
              <a:extLst>
                <a:ext uri="{FF2B5EF4-FFF2-40B4-BE49-F238E27FC236}">
                  <a16:creationId xmlns:a16="http://schemas.microsoft.com/office/drawing/2014/main" id="{99AE7A27-82BA-2CF2-B238-247A6B3BAD16}"/>
                </a:ext>
              </a:extLst>
            </p:cNvPr>
            <p:cNvSpPr/>
            <p:nvPr/>
          </p:nvSpPr>
          <p:spPr>
            <a:xfrm>
              <a:off x="124437" y="687898"/>
              <a:ext cx="9657126" cy="919010"/>
            </a:xfrm>
            <a:prstGeom prst="roundRect">
              <a:avLst>
                <a:gd name="adj" fmla="val 5494"/>
              </a:avLst>
            </a:prstGeom>
            <a:solidFill>
              <a:schemeClr val="accent2">
                <a:lumMod val="20000"/>
                <a:lumOff val="8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lIns="72000" tIns="288000" rIns="72000" bIns="72000" rtlCol="0" anchor="t" anchorCtr="0"/>
            <a:lstStyle/>
            <a:p>
              <a:pPr marL="285750" indent="-285750">
                <a:spcAft>
                  <a:spcPts val="300"/>
                </a:spcAft>
                <a:buFont typeface="Wingdings" panose="05000000000000000000" pitchFamily="2" charset="2"/>
                <a:buChar char="Ø"/>
              </a:pPr>
              <a:r>
                <a:rPr lang="ja-JP" altLang="en-US" sz="1300" dirty="0">
                  <a:solidFill>
                    <a:schemeClr val="tx1"/>
                  </a:solidFill>
                  <a:latin typeface="メイリオ" panose="020B0604030504040204" pitchFamily="50" charset="-128"/>
                  <a:ea typeface="メイリオ" panose="020B0604030504040204" pitchFamily="50" charset="-128"/>
                </a:rPr>
                <a:t>ＣＬＴが表面に見える「現し」工法を採用するとともに、軒を広くとることで構造躯体に雨がかからないよう工夫</a:t>
              </a:r>
              <a:endParaRPr lang="en-US" altLang="ja-JP" sz="1300" dirty="0">
                <a:solidFill>
                  <a:schemeClr val="tx1"/>
                </a:solidFill>
                <a:latin typeface="メイリオ" panose="020B0604030504040204" pitchFamily="50" charset="-128"/>
                <a:ea typeface="メイリオ" panose="020B0604030504040204" pitchFamily="50" charset="-128"/>
              </a:endParaRPr>
            </a:p>
            <a:p>
              <a:pPr marL="285750" indent="-285750">
                <a:spcAft>
                  <a:spcPts val="300"/>
                </a:spcAft>
                <a:buFont typeface="Wingdings" panose="05000000000000000000" pitchFamily="2" charset="2"/>
                <a:buChar char="Ø"/>
              </a:pPr>
              <a:r>
                <a:rPr kumimoji="1" lang="ja-JP" altLang="en-US" sz="1300" dirty="0">
                  <a:solidFill>
                    <a:schemeClr val="tx1"/>
                  </a:solidFill>
                  <a:latin typeface="メイリオ" panose="020B0604030504040204" pitchFamily="50" charset="-128"/>
                  <a:ea typeface="メイリオ" panose="020B0604030504040204" pitchFamily="50" charset="-128"/>
                </a:rPr>
                <a:t>伐採から建方までの関係者が集まる会議をこれまでに〇回開催するなど、地域材調達の連携体制を構築</a:t>
              </a:r>
            </a:p>
          </p:txBody>
        </p:sp>
        <p:sp>
          <p:nvSpPr>
            <p:cNvPr id="4" name="正方形/長方形 3">
              <a:extLst>
                <a:ext uri="{FF2B5EF4-FFF2-40B4-BE49-F238E27FC236}">
                  <a16:creationId xmlns:a16="http://schemas.microsoft.com/office/drawing/2014/main" id="{272C9985-C969-8DC8-C29A-478872FD75C2}"/>
                </a:ext>
              </a:extLst>
            </p:cNvPr>
            <p:cNvSpPr/>
            <p:nvPr/>
          </p:nvSpPr>
          <p:spPr>
            <a:xfrm>
              <a:off x="124436" y="687898"/>
              <a:ext cx="2685876" cy="243487"/>
            </a:xfrm>
            <a:prstGeom prst="rect">
              <a:avLst/>
            </a:prstGeom>
            <a:solidFill>
              <a:schemeClr val="accent2"/>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設計、木材調達、施工上の工夫</a:t>
              </a:r>
            </a:p>
          </p:txBody>
        </p:sp>
      </p:grpSp>
      <p:grpSp>
        <p:nvGrpSpPr>
          <p:cNvPr id="8" name="グループ化 7">
            <a:extLst>
              <a:ext uri="{FF2B5EF4-FFF2-40B4-BE49-F238E27FC236}">
                <a16:creationId xmlns:a16="http://schemas.microsoft.com/office/drawing/2014/main" id="{76291A90-1182-E107-A2D6-779ADCE8DEF4}"/>
              </a:ext>
            </a:extLst>
          </p:cNvPr>
          <p:cNvGrpSpPr/>
          <p:nvPr/>
        </p:nvGrpSpPr>
        <p:grpSpPr>
          <a:xfrm>
            <a:off x="4882390" y="1894179"/>
            <a:ext cx="4899172" cy="2196000"/>
            <a:chOff x="124435" y="1973012"/>
            <a:chExt cx="4686842" cy="2196000"/>
          </a:xfrm>
        </p:grpSpPr>
        <p:sp>
          <p:nvSpPr>
            <p:cNvPr id="9" name="四角形: 角を丸くする 8">
              <a:extLst>
                <a:ext uri="{FF2B5EF4-FFF2-40B4-BE49-F238E27FC236}">
                  <a16:creationId xmlns:a16="http://schemas.microsoft.com/office/drawing/2014/main" id="{6C36B0D6-5033-BBC7-AB7C-92C01C9A8460}"/>
                </a:ext>
              </a:extLst>
            </p:cNvPr>
            <p:cNvSpPr/>
            <p:nvPr/>
          </p:nvSpPr>
          <p:spPr>
            <a:xfrm>
              <a:off x="124437" y="1973012"/>
              <a:ext cx="4686840" cy="2196000"/>
            </a:xfrm>
            <a:prstGeom prst="roundRect">
              <a:avLst>
                <a:gd name="adj" fmla="val 3496"/>
              </a:avLst>
            </a:prstGeom>
            <a:solidFill>
              <a:schemeClr val="bg1"/>
            </a:solid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lIns="72000" tIns="288000" rIns="72000" bIns="72000" rtlCol="0" anchor="t" anchorCtr="0"/>
            <a:lstStyle/>
            <a:p>
              <a:pPr>
                <a:spcAft>
                  <a:spcPts val="300"/>
                </a:spcAft>
              </a:pPr>
              <a:endParaRPr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a:extLst>
                <a:ext uri="{FF2B5EF4-FFF2-40B4-BE49-F238E27FC236}">
                  <a16:creationId xmlns:a16="http://schemas.microsoft.com/office/drawing/2014/main" id="{D39F15DB-6F3A-4E10-54B1-BD2CF926E7D9}"/>
                </a:ext>
              </a:extLst>
            </p:cNvPr>
            <p:cNvSpPr/>
            <p:nvPr/>
          </p:nvSpPr>
          <p:spPr>
            <a:xfrm>
              <a:off x="124435" y="1973013"/>
              <a:ext cx="2070558" cy="243487"/>
            </a:xfrm>
            <a:prstGeom prst="rect">
              <a:avLst/>
            </a:prstGeom>
            <a:solidFill>
              <a:schemeClr val="accent5"/>
            </a:solidFill>
            <a:ln>
              <a:solidFill>
                <a:schemeClr val="accent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dirty="0"/>
                <a:t>木材調達の想定スキーム</a:t>
              </a:r>
              <a:endParaRPr kumimoji="1" lang="ja-JP" altLang="en-US" sz="1400" dirty="0"/>
            </a:p>
          </p:txBody>
        </p:sp>
      </p:grpSp>
      <p:sp>
        <p:nvSpPr>
          <p:cNvPr id="25" name="角丸四角形 202">
            <a:extLst>
              <a:ext uri="{FF2B5EF4-FFF2-40B4-BE49-F238E27FC236}">
                <a16:creationId xmlns:a16="http://schemas.microsoft.com/office/drawing/2014/main" id="{464E8601-2C59-8D19-5602-38DC289839B0}"/>
              </a:ext>
            </a:extLst>
          </p:cNvPr>
          <p:cNvSpPr/>
          <p:nvPr/>
        </p:nvSpPr>
        <p:spPr>
          <a:xfrm>
            <a:off x="4965999" y="2249797"/>
            <a:ext cx="752594" cy="1752867"/>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000" dirty="0">
                <a:solidFill>
                  <a:prstClr val="black"/>
                </a:solidFill>
              </a:rPr>
              <a:t>発注者</a:t>
            </a:r>
            <a:endParaRPr lang="en-US" altLang="ja-JP" sz="1000" dirty="0">
              <a:solidFill>
                <a:prstClr val="black"/>
              </a:solidFill>
            </a:endParaRPr>
          </a:p>
          <a:p>
            <a:pPr algn="ctr"/>
            <a:r>
              <a:rPr lang="ja-JP" altLang="en-US" sz="1000" dirty="0">
                <a:solidFill>
                  <a:prstClr val="black"/>
                </a:solidFill>
              </a:rPr>
              <a:t>（○○町）</a:t>
            </a:r>
            <a:endParaRPr lang="ja-JP" altLang="en-US" sz="1100" dirty="0">
              <a:solidFill>
                <a:prstClr val="black"/>
              </a:solidFill>
            </a:endParaRPr>
          </a:p>
        </p:txBody>
      </p:sp>
      <p:sp>
        <p:nvSpPr>
          <p:cNvPr id="26" name="角丸四角形 202">
            <a:extLst>
              <a:ext uri="{FF2B5EF4-FFF2-40B4-BE49-F238E27FC236}">
                <a16:creationId xmlns:a16="http://schemas.microsoft.com/office/drawing/2014/main" id="{EEF813D7-5590-193A-71F1-D8011D749E82}"/>
              </a:ext>
            </a:extLst>
          </p:cNvPr>
          <p:cNvSpPr/>
          <p:nvPr/>
        </p:nvSpPr>
        <p:spPr>
          <a:xfrm>
            <a:off x="6389100" y="2249797"/>
            <a:ext cx="1224000" cy="360000"/>
          </a:xfrm>
          <a:prstGeom prst="round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000" dirty="0">
                <a:solidFill>
                  <a:prstClr val="black"/>
                </a:solidFill>
              </a:rPr>
              <a:t>設計者</a:t>
            </a:r>
            <a:endParaRPr lang="en-US" altLang="ja-JP" sz="1000" dirty="0">
              <a:solidFill>
                <a:prstClr val="black"/>
              </a:solidFill>
            </a:endParaRPr>
          </a:p>
          <a:p>
            <a:pPr algn="ctr"/>
            <a:r>
              <a:rPr lang="ja-JP" altLang="en-US" sz="1000" dirty="0">
                <a:solidFill>
                  <a:prstClr val="black"/>
                </a:solidFill>
              </a:rPr>
              <a:t>（○○設計㈱）</a:t>
            </a:r>
            <a:endParaRPr lang="ja-JP" altLang="en-US" sz="1100" dirty="0">
              <a:solidFill>
                <a:prstClr val="black"/>
              </a:solidFill>
            </a:endParaRPr>
          </a:p>
        </p:txBody>
      </p:sp>
      <p:sp>
        <p:nvSpPr>
          <p:cNvPr id="27" name="角丸四角形 210">
            <a:extLst>
              <a:ext uri="{FF2B5EF4-FFF2-40B4-BE49-F238E27FC236}">
                <a16:creationId xmlns:a16="http://schemas.microsoft.com/office/drawing/2014/main" id="{2EFD1207-B808-4CFE-1B66-E315604BC001}"/>
              </a:ext>
            </a:extLst>
          </p:cNvPr>
          <p:cNvSpPr/>
          <p:nvPr/>
        </p:nvSpPr>
        <p:spPr>
          <a:xfrm>
            <a:off x="6733048" y="3333143"/>
            <a:ext cx="1224000" cy="702799"/>
          </a:xfrm>
          <a:prstGeom prst="roundRect">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000" dirty="0">
                <a:solidFill>
                  <a:prstClr val="black"/>
                </a:solidFill>
              </a:rPr>
              <a:t>木材加工事業者</a:t>
            </a:r>
            <a:endParaRPr lang="en-US" altLang="ja-JP" sz="1000" dirty="0">
              <a:solidFill>
                <a:prstClr val="black"/>
              </a:solidFill>
            </a:endParaRPr>
          </a:p>
          <a:p>
            <a:pPr algn="ctr"/>
            <a:r>
              <a:rPr lang="ja-JP" altLang="en-US" sz="1000" dirty="0">
                <a:solidFill>
                  <a:prstClr val="black"/>
                </a:solidFill>
              </a:rPr>
              <a:t>（○○木材㈱、○○ウッド㈱、</a:t>
            </a:r>
            <a:endParaRPr lang="en-US" altLang="ja-JP" sz="1000" dirty="0">
              <a:solidFill>
                <a:prstClr val="black"/>
              </a:solidFill>
            </a:endParaRPr>
          </a:p>
          <a:p>
            <a:pPr algn="ctr"/>
            <a:r>
              <a:rPr lang="ja-JP" altLang="en-US" sz="1000" dirty="0">
                <a:solidFill>
                  <a:prstClr val="black"/>
                </a:solidFill>
              </a:rPr>
              <a:t>㈱○○プレカット）</a:t>
            </a:r>
            <a:endParaRPr lang="en-US" altLang="ja-JP" sz="1000" dirty="0">
              <a:solidFill>
                <a:prstClr val="black"/>
              </a:solidFill>
            </a:endParaRPr>
          </a:p>
        </p:txBody>
      </p:sp>
      <p:sp>
        <p:nvSpPr>
          <p:cNvPr id="28" name="角丸四角形 202">
            <a:extLst>
              <a:ext uri="{FF2B5EF4-FFF2-40B4-BE49-F238E27FC236}">
                <a16:creationId xmlns:a16="http://schemas.microsoft.com/office/drawing/2014/main" id="{4A543E33-8C30-FB1E-7085-1A4BFC818CAD}"/>
              </a:ext>
            </a:extLst>
          </p:cNvPr>
          <p:cNvSpPr/>
          <p:nvPr/>
        </p:nvSpPr>
        <p:spPr>
          <a:xfrm>
            <a:off x="8109842" y="2751034"/>
            <a:ext cx="1224000" cy="360000"/>
          </a:xfrm>
          <a:prstGeom prst="roundRect">
            <a:avLst/>
          </a:prstGeom>
          <a:solidFill>
            <a:schemeClr val="bg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000" dirty="0">
                <a:solidFill>
                  <a:prstClr val="black"/>
                </a:solidFill>
              </a:rPr>
              <a:t>施工者</a:t>
            </a:r>
            <a:endParaRPr lang="en-US" altLang="ja-JP" sz="1000" dirty="0">
              <a:solidFill>
                <a:prstClr val="black"/>
              </a:solidFill>
            </a:endParaRPr>
          </a:p>
          <a:p>
            <a:pPr algn="ctr"/>
            <a:r>
              <a:rPr lang="ja-JP" altLang="en-US" sz="1000" dirty="0">
                <a:solidFill>
                  <a:prstClr val="black"/>
                </a:solidFill>
              </a:rPr>
              <a:t>（入札により決定）</a:t>
            </a:r>
            <a:endParaRPr lang="ja-JP" altLang="en-US" sz="1100" dirty="0">
              <a:solidFill>
                <a:prstClr val="black"/>
              </a:solidFill>
            </a:endParaRPr>
          </a:p>
        </p:txBody>
      </p:sp>
      <p:cxnSp>
        <p:nvCxnSpPr>
          <p:cNvPr id="29" name="直線矢印コネクタ 28">
            <a:extLst>
              <a:ext uri="{FF2B5EF4-FFF2-40B4-BE49-F238E27FC236}">
                <a16:creationId xmlns:a16="http://schemas.microsoft.com/office/drawing/2014/main" id="{8E674775-CF8C-402E-02D1-AEB5A98BD6D7}"/>
              </a:ext>
            </a:extLst>
          </p:cNvPr>
          <p:cNvCxnSpPr>
            <a:cxnSpLocks/>
          </p:cNvCxnSpPr>
          <p:nvPr/>
        </p:nvCxnSpPr>
        <p:spPr>
          <a:xfrm>
            <a:off x="5757267" y="2352163"/>
            <a:ext cx="6120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BC4C9406-097C-90DD-4561-9BD889DDA6C0}"/>
              </a:ext>
            </a:extLst>
          </p:cNvPr>
          <p:cNvSpPr txBox="1"/>
          <p:nvPr/>
        </p:nvSpPr>
        <p:spPr>
          <a:xfrm>
            <a:off x="5850490" y="2227454"/>
            <a:ext cx="448841" cy="107722"/>
          </a:xfrm>
          <a:prstGeom prst="rect">
            <a:avLst/>
          </a:prstGeom>
          <a:noFill/>
        </p:spPr>
        <p:txBody>
          <a:bodyPr vert="horz" wrap="none" lIns="0" tIns="0" rIns="0" bIns="0" rtlCol="0">
            <a:spAutoFit/>
          </a:bodyPr>
          <a:lstStyle/>
          <a:p>
            <a:r>
              <a:rPr lang="ja-JP" altLang="en-US" sz="700" dirty="0">
                <a:solidFill>
                  <a:prstClr val="black"/>
                </a:solidFill>
              </a:rPr>
              <a:t>①設計発注</a:t>
            </a:r>
            <a:endParaRPr lang="en-US" altLang="ja-JP" sz="700" dirty="0">
              <a:solidFill>
                <a:prstClr val="black"/>
              </a:solidFill>
            </a:endParaRPr>
          </a:p>
        </p:txBody>
      </p:sp>
      <p:cxnSp>
        <p:nvCxnSpPr>
          <p:cNvPr id="31" name="直線矢印コネクタ 30">
            <a:extLst>
              <a:ext uri="{FF2B5EF4-FFF2-40B4-BE49-F238E27FC236}">
                <a16:creationId xmlns:a16="http://schemas.microsoft.com/office/drawing/2014/main" id="{0EF7AF68-D46F-370C-6E86-C82A5D8150E4}"/>
              </a:ext>
            </a:extLst>
          </p:cNvPr>
          <p:cNvCxnSpPr>
            <a:cxnSpLocks/>
          </p:cNvCxnSpPr>
          <p:nvPr/>
        </p:nvCxnSpPr>
        <p:spPr>
          <a:xfrm flipH="1">
            <a:off x="5757267" y="2461669"/>
            <a:ext cx="6120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E21F1F9E-21CF-1DEF-4A71-DF5B75829230}"/>
              </a:ext>
            </a:extLst>
          </p:cNvPr>
          <p:cNvSpPr txBox="1"/>
          <p:nvPr/>
        </p:nvSpPr>
        <p:spPr>
          <a:xfrm>
            <a:off x="5873146" y="2488620"/>
            <a:ext cx="448841" cy="107722"/>
          </a:xfrm>
          <a:prstGeom prst="rect">
            <a:avLst/>
          </a:prstGeom>
          <a:noFill/>
        </p:spPr>
        <p:txBody>
          <a:bodyPr vert="horz" wrap="none" lIns="0" tIns="0" rIns="0" bIns="0" rtlCol="0">
            <a:spAutoFit/>
          </a:bodyPr>
          <a:lstStyle/>
          <a:p>
            <a:r>
              <a:rPr lang="ja-JP" altLang="en-US" sz="700" dirty="0">
                <a:solidFill>
                  <a:prstClr val="black"/>
                </a:solidFill>
              </a:rPr>
              <a:t>②設計納品</a:t>
            </a:r>
            <a:endParaRPr lang="en-US" altLang="ja-JP" sz="700" dirty="0">
              <a:solidFill>
                <a:prstClr val="black"/>
              </a:solidFill>
            </a:endParaRPr>
          </a:p>
        </p:txBody>
      </p:sp>
      <p:cxnSp>
        <p:nvCxnSpPr>
          <p:cNvPr id="37" name="直線矢印コネクタ 36">
            <a:extLst>
              <a:ext uri="{FF2B5EF4-FFF2-40B4-BE49-F238E27FC236}">
                <a16:creationId xmlns:a16="http://schemas.microsoft.com/office/drawing/2014/main" id="{A3D69EEA-5612-0F33-8C25-CE6637C6CA77}"/>
              </a:ext>
            </a:extLst>
          </p:cNvPr>
          <p:cNvCxnSpPr>
            <a:cxnSpLocks/>
          </p:cNvCxnSpPr>
          <p:nvPr/>
        </p:nvCxnSpPr>
        <p:spPr>
          <a:xfrm>
            <a:off x="5757267" y="2863922"/>
            <a:ext cx="2334010" cy="0"/>
          </a:xfrm>
          <a:prstGeom prst="straightConnector1">
            <a:avLst/>
          </a:prstGeom>
          <a:ln w="1905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ECF49A68-3843-520B-CE60-458F1C1C0A3A}"/>
              </a:ext>
            </a:extLst>
          </p:cNvPr>
          <p:cNvSpPr txBox="1"/>
          <p:nvPr/>
        </p:nvSpPr>
        <p:spPr>
          <a:xfrm>
            <a:off x="6274165" y="2748571"/>
            <a:ext cx="1082980" cy="107722"/>
          </a:xfrm>
          <a:prstGeom prst="rect">
            <a:avLst/>
          </a:prstGeom>
          <a:noFill/>
        </p:spPr>
        <p:txBody>
          <a:bodyPr vert="horz" wrap="square" lIns="0" tIns="0" rIns="0" bIns="0" rtlCol="0">
            <a:spAutoFit/>
          </a:bodyPr>
          <a:lstStyle/>
          <a:p>
            <a:r>
              <a:rPr lang="ja-JP" altLang="en-US" sz="700" dirty="0">
                <a:solidFill>
                  <a:prstClr val="black"/>
                </a:solidFill>
              </a:rPr>
              <a:t>③工事発注・木材供給情報</a:t>
            </a:r>
            <a:endParaRPr lang="en-US" altLang="ja-JP" sz="700" dirty="0">
              <a:solidFill>
                <a:prstClr val="black"/>
              </a:solidFill>
            </a:endParaRPr>
          </a:p>
        </p:txBody>
      </p:sp>
      <p:cxnSp>
        <p:nvCxnSpPr>
          <p:cNvPr id="41" name="直線矢印コネクタ 40">
            <a:extLst>
              <a:ext uri="{FF2B5EF4-FFF2-40B4-BE49-F238E27FC236}">
                <a16:creationId xmlns:a16="http://schemas.microsoft.com/office/drawing/2014/main" id="{E81E2F96-87E7-574F-AE30-06A01773E538}"/>
              </a:ext>
            </a:extLst>
          </p:cNvPr>
          <p:cNvCxnSpPr>
            <a:cxnSpLocks/>
          </p:cNvCxnSpPr>
          <p:nvPr/>
        </p:nvCxnSpPr>
        <p:spPr>
          <a:xfrm>
            <a:off x="5757267" y="2972128"/>
            <a:ext cx="2334010"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DEA67564-D404-2020-1621-6F73D36DB9F5}"/>
              </a:ext>
            </a:extLst>
          </p:cNvPr>
          <p:cNvSpPr txBox="1"/>
          <p:nvPr/>
        </p:nvSpPr>
        <p:spPr>
          <a:xfrm>
            <a:off x="6471290" y="2996536"/>
            <a:ext cx="586597" cy="107722"/>
          </a:xfrm>
          <a:prstGeom prst="rect">
            <a:avLst/>
          </a:prstGeom>
          <a:noFill/>
        </p:spPr>
        <p:txBody>
          <a:bodyPr vert="horz" wrap="square" lIns="0" tIns="0" rIns="0" bIns="0" rtlCol="0">
            <a:spAutoFit/>
          </a:bodyPr>
          <a:lstStyle/>
          <a:p>
            <a:r>
              <a:rPr lang="ja-JP" altLang="en-US" sz="700" dirty="0">
                <a:solidFill>
                  <a:prstClr val="black"/>
                </a:solidFill>
              </a:rPr>
              <a:t>　⑦引渡</a:t>
            </a:r>
            <a:endParaRPr lang="en-US" altLang="ja-JP" sz="700" dirty="0">
              <a:solidFill>
                <a:prstClr val="black"/>
              </a:solidFill>
            </a:endParaRPr>
          </a:p>
        </p:txBody>
      </p:sp>
      <p:sp>
        <p:nvSpPr>
          <p:cNvPr id="43" name="角丸四角形 210">
            <a:extLst>
              <a:ext uri="{FF2B5EF4-FFF2-40B4-BE49-F238E27FC236}">
                <a16:creationId xmlns:a16="http://schemas.microsoft.com/office/drawing/2014/main" id="{4D625D01-F54C-7E9F-F8E8-1C48121B70BD}"/>
              </a:ext>
            </a:extLst>
          </p:cNvPr>
          <p:cNvSpPr/>
          <p:nvPr/>
        </p:nvSpPr>
        <p:spPr>
          <a:xfrm>
            <a:off x="8506738" y="3562014"/>
            <a:ext cx="1224000" cy="473928"/>
          </a:xfrm>
          <a:prstGeom prst="roundRect">
            <a:avLst/>
          </a:prstGeom>
          <a:solidFill>
            <a:schemeClr val="bg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1000" dirty="0">
                <a:solidFill>
                  <a:prstClr val="black"/>
                </a:solidFill>
              </a:rPr>
              <a:t>素材生産事業者</a:t>
            </a:r>
            <a:endParaRPr lang="en-US" altLang="ja-JP" sz="1000" dirty="0">
              <a:solidFill>
                <a:prstClr val="black"/>
              </a:solidFill>
            </a:endParaRPr>
          </a:p>
          <a:p>
            <a:pPr algn="ctr"/>
            <a:r>
              <a:rPr lang="ja-JP" altLang="en-US" sz="1000" dirty="0">
                <a:solidFill>
                  <a:prstClr val="black"/>
                </a:solidFill>
              </a:rPr>
              <a:t>（○○木材）</a:t>
            </a:r>
            <a:endParaRPr lang="en-US" altLang="ja-JP" sz="1000" dirty="0">
              <a:solidFill>
                <a:prstClr val="black"/>
              </a:solidFill>
            </a:endParaRPr>
          </a:p>
        </p:txBody>
      </p:sp>
      <p:cxnSp>
        <p:nvCxnSpPr>
          <p:cNvPr id="44" name="直線矢印コネクタ 43">
            <a:extLst>
              <a:ext uri="{FF2B5EF4-FFF2-40B4-BE49-F238E27FC236}">
                <a16:creationId xmlns:a16="http://schemas.microsoft.com/office/drawing/2014/main" id="{316C4524-89FF-CBE8-8907-769728770535}"/>
              </a:ext>
            </a:extLst>
          </p:cNvPr>
          <p:cNvCxnSpPr>
            <a:cxnSpLocks/>
          </p:cNvCxnSpPr>
          <p:nvPr/>
        </p:nvCxnSpPr>
        <p:spPr>
          <a:xfrm>
            <a:off x="5757267" y="3630495"/>
            <a:ext cx="936000" cy="0"/>
          </a:xfrm>
          <a:prstGeom prst="straightConnector1">
            <a:avLst/>
          </a:prstGeom>
          <a:ln w="1905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14CA96B9-51CC-754D-6697-22A33C14395A}"/>
              </a:ext>
            </a:extLst>
          </p:cNvPr>
          <p:cNvSpPr txBox="1"/>
          <p:nvPr/>
        </p:nvSpPr>
        <p:spPr>
          <a:xfrm>
            <a:off x="5844428" y="3511827"/>
            <a:ext cx="684000" cy="107722"/>
          </a:xfrm>
          <a:prstGeom prst="rect">
            <a:avLst/>
          </a:prstGeom>
          <a:noFill/>
        </p:spPr>
        <p:txBody>
          <a:bodyPr vert="horz" wrap="square" lIns="0" tIns="0" rIns="0" bIns="0" rtlCol="0">
            <a:spAutoFit/>
          </a:bodyPr>
          <a:lstStyle/>
          <a:p>
            <a:r>
              <a:rPr lang="ja-JP" altLang="en-US" sz="700" dirty="0">
                <a:solidFill>
                  <a:prstClr val="black"/>
                </a:solidFill>
              </a:rPr>
              <a:t>④素材生産情報</a:t>
            </a:r>
            <a:endParaRPr lang="en-US" altLang="ja-JP" sz="700" dirty="0">
              <a:solidFill>
                <a:prstClr val="black"/>
              </a:solidFill>
            </a:endParaRPr>
          </a:p>
        </p:txBody>
      </p:sp>
      <p:cxnSp>
        <p:nvCxnSpPr>
          <p:cNvPr id="46" name="直線矢印コネクタ 45">
            <a:extLst>
              <a:ext uri="{FF2B5EF4-FFF2-40B4-BE49-F238E27FC236}">
                <a16:creationId xmlns:a16="http://schemas.microsoft.com/office/drawing/2014/main" id="{F0CAC2D7-22D5-EBCB-EA20-4DD95108E0A3}"/>
              </a:ext>
            </a:extLst>
          </p:cNvPr>
          <p:cNvCxnSpPr>
            <a:cxnSpLocks/>
          </p:cNvCxnSpPr>
          <p:nvPr/>
        </p:nvCxnSpPr>
        <p:spPr>
          <a:xfrm flipH="1">
            <a:off x="7952010" y="3154219"/>
            <a:ext cx="571574" cy="344156"/>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1762E341-1C45-60E4-52D1-67B2D041F60F}"/>
              </a:ext>
            </a:extLst>
          </p:cNvPr>
          <p:cNvSpPr txBox="1"/>
          <p:nvPr/>
        </p:nvSpPr>
        <p:spPr>
          <a:xfrm>
            <a:off x="7839953" y="3188117"/>
            <a:ext cx="684000" cy="107722"/>
          </a:xfrm>
          <a:prstGeom prst="rect">
            <a:avLst/>
          </a:prstGeom>
          <a:noFill/>
        </p:spPr>
        <p:txBody>
          <a:bodyPr vert="horz" wrap="square" lIns="0" tIns="0" rIns="0" bIns="0" rtlCol="0">
            <a:spAutoFit/>
          </a:bodyPr>
          <a:lstStyle/>
          <a:p>
            <a:r>
              <a:rPr lang="ja-JP" altLang="en-US" sz="700" dirty="0">
                <a:solidFill>
                  <a:prstClr val="black"/>
                </a:solidFill>
              </a:rPr>
              <a:t>⑤木材発注</a:t>
            </a:r>
            <a:endParaRPr lang="en-US" altLang="ja-JP" sz="700" dirty="0">
              <a:solidFill>
                <a:prstClr val="black"/>
              </a:solidFill>
            </a:endParaRPr>
          </a:p>
        </p:txBody>
      </p:sp>
      <p:cxnSp>
        <p:nvCxnSpPr>
          <p:cNvPr id="49" name="直線矢印コネクタ 48">
            <a:extLst>
              <a:ext uri="{FF2B5EF4-FFF2-40B4-BE49-F238E27FC236}">
                <a16:creationId xmlns:a16="http://schemas.microsoft.com/office/drawing/2014/main" id="{AB0CE7D9-EA31-D84F-3932-36B265B18025}"/>
              </a:ext>
            </a:extLst>
          </p:cNvPr>
          <p:cNvCxnSpPr>
            <a:cxnSpLocks/>
          </p:cNvCxnSpPr>
          <p:nvPr/>
        </p:nvCxnSpPr>
        <p:spPr>
          <a:xfrm flipH="1">
            <a:off x="8011944" y="3179826"/>
            <a:ext cx="709898" cy="430679"/>
          </a:xfrm>
          <a:prstGeom prst="straightConnector1">
            <a:avLst/>
          </a:prstGeom>
          <a:ln w="1905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1" name="テキスト ボックス 50">
            <a:extLst>
              <a:ext uri="{FF2B5EF4-FFF2-40B4-BE49-F238E27FC236}">
                <a16:creationId xmlns:a16="http://schemas.microsoft.com/office/drawing/2014/main" id="{36017379-BB54-A56B-CDCE-04B1E17FCA25}"/>
              </a:ext>
            </a:extLst>
          </p:cNvPr>
          <p:cNvSpPr txBox="1"/>
          <p:nvPr/>
        </p:nvSpPr>
        <p:spPr>
          <a:xfrm>
            <a:off x="8434738" y="3390921"/>
            <a:ext cx="684000" cy="107722"/>
          </a:xfrm>
          <a:prstGeom prst="rect">
            <a:avLst/>
          </a:prstGeom>
          <a:noFill/>
        </p:spPr>
        <p:txBody>
          <a:bodyPr vert="horz" wrap="square" lIns="0" tIns="0" rIns="0" bIns="0" rtlCol="0">
            <a:spAutoFit/>
          </a:bodyPr>
          <a:lstStyle/>
          <a:p>
            <a:r>
              <a:rPr lang="ja-JP" altLang="en-US" sz="700" dirty="0">
                <a:solidFill>
                  <a:prstClr val="black"/>
                </a:solidFill>
              </a:rPr>
              <a:t>⑥木材納品</a:t>
            </a:r>
            <a:endParaRPr lang="en-US" altLang="ja-JP" sz="700" dirty="0">
              <a:solidFill>
                <a:prstClr val="black"/>
              </a:solidFill>
            </a:endParaRPr>
          </a:p>
        </p:txBody>
      </p:sp>
      <p:sp>
        <p:nvSpPr>
          <p:cNvPr id="57" name="吹き出し: 角を丸めた四角形 56">
            <a:extLst>
              <a:ext uri="{FF2B5EF4-FFF2-40B4-BE49-F238E27FC236}">
                <a16:creationId xmlns:a16="http://schemas.microsoft.com/office/drawing/2014/main" id="{EC1FAAA5-56B3-0A12-426C-F463E7B8A5F7}"/>
              </a:ext>
            </a:extLst>
          </p:cNvPr>
          <p:cNvSpPr/>
          <p:nvPr/>
        </p:nvSpPr>
        <p:spPr>
          <a:xfrm>
            <a:off x="10109131" y="1995911"/>
            <a:ext cx="2827092" cy="570807"/>
          </a:xfrm>
          <a:prstGeom prst="wedgeRoundRectCallout">
            <a:avLst>
              <a:gd name="adj1" fmla="val -56850"/>
              <a:gd name="adj2" fmla="val 29559"/>
              <a:gd name="adj3" fmla="val 16667"/>
            </a:avLst>
          </a:prstGeom>
          <a:solidFill>
            <a:schemeClr val="accent1">
              <a:lumMod val="20000"/>
              <a:lumOff val="8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Ø"/>
            </a:pPr>
            <a:r>
              <a:rPr kumimoji="1" lang="ja-JP" altLang="en-US" sz="1200" dirty="0">
                <a:solidFill>
                  <a:schemeClr val="accent5"/>
                </a:solidFill>
              </a:rPr>
              <a:t>木材調達の想定スキームは、次ページ</a:t>
            </a:r>
            <a:r>
              <a:rPr lang="ja-JP" altLang="en-US" sz="1200" dirty="0">
                <a:solidFill>
                  <a:schemeClr val="accent5"/>
                </a:solidFill>
              </a:rPr>
              <a:t>も参考</a:t>
            </a:r>
            <a:r>
              <a:rPr kumimoji="1" lang="ja-JP" altLang="en-US" sz="1200" dirty="0">
                <a:solidFill>
                  <a:schemeClr val="accent5"/>
                </a:solidFill>
              </a:rPr>
              <a:t>にご記載してください。</a:t>
            </a:r>
            <a:endParaRPr kumimoji="1" lang="en-US" altLang="ja-JP" sz="1200" dirty="0">
              <a:solidFill>
                <a:schemeClr val="accent5"/>
              </a:solidFill>
            </a:endParaRPr>
          </a:p>
        </p:txBody>
      </p:sp>
      <p:cxnSp>
        <p:nvCxnSpPr>
          <p:cNvPr id="7" name="直線矢印コネクタ 6">
            <a:extLst>
              <a:ext uri="{FF2B5EF4-FFF2-40B4-BE49-F238E27FC236}">
                <a16:creationId xmlns:a16="http://schemas.microsoft.com/office/drawing/2014/main" id="{167A5505-17B1-038D-4BCE-A11481E1295A}"/>
              </a:ext>
            </a:extLst>
          </p:cNvPr>
          <p:cNvCxnSpPr>
            <a:cxnSpLocks/>
          </p:cNvCxnSpPr>
          <p:nvPr/>
        </p:nvCxnSpPr>
        <p:spPr>
          <a:xfrm>
            <a:off x="7952010" y="3817997"/>
            <a:ext cx="540000" cy="0"/>
          </a:xfrm>
          <a:prstGeom prst="straightConnector1">
            <a:avLst/>
          </a:prstGeom>
          <a:ln w="19050">
            <a:solidFill>
              <a:srgbClr val="FF0000"/>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0" name="吹き出し: 角を丸めた四角形 9">
            <a:extLst>
              <a:ext uri="{FF2B5EF4-FFF2-40B4-BE49-F238E27FC236}">
                <a16:creationId xmlns:a16="http://schemas.microsoft.com/office/drawing/2014/main" id="{412F36DD-EB22-F7F3-525A-635A26B89A22}"/>
              </a:ext>
            </a:extLst>
          </p:cNvPr>
          <p:cNvSpPr/>
          <p:nvPr/>
        </p:nvSpPr>
        <p:spPr>
          <a:xfrm>
            <a:off x="10109131" y="790378"/>
            <a:ext cx="2827092" cy="570807"/>
          </a:xfrm>
          <a:prstGeom prst="wedgeRoundRectCallout">
            <a:avLst>
              <a:gd name="adj1" fmla="val -56850"/>
              <a:gd name="adj2" fmla="val 29559"/>
              <a:gd name="adj3" fmla="val 16667"/>
            </a:avLst>
          </a:prstGeom>
          <a:solidFill>
            <a:schemeClr val="accent1">
              <a:lumMod val="20000"/>
              <a:lumOff val="80000"/>
            </a:schemeClr>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Ø"/>
            </a:pPr>
            <a:r>
              <a:rPr kumimoji="1" lang="ja-JP" altLang="en-US" sz="1200" dirty="0">
                <a:solidFill>
                  <a:schemeClr val="accent5"/>
                </a:solidFill>
              </a:rPr>
              <a:t>記載例です。修正しご提出ください。</a:t>
            </a:r>
            <a:endParaRPr kumimoji="1" lang="en-US" altLang="ja-JP" sz="1200" dirty="0">
              <a:solidFill>
                <a:schemeClr val="accent5"/>
              </a:solidFill>
            </a:endParaRPr>
          </a:p>
        </p:txBody>
      </p:sp>
      <p:sp>
        <p:nvSpPr>
          <p:cNvPr id="11" name="テキスト ボックス 10">
            <a:extLst>
              <a:ext uri="{FF2B5EF4-FFF2-40B4-BE49-F238E27FC236}">
                <a16:creationId xmlns:a16="http://schemas.microsoft.com/office/drawing/2014/main" id="{9DA917CA-7041-E967-5F03-FE08E5249564}"/>
              </a:ext>
            </a:extLst>
          </p:cNvPr>
          <p:cNvSpPr txBox="1"/>
          <p:nvPr/>
        </p:nvSpPr>
        <p:spPr>
          <a:xfrm>
            <a:off x="9087696" y="44478"/>
            <a:ext cx="585664" cy="380480"/>
          </a:xfrm>
          <a:prstGeom prst="rect">
            <a:avLst/>
          </a:prstGeom>
          <a:noFill/>
          <a:ln>
            <a:solidFill>
              <a:schemeClr val="tx1"/>
            </a:solidFill>
          </a:ln>
        </p:spPr>
        <p:txBody>
          <a:bodyPr wrap="none" lIns="36000" tIns="36000" rIns="36000" bIns="36000" rtlCol="0" anchor="ctr">
            <a:spAutoFit/>
          </a:bodyPr>
          <a:lstStyle/>
          <a:p>
            <a:pPr algn="ctr"/>
            <a:r>
              <a:rPr lang="ja-JP" altLang="en-US" sz="2000" dirty="0">
                <a:latin typeface="+mj-ea"/>
                <a:ea typeface="+mj-ea"/>
              </a:rPr>
              <a:t>別添</a:t>
            </a:r>
            <a:endParaRPr kumimoji="1" lang="ja-JP" altLang="en-US" sz="2000" dirty="0">
              <a:latin typeface="+mj-ea"/>
              <a:ea typeface="+mj-ea"/>
            </a:endParaRPr>
          </a:p>
        </p:txBody>
      </p:sp>
    </p:spTree>
    <p:extLst>
      <p:ext uri="{BB962C8B-B14F-4D97-AF65-F5344CB8AC3E}">
        <p14:creationId xmlns:p14="http://schemas.microsoft.com/office/powerpoint/2010/main" val="3827684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9D811C6-FECB-4F95-7E49-6E1DE9A539BD}"/>
              </a:ext>
            </a:extLst>
          </p:cNvPr>
          <p:cNvSpPr txBox="1"/>
          <p:nvPr/>
        </p:nvSpPr>
        <p:spPr>
          <a:xfrm>
            <a:off x="302003" y="184341"/>
            <a:ext cx="4873129" cy="307777"/>
          </a:xfrm>
          <a:prstGeom prst="rect">
            <a:avLst/>
          </a:prstGeom>
          <a:noFill/>
        </p:spPr>
        <p:txBody>
          <a:bodyPr wrap="none" lIns="0" tIns="0" rIns="0" bIns="0" rtlCol="0">
            <a:spAutoFit/>
          </a:bodyPr>
          <a:lstStyle/>
          <a:p>
            <a:r>
              <a:rPr kumimoji="1" lang="ja-JP" altLang="en-US" sz="2000" b="1" dirty="0">
                <a:latin typeface="メイリオ" panose="020B0604030504040204" pitchFamily="50" charset="-128"/>
                <a:ea typeface="メイリオ" panose="020B0604030504040204" pitchFamily="50" charset="-128"/>
              </a:rPr>
              <a:t>木材調達スキーム図の記載イメージの参考</a:t>
            </a:r>
          </a:p>
        </p:txBody>
      </p:sp>
      <p:sp>
        <p:nvSpPr>
          <p:cNvPr id="5" name="角丸四角形 254">
            <a:extLst>
              <a:ext uri="{FF2B5EF4-FFF2-40B4-BE49-F238E27FC236}">
                <a16:creationId xmlns:a16="http://schemas.microsoft.com/office/drawing/2014/main" id="{42DD8AC6-54F4-9535-D212-FB198D168466}"/>
              </a:ext>
            </a:extLst>
          </p:cNvPr>
          <p:cNvSpPr/>
          <p:nvPr/>
        </p:nvSpPr>
        <p:spPr>
          <a:xfrm>
            <a:off x="132799" y="4017016"/>
            <a:ext cx="4903828" cy="2239328"/>
          </a:xfrm>
          <a:prstGeom prst="roundRect">
            <a:avLst/>
          </a:prstGeom>
          <a:noFill/>
          <a:ln>
            <a:solidFill>
              <a:schemeClr val="tx1">
                <a:lumMod val="95000"/>
                <a:lumOff val="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00" dirty="0">
              <a:solidFill>
                <a:prstClr val="black"/>
              </a:solidFill>
            </a:endParaRPr>
          </a:p>
        </p:txBody>
      </p:sp>
      <p:sp>
        <p:nvSpPr>
          <p:cNvPr id="6" name="角丸四角形 39">
            <a:extLst>
              <a:ext uri="{FF2B5EF4-FFF2-40B4-BE49-F238E27FC236}">
                <a16:creationId xmlns:a16="http://schemas.microsoft.com/office/drawing/2014/main" id="{05F89348-2990-D2FB-058E-DF24E138512E}"/>
              </a:ext>
            </a:extLst>
          </p:cNvPr>
          <p:cNvSpPr/>
          <p:nvPr/>
        </p:nvSpPr>
        <p:spPr>
          <a:xfrm>
            <a:off x="297745" y="2564104"/>
            <a:ext cx="635588" cy="36000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prstClr val="black"/>
                </a:solidFill>
              </a:rPr>
              <a:t>設計者</a:t>
            </a:r>
            <a:endParaRPr lang="ja-JP" altLang="en-US" sz="1200" dirty="0">
              <a:solidFill>
                <a:prstClr val="black"/>
              </a:solidFill>
            </a:endParaRPr>
          </a:p>
        </p:txBody>
      </p:sp>
      <p:sp>
        <p:nvSpPr>
          <p:cNvPr id="7" name="角丸四角形 41">
            <a:extLst>
              <a:ext uri="{FF2B5EF4-FFF2-40B4-BE49-F238E27FC236}">
                <a16:creationId xmlns:a16="http://schemas.microsoft.com/office/drawing/2014/main" id="{C6D4BC1F-E9AD-7071-F070-8C81D6801C10}"/>
              </a:ext>
            </a:extLst>
          </p:cNvPr>
          <p:cNvSpPr/>
          <p:nvPr/>
        </p:nvSpPr>
        <p:spPr>
          <a:xfrm>
            <a:off x="297745" y="3826000"/>
            <a:ext cx="4550215" cy="432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prstClr val="black"/>
                </a:solidFill>
              </a:rPr>
              <a:t>　　　　　　　　　　木材流通事業者</a:t>
            </a:r>
            <a:endParaRPr lang="en-US" altLang="ja-JP" sz="1000" dirty="0">
              <a:solidFill>
                <a:prstClr val="black"/>
              </a:solidFill>
            </a:endParaRPr>
          </a:p>
        </p:txBody>
      </p:sp>
      <p:cxnSp>
        <p:nvCxnSpPr>
          <p:cNvPr id="8" name="直線矢印コネクタ 7">
            <a:extLst>
              <a:ext uri="{FF2B5EF4-FFF2-40B4-BE49-F238E27FC236}">
                <a16:creationId xmlns:a16="http://schemas.microsoft.com/office/drawing/2014/main" id="{647471DD-8457-ED56-7B11-4E9609D5388B}"/>
              </a:ext>
            </a:extLst>
          </p:cNvPr>
          <p:cNvCxnSpPr/>
          <p:nvPr/>
        </p:nvCxnSpPr>
        <p:spPr>
          <a:xfrm>
            <a:off x="582447" y="2155941"/>
            <a:ext cx="0" cy="36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D17049FD-ADE2-3A42-A8D5-0692D9EB3DDF}"/>
              </a:ext>
            </a:extLst>
          </p:cNvPr>
          <p:cNvSpPr txBox="1"/>
          <p:nvPr/>
        </p:nvSpPr>
        <p:spPr>
          <a:xfrm>
            <a:off x="318274" y="2110494"/>
            <a:ext cx="292388" cy="509317"/>
          </a:xfrm>
          <a:prstGeom prst="rect">
            <a:avLst/>
          </a:prstGeom>
          <a:noFill/>
        </p:spPr>
        <p:txBody>
          <a:bodyPr vert="eaVert" wrap="square" rtlCol="0">
            <a:spAutoFit/>
          </a:bodyPr>
          <a:lstStyle/>
          <a:p>
            <a:r>
              <a:rPr lang="ja-JP" altLang="en-US" sz="700" dirty="0">
                <a:solidFill>
                  <a:prstClr val="black"/>
                </a:solidFill>
              </a:rPr>
              <a:t>設計発注</a:t>
            </a:r>
            <a:endParaRPr lang="en-US" altLang="ja-JP" sz="700" dirty="0">
              <a:solidFill>
                <a:prstClr val="black"/>
              </a:solidFill>
            </a:endParaRPr>
          </a:p>
        </p:txBody>
      </p:sp>
      <p:cxnSp>
        <p:nvCxnSpPr>
          <p:cNvPr id="10" name="直線矢印コネクタ 9">
            <a:extLst>
              <a:ext uri="{FF2B5EF4-FFF2-40B4-BE49-F238E27FC236}">
                <a16:creationId xmlns:a16="http://schemas.microsoft.com/office/drawing/2014/main" id="{C8AC9324-3FD1-EC92-E053-28EDEE116485}"/>
              </a:ext>
            </a:extLst>
          </p:cNvPr>
          <p:cNvCxnSpPr/>
          <p:nvPr/>
        </p:nvCxnSpPr>
        <p:spPr>
          <a:xfrm flipV="1">
            <a:off x="703249" y="2152169"/>
            <a:ext cx="0" cy="36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E9642360-79B2-B55F-A7EC-DC96AF1082E2}"/>
              </a:ext>
            </a:extLst>
          </p:cNvPr>
          <p:cNvSpPr txBox="1"/>
          <p:nvPr/>
        </p:nvSpPr>
        <p:spPr>
          <a:xfrm>
            <a:off x="670049" y="2110838"/>
            <a:ext cx="292388" cy="561740"/>
          </a:xfrm>
          <a:prstGeom prst="rect">
            <a:avLst/>
          </a:prstGeom>
          <a:noFill/>
        </p:spPr>
        <p:txBody>
          <a:bodyPr vert="eaVert" wrap="square" rtlCol="0">
            <a:spAutoFit/>
          </a:bodyPr>
          <a:lstStyle/>
          <a:p>
            <a:r>
              <a:rPr lang="ja-JP" altLang="en-US" sz="700" dirty="0">
                <a:solidFill>
                  <a:prstClr val="black"/>
                </a:solidFill>
              </a:rPr>
              <a:t>設計納品</a:t>
            </a:r>
            <a:endParaRPr lang="en-US" altLang="ja-JP" sz="700" dirty="0">
              <a:solidFill>
                <a:prstClr val="black"/>
              </a:solidFill>
            </a:endParaRPr>
          </a:p>
        </p:txBody>
      </p:sp>
      <p:cxnSp>
        <p:nvCxnSpPr>
          <p:cNvPr id="12" name="直線矢印コネクタ 11">
            <a:extLst>
              <a:ext uri="{FF2B5EF4-FFF2-40B4-BE49-F238E27FC236}">
                <a16:creationId xmlns:a16="http://schemas.microsoft.com/office/drawing/2014/main" id="{A4DCA442-5738-E32D-B2CB-21AE176287CC}"/>
              </a:ext>
            </a:extLst>
          </p:cNvPr>
          <p:cNvCxnSpPr/>
          <p:nvPr/>
        </p:nvCxnSpPr>
        <p:spPr>
          <a:xfrm>
            <a:off x="2117826" y="2148708"/>
            <a:ext cx="0" cy="756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41C2D98F-20CE-3361-D6A0-EA78303821E5}"/>
              </a:ext>
            </a:extLst>
          </p:cNvPr>
          <p:cNvSpPr txBox="1"/>
          <p:nvPr/>
        </p:nvSpPr>
        <p:spPr>
          <a:xfrm>
            <a:off x="1887754" y="2265761"/>
            <a:ext cx="292388" cy="537121"/>
          </a:xfrm>
          <a:prstGeom prst="rect">
            <a:avLst/>
          </a:prstGeom>
          <a:noFill/>
        </p:spPr>
        <p:txBody>
          <a:bodyPr vert="eaVert" wrap="square" rtlCol="0">
            <a:spAutoFit/>
          </a:bodyPr>
          <a:lstStyle/>
          <a:p>
            <a:r>
              <a:rPr lang="ja-JP" altLang="en-US" sz="700" dirty="0">
                <a:solidFill>
                  <a:prstClr val="black"/>
                </a:solidFill>
              </a:rPr>
              <a:t>工事発注</a:t>
            </a:r>
            <a:endParaRPr lang="en-US" altLang="ja-JP" sz="700" dirty="0">
              <a:solidFill>
                <a:prstClr val="black"/>
              </a:solidFill>
            </a:endParaRPr>
          </a:p>
        </p:txBody>
      </p:sp>
      <p:cxnSp>
        <p:nvCxnSpPr>
          <p:cNvPr id="14" name="直線矢印コネクタ 13">
            <a:extLst>
              <a:ext uri="{FF2B5EF4-FFF2-40B4-BE49-F238E27FC236}">
                <a16:creationId xmlns:a16="http://schemas.microsoft.com/office/drawing/2014/main" id="{0AE9365C-5636-AB36-8C87-81C0052DDBFD}"/>
              </a:ext>
            </a:extLst>
          </p:cNvPr>
          <p:cNvCxnSpPr/>
          <p:nvPr/>
        </p:nvCxnSpPr>
        <p:spPr>
          <a:xfrm flipV="1">
            <a:off x="2270225" y="2143167"/>
            <a:ext cx="0" cy="756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EE783D3C-6772-127A-C716-30279BD2D361}"/>
              </a:ext>
            </a:extLst>
          </p:cNvPr>
          <p:cNvSpPr txBox="1"/>
          <p:nvPr/>
        </p:nvSpPr>
        <p:spPr>
          <a:xfrm>
            <a:off x="2242994" y="2188495"/>
            <a:ext cx="292388" cy="708312"/>
          </a:xfrm>
          <a:prstGeom prst="rect">
            <a:avLst/>
          </a:prstGeom>
          <a:noFill/>
        </p:spPr>
        <p:txBody>
          <a:bodyPr vert="eaVert" wrap="square" rtlCol="0">
            <a:spAutoFit/>
          </a:bodyPr>
          <a:lstStyle/>
          <a:p>
            <a:r>
              <a:rPr lang="ja-JP" altLang="en-US" sz="700" dirty="0">
                <a:solidFill>
                  <a:prstClr val="black"/>
                </a:solidFill>
              </a:rPr>
              <a:t>施工・　引渡</a:t>
            </a:r>
            <a:endParaRPr lang="en-US" altLang="ja-JP" sz="700" dirty="0">
              <a:solidFill>
                <a:prstClr val="black"/>
              </a:solidFill>
            </a:endParaRPr>
          </a:p>
        </p:txBody>
      </p:sp>
      <p:cxnSp>
        <p:nvCxnSpPr>
          <p:cNvPr id="16" name="直線矢印コネクタ 15">
            <a:extLst>
              <a:ext uri="{FF2B5EF4-FFF2-40B4-BE49-F238E27FC236}">
                <a16:creationId xmlns:a16="http://schemas.microsoft.com/office/drawing/2014/main" id="{F06F0DD9-DFF7-4D3C-936E-B26725EFA32F}"/>
              </a:ext>
            </a:extLst>
          </p:cNvPr>
          <p:cNvCxnSpPr/>
          <p:nvPr/>
        </p:nvCxnSpPr>
        <p:spPr>
          <a:xfrm flipV="1">
            <a:off x="2246199" y="3421746"/>
            <a:ext cx="0" cy="360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AC3300CC-91EA-F3C3-783A-9F46F52FD4B9}"/>
              </a:ext>
            </a:extLst>
          </p:cNvPr>
          <p:cNvSpPr txBox="1"/>
          <p:nvPr/>
        </p:nvSpPr>
        <p:spPr>
          <a:xfrm>
            <a:off x="2345462" y="3945680"/>
            <a:ext cx="1260000" cy="230832"/>
          </a:xfrm>
          <a:prstGeom prst="rect">
            <a:avLst/>
          </a:prstGeom>
          <a:noFill/>
        </p:spPr>
        <p:txBody>
          <a:bodyPr wrap="square" rtlCol="0">
            <a:spAutoFit/>
          </a:bodyPr>
          <a:lstStyle/>
          <a:p>
            <a:r>
              <a:rPr lang="ja-JP" altLang="en-US" sz="900" dirty="0">
                <a:solidFill>
                  <a:prstClr val="black"/>
                </a:solidFill>
              </a:rPr>
              <a:t>○○建材（株）</a:t>
            </a:r>
            <a:endParaRPr lang="en-US" altLang="ja-JP" sz="900" dirty="0">
              <a:solidFill>
                <a:prstClr val="black"/>
              </a:solidFill>
            </a:endParaRPr>
          </a:p>
        </p:txBody>
      </p:sp>
      <p:cxnSp>
        <p:nvCxnSpPr>
          <p:cNvPr id="18" name="直線矢印コネクタ 17">
            <a:extLst>
              <a:ext uri="{FF2B5EF4-FFF2-40B4-BE49-F238E27FC236}">
                <a16:creationId xmlns:a16="http://schemas.microsoft.com/office/drawing/2014/main" id="{1A8139F7-FC35-4789-74B0-1068F2538E55}"/>
              </a:ext>
            </a:extLst>
          </p:cNvPr>
          <p:cNvCxnSpPr/>
          <p:nvPr/>
        </p:nvCxnSpPr>
        <p:spPr>
          <a:xfrm flipV="1">
            <a:off x="1295107" y="5257946"/>
            <a:ext cx="0" cy="17648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B6D07B70-E621-E4ED-06F0-1B9B4C03C78E}"/>
              </a:ext>
            </a:extLst>
          </p:cNvPr>
          <p:cNvSpPr txBox="1"/>
          <p:nvPr/>
        </p:nvSpPr>
        <p:spPr>
          <a:xfrm>
            <a:off x="1033991" y="5218877"/>
            <a:ext cx="507831" cy="303176"/>
          </a:xfrm>
          <a:prstGeom prst="rect">
            <a:avLst/>
          </a:prstGeom>
          <a:noFill/>
        </p:spPr>
        <p:txBody>
          <a:bodyPr vert="eaVert" wrap="square" rtlCol="0">
            <a:spAutoFit/>
          </a:bodyPr>
          <a:lstStyle/>
          <a:p>
            <a:r>
              <a:rPr lang="ja-JP" altLang="en-US" sz="700" dirty="0">
                <a:solidFill>
                  <a:prstClr val="black"/>
                </a:solidFill>
              </a:rPr>
              <a:t>素材</a:t>
            </a:r>
            <a:endParaRPr lang="en-US" altLang="ja-JP" sz="700" dirty="0">
              <a:solidFill>
                <a:prstClr val="black"/>
              </a:solidFill>
            </a:endParaRPr>
          </a:p>
          <a:p>
            <a:endParaRPr lang="en-US" altLang="ja-JP" sz="700" dirty="0">
              <a:solidFill>
                <a:prstClr val="black"/>
              </a:solidFill>
            </a:endParaRPr>
          </a:p>
          <a:p>
            <a:r>
              <a:rPr lang="ja-JP" altLang="en-US" sz="700" dirty="0">
                <a:solidFill>
                  <a:prstClr val="black"/>
                </a:solidFill>
              </a:rPr>
              <a:t>販売</a:t>
            </a:r>
            <a:endParaRPr lang="en-US" altLang="ja-JP" sz="700" dirty="0">
              <a:solidFill>
                <a:prstClr val="black"/>
              </a:solidFill>
            </a:endParaRPr>
          </a:p>
        </p:txBody>
      </p:sp>
      <p:cxnSp>
        <p:nvCxnSpPr>
          <p:cNvPr id="20" name="直線矢印コネクタ 19">
            <a:extLst>
              <a:ext uri="{FF2B5EF4-FFF2-40B4-BE49-F238E27FC236}">
                <a16:creationId xmlns:a16="http://schemas.microsoft.com/office/drawing/2014/main" id="{AFB4DBE3-9ACB-C696-D58B-349861FA0011}"/>
              </a:ext>
            </a:extLst>
          </p:cNvPr>
          <p:cNvCxnSpPr/>
          <p:nvPr/>
        </p:nvCxnSpPr>
        <p:spPr>
          <a:xfrm>
            <a:off x="1231586" y="4344060"/>
            <a:ext cx="0" cy="288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7CA4B40E-B52F-F731-4E8B-37CCDECCC90D}"/>
              </a:ext>
            </a:extLst>
          </p:cNvPr>
          <p:cNvCxnSpPr/>
          <p:nvPr/>
        </p:nvCxnSpPr>
        <p:spPr>
          <a:xfrm flipV="1">
            <a:off x="1362721" y="4344060"/>
            <a:ext cx="0" cy="288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7B5C65A5-3A50-6EA0-D554-5C00FA509221}"/>
              </a:ext>
            </a:extLst>
          </p:cNvPr>
          <p:cNvSpPr txBox="1"/>
          <p:nvPr/>
        </p:nvSpPr>
        <p:spPr>
          <a:xfrm>
            <a:off x="1852199" y="3387868"/>
            <a:ext cx="292388" cy="449256"/>
          </a:xfrm>
          <a:prstGeom prst="rect">
            <a:avLst/>
          </a:prstGeom>
          <a:noFill/>
        </p:spPr>
        <p:txBody>
          <a:bodyPr vert="eaVert" wrap="square" rtlCol="0">
            <a:spAutoFit/>
          </a:bodyPr>
          <a:lstStyle/>
          <a:p>
            <a:r>
              <a:rPr lang="ja-JP" altLang="en-US" sz="700" dirty="0">
                <a:solidFill>
                  <a:prstClr val="black"/>
                </a:solidFill>
              </a:rPr>
              <a:t>木材注文</a:t>
            </a:r>
            <a:endParaRPr lang="en-US" altLang="ja-JP" sz="700" dirty="0">
              <a:solidFill>
                <a:prstClr val="black"/>
              </a:solidFill>
            </a:endParaRPr>
          </a:p>
        </p:txBody>
      </p:sp>
      <p:sp>
        <p:nvSpPr>
          <p:cNvPr id="23" name="テキスト ボックス 22">
            <a:extLst>
              <a:ext uri="{FF2B5EF4-FFF2-40B4-BE49-F238E27FC236}">
                <a16:creationId xmlns:a16="http://schemas.microsoft.com/office/drawing/2014/main" id="{9751FC8E-8975-5FD3-041D-EB13423C010C}"/>
              </a:ext>
            </a:extLst>
          </p:cNvPr>
          <p:cNvSpPr txBox="1"/>
          <p:nvPr/>
        </p:nvSpPr>
        <p:spPr>
          <a:xfrm>
            <a:off x="969021" y="4254388"/>
            <a:ext cx="292388" cy="494016"/>
          </a:xfrm>
          <a:prstGeom prst="rect">
            <a:avLst/>
          </a:prstGeom>
          <a:noFill/>
        </p:spPr>
        <p:txBody>
          <a:bodyPr vert="eaVert" wrap="square" rtlCol="0">
            <a:spAutoFit/>
          </a:bodyPr>
          <a:lstStyle/>
          <a:p>
            <a:r>
              <a:rPr lang="ja-JP" altLang="en-US" sz="700" dirty="0">
                <a:solidFill>
                  <a:prstClr val="black"/>
                </a:solidFill>
              </a:rPr>
              <a:t>木材注文</a:t>
            </a:r>
            <a:endParaRPr lang="en-US" altLang="ja-JP" sz="700" dirty="0">
              <a:solidFill>
                <a:prstClr val="black"/>
              </a:solidFill>
            </a:endParaRPr>
          </a:p>
        </p:txBody>
      </p:sp>
      <p:sp>
        <p:nvSpPr>
          <p:cNvPr id="24" name="テキスト ボックス 23">
            <a:extLst>
              <a:ext uri="{FF2B5EF4-FFF2-40B4-BE49-F238E27FC236}">
                <a16:creationId xmlns:a16="http://schemas.microsoft.com/office/drawing/2014/main" id="{122B2512-505C-42A2-7238-39FFF2267F27}"/>
              </a:ext>
            </a:extLst>
          </p:cNvPr>
          <p:cNvSpPr txBox="1"/>
          <p:nvPr/>
        </p:nvSpPr>
        <p:spPr>
          <a:xfrm>
            <a:off x="1345630" y="4336379"/>
            <a:ext cx="276999" cy="295681"/>
          </a:xfrm>
          <a:prstGeom prst="rect">
            <a:avLst/>
          </a:prstGeom>
          <a:noFill/>
        </p:spPr>
        <p:txBody>
          <a:bodyPr vert="eaVert" wrap="square" rtlCol="0">
            <a:spAutoFit/>
          </a:bodyPr>
          <a:lstStyle/>
          <a:p>
            <a:r>
              <a:rPr lang="ja-JP" altLang="en-US" sz="700" dirty="0">
                <a:solidFill>
                  <a:prstClr val="black"/>
                </a:solidFill>
              </a:rPr>
              <a:t>納品</a:t>
            </a:r>
            <a:endParaRPr lang="en-US" altLang="ja-JP" sz="700" dirty="0">
              <a:solidFill>
                <a:prstClr val="black"/>
              </a:solidFill>
            </a:endParaRPr>
          </a:p>
        </p:txBody>
      </p:sp>
      <p:sp>
        <p:nvSpPr>
          <p:cNvPr id="25" name="テキスト ボックス 24">
            <a:extLst>
              <a:ext uri="{FF2B5EF4-FFF2-40B4-BE49-F238E27FC236}">
                <a16:creationId xmlns:a16="http://schemas.microsoft.com/office/drawing/2014/main" id="{0314165A-C483-BC06-8A37-91E6388946CD}"/>
              </a:ext>
            </a:extLst>
          </p:cNvPr>
          <p:cNvSpPr txBox="1"/>
          <p:nvPr/>
        </p:nvSpPr>
        <p:spPr>
          <a:xfrm>
            <a:off x="2187802" y="3464962"/>
            <a:ext cx="292388" cy="295068"/>
          </a:xfrm>
          <a:prstGeom prst="rect">
            <a:avLst/>
          </a:prstGeom>
          <a:noFill/>
        </p:spPr>
        <p:txBody>
          <a:bodyPr vert="eaVert" wrap="square" rtlCol="0">
            <a:spAutoFit/>
          </a:bodyPr>
          <a:lstStyle/>
          <a:p>
            <a:r>
              <a:rPr lang="ja-JP" altLang="en-US" sz="700" dirty="0">
                <a:solidFill>
                  <a:prstClr val="black"/>
                </a:solidFill>
              </a:rPr>
              <a:t>納品</a:t>
            </a:r>
            <a:endParaRPr lang="en-US" altLang="ja-JP" sz="700" dirty="0">
              <a:solidFill>
                <a:prstClr val="black"/>
              </a:solidFill>
            </a:endParaRPr>
          </a:p>
        </p:txBody>
      </p:sp>
      <p:sp>
        <p:nvSpPr>
          <p:cNvPr id="26" name="角丸四角形 142">
            <a:extLst>
              <a:ext uri="{FF2B5EF4-FFF2-40B4-BE49-F238E27FC236}">
                <a16:creationId xmlns:a16="http://schemas.microsoft.com/office/drawing/2014/main" id="{B99073A0-2A1A-C211-8C0C-4725F6CBE481}"/>
              </a:ext>
            </a:extLst>
          </p:cNvPr>
          <p:cNvSpPr/>
          <p:nvPr/>
        </p:nvSpPr>
        <p:spPr>
          <a:xfrm>
            <a:off x="51460" y="809743"/>
            <a:ext cx="5205138" cy="5589362"/>
          </a:xfrm>
          <a:prstGeom prst="roundRect">
            <a:avLst>
              <a:gd name="adj" fmla="val 2312"/>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7" name="テキスト ボックス 26">
            <a:extLst>
              <a:ext uri="{FF2B5EF4-FFF2-40B4-BE49-F238E27FC236}">
                <a16:creationId xmlns:a16="http://schemas.microsoft.com/office/drawing/2014/main" id="{530D8F88-15B0-8B49-AA76-4E4454BD6028}"/>
              </a:ext>
            </a:extLst>
          </p:cNvPr>
          <p:cNvSpPr txBox="1"/>
          <p:nvPr/>
        </p:nvSpPr>
        <p:spPr>
          <a:xfrm>
            <a:off x="78494" y="1004484"/>
            <a:ext cx="4894006" cy="461665"/>
          </a:xfrm>
          <a:prstGeom prst="rect">
            <a:avLst/>
          </a:prstGeom>
          <a:noFill/>
        </p:spPr>
        <p:txBody>
          <a:bodyPr wrap="square" rtlCol="0">
            <a:spAutoFit/>
          </a:bodyPr>
          <a:lstStyle/>
          <a:p>
            <a:r>
              <a:rPr lang="ja-JP" altLang="en-US" sz="1200" dirty="0">
                <a:solidFill>
                  <a:prstClr val="black"/>
                </a:solidFill>
                <a:latin typeface="ＭＳ ゴシック" panose="020B0609070205080204" pitchFamily="49" charset="-128"/>
                <a:ea typeface="ＭＳ ゴシック" panose="020B0609070205080204" pitchFamily="49" charset="-128"/>
              </a:rPr>
              <a:t>＜□□産材及び●●協定木材の供給の主な流れ＞</a:t>
            </a:r>
            <a:endParaRPr lang="en-US" altLang="ja-JP" sz="1200" dirty="0">
              <a:solidFill>
                <a:prstClr val="black"/>
              </a:solidFill>
              <a:latin typeface="ＭＳ ゴシック" panose="020B0609070205080204" pitchFamily="49" charset="-128"/>
              <a:ea typeface="ＭＳ ゴシック" panose="020B0609070205080204" pitchFamily="49" charset="-128"/>
            </a:endParaRPr>
          </a:p>
          <a:p>
            <a:r>
              <a:rPr lang="ja-JP" altLang="en-US" sz="1200" dirty="0">
                <a:solidFill>
                  <a:prstClr val="black"/>
                </a:solidFill>
                <a:latin typeface="ＭＳ ゴシック" panose="020B0609070205080204" pitchFamily="49" charset="-128"/>
                <a:ea typeface="ＭＳ ゴシック" panose="020B0609070205080204" pitchFamily="49" charset="-128"/>
              </a:rPr>
              <a:t>（地域材コーディネーター：○○建材（株））</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grpSp>
        <p:nvGrpSpPr>
          <p:cNvPr id="28" name="グループ化 27">
            <a:extLst>
              <a:ext uri="{FF2B5EF4-FFF2-40B4-BE49-F238E27FC236}">
                <a16:creationId xmlns:a16="http://schemas.microsoft.com/office/drawing/2014/main" id="{297AD060-EFFD-B09B-0F75-6012D9B8BE18}"/>
              </a:ext>
            </a:extLst>
          </p:cNvPr>
          <p:cNvGrpSpPr/>
          <p:nvPr/>
        </p:nvGrpSpPr>
        <p:grpSpPr>
          <a:xfrm>
            <a:off x="400858" y="1668029"/>
            <a:ext cx="4529373" cy="432000"/>
            <a:chOff x="746247" y="1933590"/>
            <a:chExt cx="3090799" cy="432000"/>
          </a:xfrm>
        </p:grpSpPr>
        <p:sp>
          <p:nvSpPr>
            <p:cNvPr id="29" name="角丸四角形 37">
              <a:extLst>
                <a:ext uri="{FF2B5EF4-FFF2-40B4-BE49-F238E27FC236}">
                  <a16:creationId xmlns:a16="http://schemas.microsoft.com/office/drawing/2014/main" id="{B1263545-7D48-4F0A-23AE-C9FD85AFB4E1}"/>
                </a:ext>
              </a:extLst>
            </p:cNvPr>
            <p:cNvSpPr/>
            <p:nvPr/>
          </p:nvSpPr>
          <p:spPr>
            <a:xfrm>
              <a:off x="746247" y="1933590"/>
              <a:ext cx="3090799" cy="43200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prstClr val="black"/>
                  </a:solidFill>
                </a:rPr>
                <a:t>　　　　　　　　発注者</a:t>
              </a:r>
              <a:endParaRPr lang="ja-JP" altLang="en-US" sz="1100" dirty="0">
                <a:solidFill>
                  <a:prstClr val="black"/>
                </a:solidFill>
              </a:endParaRPr>
            </a:p>
          </p:txBody>
        </p:sp>
        <p:sp>
          <p:nvSpPr>
            <p:cNvPr id="30" name="テキスト ボックス 29">
              <a:extLst>
                <a:ext uri="{FF2B5EF4-FFF2-40B4-BE49-F238E27FC236}">
                  <a16:creationId xmlns:a16="http://schemas.microsoft.com/office/drawing/2014/main" id="{BBED3283-3DA9-4BF0-AF8C-1AA8FE12835F}"/>
                </a:ext>
              </a:extLst>
            </p:cNvPr>
            <p:cNvSpPr txBox="1"/>
            <p:nvPr/>
          </p:nvSpPr>
          <p:spPr>
            <a:xfrm>
              <a:off x="1695583" y="2046943"/>
              <a:ext cx="835548" cy="230832"/>
            </a:xfrm>
            <a:prstGeom prst="rect">
              <a:avLst/>
            </a:prstGeom>
            <a:noFill/>
          </p:spPr>
          <p:txBody>
            <a:bodyPr wrap="square" rtlCol="0">
              <a:spAutoFit/>
            </a:bodyPr>
            <a:lstStyle/>
            <a:p>
              <a:r>
                <a:rPr lang="ja-JP" altLang="en-US" sz="900" dirty="0">
                  <a:solidFill>
                    <a:prstClr val="black"/>
                  </a:solidFill>
                </a:rPr>
                <a:t>社会福祉法人◇◇</a:t>
              </a:r>
              <a:endParaRPr lang="en-US" altLang="ja-JP" sz="900" dirty="0">
                <a:solidFill>
                  <a:prstClr val="black"/>
                </a:solidFill>
              </a:endParaRPr>
            </a:p>
          </p:txBody>
        </p:sp>
        <p:sp>
          <p:nvSpPr>
            <p:cNvPr id="31" name="大かっこ 30">
              <a:extLst>
                <a:ext uri="{FF2B5EF4-FFF2-40B4-BE49-F238E27FC236}">
                  <a16:creationId xmlns:a16="http://schemas.microsoft.com/office/drawing/2014/main" id="{2F76B2FC-D1AA-1B6F-EE0C-F6B179465FED}"/>
                </a:ext>
              </a:extLst>
            </p:cNvPr>
            <p:cNvSpPr/>
            <p:nvPr/>
          </p:nvSpPr>
          <p:spPr>
            <a:xfrm>
              <a:off x="1690327" y="1985963"/>
              <a:ext cx="819265" cy="32027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grpSp>
      <p:sp>
        <p:nvSpPr>
          <p:cNvPr id="32" name="角丸四角形 38">
            <a:extLst>
              <a:ext uri="{FF2B5EF4-FFF2-40B4-BE49-F238E27FC236}">
                <a16:creationId xmlns:a16="http://schemas.microsoft.com/office/drawing/2014/main" id="{2015FE78-B852-E6A9-F87A-D10E2E165CDD}"/>
              </a:ext>
            </a:extLst>
          </p:cNvPr>
          <p:cNvSpPr/>
          <p:nvPr/>
        </p:nvSpPr>
        <p:spPr>
          <a:xfrm>
            <a:off x="1472306" y="2946030"/>
            <a:ext cx="1455255" cy="432000"/>
          </a:xfrm>
          <a:prstGeom prst="round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prstClr val="black"/>
                </a:solidFill>
              </a:rPr>
              <a:t>施工者</a:t>
            </a:r>
          </a:p>
        </p:txBody>
      </p:sp>
      <p:cxnSp>
        <p:nvCxnSpPr>
          <p:cNvPr id="33" name="直線矢印コネクタ 32">
            <a:extLst>
              <a:ext uri="{FF2B5EF4-FFF2-40B4-BE49-F238E27FC236}">
                <a16:creationId xmlns:a16="http://schemas.microsoft.com/office/drawing/2014/main" id="{0983F495-7A61-FC89-F6B7-4DAF07A4B6F3}"/>
              </a:ext>
            </a:extLst>
          </p:cNvPr>
          <p:cNvCxnSpPr/>
          <p:nvPr/>
        </p:nvCxnSpPr>
        <p:spPr>
          <a:xfrm rot="10800000" flipV="1">
            <a:off x="2124756" y="3432496"/>
            <a:ext cx="0" cy="36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大かっこ 33">
            <a:extLst>
              <a:ext uri="{FF2B5EF4-FFF2-40B4-BE49-F238E27FC236}">
                <a16:creationId xmlns:a16="http://schemas.microsoft.com/office/drawing/2014/main" id="{74F9CCAB-8D24-2E95-B44D-CDF550EC8E8C}"/>
              </a:ext>
            </a:extLst>
          </p:cNvPr>
          <p:cNvSpPr/>
          <p:nvPr/>
        </p:nvSpPr>
        <p:spPr>
          <a:xfrm>
            <a:off x="2252592" y="3888453"/>
            <a:ext cx="1152000" cy="32027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5" name="角丸四角形 191">
            <a:extLst>
              <a:ext uri="{FF2B5EF4-FFF2-40B4-BE49-F238E27FC236}">
                <a16:creationId xmlns:a16="http://schemas.microsoft.com/office/drawing/2014/main" id="{DAB214C3-F88B-FB44-582B-894E1AA633A6}"/>
              </a:ext>
            </a:extLst>
          </p:cNvPr>
          <p:cNvSpPr/>
          <p:nvPr/>
        </p:nvSpPr>
        <p:spPr>
          <a:xfrm>
            <a:off x="269995" y="4742494"/>
            <a:ext cx="2125142" cy="515452"/>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prstClr val="black"/>
                </a:solidFill>
              </a:rPr>
              <a:t>A</a:t>
            </a:r>
            <a:r>
              <a:rPr lang="ja-JP" altLang="en-US" sz="1000" dirty="0">
                <a:solidFill>
                  <a:prstClr val="black"/>
                </a:solidFill>
              </a:rPr>
              <a:t>県内の</a:t>
            </a:r>
            <a:endParaRPr lang="en-US" altLang="ja-JP" sz="1000" dirty="0">
              <a:solidFill>
                <a:prstClr val="black"/>
              </a:solidFill>
            </a:endParaRPr>
          </a:p>
          <a:p>
            <a:pPr algn="ctr"/>
            <a:r>
              <a:rPr lang="ja-JP" altLang="en-US" sz="1000" dirty="0">
                <a:solidFill>
                  <a:prstClr val="black"/>
                </a:solidFill>
              </a:rPr>
              <a:t>製材工場、集成材工場</a:t>
            </a:r>
            <a:endParaRPr lang="en-US" altLang="ja-JP" sz="1000" dirty="0">
              <a:solidFill>
                <a:prstClr val="black"/>
              </a:solidFill>
            </a:endParaRPr>
          </a:p>
        </p:txBody>
      </p:sp>
      <p:grpSp>
        <p:nvGrpSpPr>
          <p:cNvPr id="36" name="グループ化 35">
            <a:extLst>
              <a:ext uri="{FF2B5EF4-FFF2-40B4-BE49-F238E27FC236}">
                <a16:creationId xmlns:a16="http://schemas.microsoft.com/office/drawing/2014/main" id="{D4786989-0E9E-476E-FE75-32EBD02B61D0}"/>
              </a:ext>
            </a:extLst>
          </p:cNvPr>
          <p:cNvGrpSpPr/>
          <p:nvPr/>
        </p:nvGrpSpPr>
        <p:grpSpPr>
          <a:xfrm>
            <a:off x="278712" y="5482792"/>
            <a:ext cx="2375317" cy="540000"/>
            <a:chOff x="426499" y="5885075"/>
            <a:chExt cx="2375317" cy="540000"/>
          </a:xfrm>
        </p:grpSpPr>
        <p:sp>
          <p:nvSpPr>
            <p:cNvPr id="37" name="角丸四角形 40">
              <a:extLst>
                <a:ext uri="{FF2B5EF4-FFF2-40B4-BE49-F238E27FC236}">
                  <a16:creationId xmlns:a16="http://schemas.microsoft.com/office/drawing/2014/main" id="{5C057B56-5962-D9BB-B830-833A17A859C8}"/>
                </a:ext>
              </a:extLst>
            </p:cNvPr>
            <p:cNvSpPr/>
            <p:nvPr/>
          </p:nvSpPr>
          <p:spPr>
            <a:xfrm>
              <a:off x="426499" y="5885075"/>
              <a:ext cx="2249980" cy="540000"/>
            </a:xfrm>
            <a:prstGeom prst="roundRect">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prstClr val="black"/>
                  </a:solidFill>
                </a:rPr>
                <a:t>木材供給事業者</a:t>
              </a:r>
              <a:endParaRPr lang="en-US" altLang="ja-JP" sz="1000" dirty="0">
                <a:solidFill>
                  <a:prstClr val="black"/>
                </a:solidFill>
              </a:endParaRPr>
            </a:p>
          </p:txBody>
        </p:sp>
        <p:sp>
          <p:nvSpPr>
            <p:cNvPr id="38" name="テキスト ボックス 37">
              <a:extLst>
                <a:ext uri="{FF2B5EF4-FFF2-40B4-BE49-F238E27FC236}">
                  <a16:creationId xmlns:a16="http://schemas.microsoft.com/office/drawing/2014/main" id="{6623636C-8DCA-1652-030B-AD5990782FB7}"/>
                </a:ext>
              </a:extLst>
            </p:cNvPr>
            <p:cNvSpPr txBox="1"/>
            <p:nvPr/>
          </p:nvSpPr>
          <p:spPr>
            <a:xfrm>
              <a:off x="1421236" y="6022783"/>
              <a:ext cx="1380580" cy="215444"/>
            </a:xfrm>
            <a:prstGeom prst="rect">
              <a:avLst/>
            </a:prstGeom>
            <a:noFill/>
          </p:spPr>
          <p:txBody>
            <a:bodyPr wrap="square" rtlCol="0">
              <a:spAutoFit/>
            </a:bodyPr>
            <a:lstStyle/>
            <a:p>
              <a:r>
                <a:rPr lang="ja-JP" altLang="en-US" sz="800" dirty="0">
                  <a:solidFill>
                    <a:prstClr val="black"/>
                  </a:solidFill>
                </a:rPr>
                <a:t>□□地域森林組合等</a:t>
              </a:r>
              <a:endParaRPr lang="en-US" altLang="ja-JP" sz="800" dirty="0">
                <a:solidFill>
                  <a:prstClr val="black"/>
                </a:solidFill>
              </a:endParaRPr>
            </a:p>
          </p:txBody>
        </p:sp>
        <p:sp>
          <p:nvSpPr>
            <p:cNvPr id="39" name="大かっこ 38">
              <a:extLst>
                <a:ext uri="{FF2B5EF4-FFF2-40B4-BE49-F238E27FC236}">
                  <a16:creationId xmlns:a16="http://schemas.microsoft.com/office/drawing/2014/main" id="{317E0D88-FFEA-80EE-B7E1-FDBEA1F34ADD}"/>
                </a:ext>
              </a:extLst>
            </p:cNvPr>
            <p:cNvSpPr/>
            <p:nvPr/>
          </p:nvSpPr>
          <p:spPr>
            <a:xfrm>
              <a:off x="1468761" y="5929139"/>
              <a:ext cx="1086347" cy="457991"/>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grpSp>
      <p:sp>
        <p:nvSpPr>
          <p:cNvPr id="40" name="テキスト ボックス 39">
            <a:extLst>
              <a:ext uri="{FF2B5EF4-FFF2-40B4-BE49-F238E27FC236}">
                <a16:creationId xmlns:a16="http://schemas.microsoft.com/office/drawing/2014/main" id="{AD74791A-BBEA-A00B-CE19-CC33DE22FA95}"/>
              </a:ext>
            </a:extLst>
          </p:cNvPr>
          <p:cNvSpPr txBox="1"/>
          <p:nvPr/>
        </p:nvSpPr>
        <p:spPr>
          <a:xfrm>
            <a:off x="121010" y="6454937"/>
            <a:ext cx="5135588" cy="261610"/>
          </a:xfrm>
          <a:prstGeom prst="rect">
            <a:avLst/>
          </a:prstGeom>
          <a:noFill/>
        </p:spPr>
        <p:txBody>
          <a:bodyPr vert="horz" wrap="square" rtlCol="0">
            <a:spAutoFit/>
          </a:bodyPr>
          <a:lstStyle/>
          <a:p>
            <a:r>
              <a:rPr lang="en-US" altLang="ja-JP" sz="1100" dirty="0">
                <a:solidFill>
                  <a:prstClr val="black"/>
                </a:solidFill>
              </a:rPr>
              <a:t>※</a:t>
            </a:r>
            <a:r>
              <a:rPr lang="ja-JP" altLang="en-US" sz="1100" dirty="0">
                <a:solidFill>
                  <a:prstClr val="black"/>
                </a:solidFill>
              </a:rPr>
              <a:t>木材流通の想定スキームを記載。（赤矢印は木材の流れを示す。）</a:t>
            </a:r>
            <a:endParaRPr lang="en-US" altLang="ja-JP" sz="1100" dirty="0">
              <a:solidFill>
                <a:prstClr val="black"/>
              </a:solidFill>
            </a:endParaRPr>
          </a:p>
        </p:txBody>
      </p:sp>
      <p:cxnSp>
        <p:nvCxnSpPr>
          <p:cNvPr id="41" name="直線矢印コネクタ 40">
            <a:extLst>
              <a:ext uri="{FF2B5EF4-FFF2-40B4-BE49-F238E27FC236}">
                <a16:creationId xmlns:a16="http://schemas.microsoft.com/office/drawing/2014/main" id="{F679C41F-6CF1-36D0-8CEE-FED364B364C0}"/>
              </a:ext>
            </a:extLst>
          </p:cNvPr>
          <p:cNvCxnSpPr/>
          <p:nvPr/>
        </p:nvCxnSpPr>
        <p:spPr>
          <a:xfrm flipV="1">
            <a:off x="3812257" y="5252696"/>
            <a:ext cx="0" cy="17648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2BB8F93C-A1F7-DCC7-C741-45DFB1412F85}"/>
              </a:ext>
            </a:extLst>
          </p:cNvPr>
          <p:cNvSpPr txBox="1"/>
          <p:nvPr/>
        </p:nvSpPr>
        <p:spPr>
          <a:xfrm>
            <a:off x="3551141" y="5213627"/>
            <a:ext cx="507831" cy="303176"/>
          </a:xfrm>
          <a:prstGeom prst="rect">
            <a:avLst/>
          </a:prstGeom>
          <a:noFill/>
        </p:spPr>
        <p:txBody>
          <a:bodyPr vert="eaVert" wrap="square" rtlCol="0">
            <a:spAutoFit/>
          </a:bodyPr>
          <a:lstStyle/>
          <a:p>
            <a:r>
              <a:rPr lang="ja-JP" altLang="en-US" sz="700" dirty="0">
                <a:solidFill>
                  <a:prstClr val="black"/>
                </a:solidFill>
              </a:rPr>
              <a:t>素材</a:t>
            </a:r>
            <a:endParaRPr lang="en-US" altLang="ja-JP" sz="700" dirty="0">
              <a:solidFill>
                <a:prstClr val="black"/>
              </a:solidFill>
            </a:endParaRPr>
          </a:p>
          <a:p>
            <a:endParaRPr lang="en-US" altLang="ja-JP" sz="700" dirty="0">
              <a:solidFill>
                <a:prstClr val="black"/>
              </a:solidFill>
            </a:endParaRPr>
          </a:p>
          <a:p>
            <a:r>
              <a:rPr lang="ja-JP" altLang="en-US" sz="700" dirty="0">
                <a:solidFill>
                  <a:prstClr val="black"/>
                </a:solidFill>
              </a:rPr>
              <a:t>販売</a:t>
            </a:r>
            <a:endParaRPr lang="en-US" altLang="ja-JP" sz="700" dirty="0">
              <a:solidFill>
                <a:prstClr val="black"/>
              </a:solidFill>
            </a:endParaRPr>
          </a:p>
        </p:txBody>
      </p:sp>
      <p:cxnSp>
        <p:nvCxnSpPr>
          <p:cNvPr id="43" name="直線矢印コネクタ 42">
            <a:extLst>
              <a:ext uri="{FF2B5EF4-FFF2-40B4-BE49-F238E27FC236}">
                <a16:creationId xmlns:a16="http://schemas.microsoft.com/office/drawing/2014/main" id="{8604542C-C159-1A84-D439-702B56B5B946}"/>
              </a:ext>
            </a:extLst>
          </p:cNvPr>
          <p:cNvCxnSpPr/>
          <p:nvPr/>
        </p:nvCxnSpPr>
        <p:spPr>
          <a:xfrm>
            <a:off x="3685676" y="4380850"/>
            <a:ext cx="0" cy="288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a:extLst>
              <a:ext uri="{FF2B5EF4-FFF2-40B4-BE49-F238E27FC236}">
                <a16:creationId xmlns:a16="http://schemas.microsoft.com/office/drawing/2014/main" id="{02C2D022-D274-A2AD-F2E2-8D70F8C1849E}"/>
              </a:ext>
            </a:extLst>
          </p:cNvPr>
          <p:cNvCxnSpPr/>
          <p:nvPr/>
        </p:nvCxnSpPr>
        <p:spPr>
          <a:xfrm flipV="1">
            <a:off x="3816811" y="4380850"/>
            <a:ext cx="0" cy="288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E8F3B6ED-DA9E-B542-9B84-BB38D7B23BB1}"/>
              </a:ext>
            </a:extLst>
          </p:cNvPr>
          <p:cNvSpPr txBox="1"/>
          <p:nvPr/>
        </p:nvSpPr>
        <p:spPr>
          <a:xfrm>
            <a:off x="3425321" y="4296192"/>
            <a:ext cx="292388" cy="494016"/>
          </a:xfrm>
          <a:prstGeom prst="rect">
            <a:avLst/>
          </a:prstGeom>
          <a:noFill/>
        </p:spPr>
        <p:txBody>
          <a:bodyPr vert="eaVert" wrap="square" rtlCol="0">
            <a:spAutoFit/>
          </a:bodyPr>
          <a:lstStyle/>
          <a:p>
            <a:r>
              <a:rPr lang="ja-JP" altLang="en-US" sz="700" dirty="0">
                <a:solidFill>
                  <a:prstClr val="black"/>
                </a:solidFill>
              </a:rPr>
              <a:t>木材注文</a:t>
            </a:r>
            <a:endParaRPr lang="en-US" altLang="ja-JP" sz="700" dirty="0">
              <a:solidFill>
                <a:prstClr val="black"/>
              </a:solidFill>
            </a:endParaRPr>
          </a:p>
        </p:txBody>
      </p:sp>
      <p:sp>
        <p:nvSpPr>
          <p:cNvPr id="46" name="テキスト ボックス 45">
            <a:extLst>
              <a:ext uri="{FF2B5EF4-FFF2-40B4-BE49-F238E27FC236}">
                <a16:creationId xmlns:a16="http://schemas.microsoft.com/office/drawing/2014/main" id="{E44AE561-9BC6-4D56-6BA9-0868E8FDA854}"/>
              </a:ext>
            </a:extLst>
          </p:cNvPr>
          <p:cNvSpPr txBox="1"/>
          <p:nvPr/>
        </p:nvSpPr>
        <p:spPr>
          <a:xfrm>
            <a:off x="3791162" y="4360529"/>
            <a:ext cx="276999" cy="295681"/>
          </a:xfrm>
          <a:prstGeom prst="rect">
            <a:avLst/>
          </a:prstGeom>
          <a:noFill/>
        </p:spPr>
        <p:txBody>
          <a:bodyPr vert="eaVert" wrap="square" rtlCol="0">
            <a:spAutoFit/>
          </a:bodyPr>
          <a:lstStyle/>
          <a:p>
            <a:r>
              <a:rPr lang="ja-JP" altLang="en-US" sz="700" dirty="0">
                <a:solidFill>
                  <a:prstClr val="black"/>
                </a:solidFill>
              </a:rPr>
              <a:t>納品</a:t>
            </a:r>
            <a:endParaRPr lang="en-US" altLang="ja-JP" sz="700" dirty="0">
              <a:solidFill>
                <a:prstClr val="black"/>
              </a:solidFill>
            </a:endParaRPr>
          </a:p>
        </p:txBody>
      </p:sp>
      <p:sp>
        <p:nvSpPr>
          <p:cNvPr id="47" name="角丸四角形 212">
            <a:extLst>
              <a:ext uri="{FF2B5EF4-FFF2-40B4-BE49-F238E27FC236}">
                <a16:creationId xmlns:a16="http://schemas.microsoft.com/office/drawing/2014/main" id="{3E04611D-F09F-D47F-2EDB-945F2361D6B4}"/>
              </a:ext>
            </a:extLst>
          </p:cNvPr>
          <p:cNvSpPr/>
          <p:nvPr/>
        </p:nvSpPr>
        <p:spPr>
          <a:xfrm>
            <a:off x="2671535" y="4737244"/>
            <a:ext cx="2125142" cy="515452"/>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prstClr val="black"/>
                </a:solidFill>
              </a:rPr>
              <a:t>●●協定締結自治体等の</a:t>
            </a:r>
            <a:endParaRPr lang="en-US" altLang="ja-JP" sz="1000" dirty="0">
              <a:solidFill>
                <a:prstClr val="black"/>
              </a:solidFill>
            </a:endParaRPr>
          </a:p>
          <a:p>
            <a:pPr algn="ctr"/>
            <a:r>
              <a:rPr lang="ja-JP" altLang="en-US" sz="1000" dirty="0">
                <a:solidFill>
                  <a:prstClr val="black"/>
                </a:solidFill>
              </a:rPr>
              <a:t>製材工場、集成材工場</a:t>
            </a:r>
            <a:endParaRPr lang="en-US" altLang="ja-JP" sz="1000" dirty="0">
              <a:solidFill>
                <a:prstClr val="black"/>
              </a:solidFill>
            </a:endParaRPr>
          </a:p>
        </p:txBody>
      </p:sp>
      <p:grpSp>
        <p:nvGrpSpPr>
          <p:cNvPr id="48" name="グループ化 47">
            <a:extLst>
              <a:ext uri="{FF2B5EF4-FFF2-40B4-BE49-F238E27FC236}">
                <a16:creationId xmlns:a16="http://schemas.microsoft.com/office/drawing/2014/main" id="{1966D4E8-6176-0B6D-B868-1D4E51C1BD32}"/>
              </a:ext>
            </a:extLst>
          </p:cNvPr>
          <p:cNvGrpSpPr/>
          <p:nvPr/>
        </p:nvGrpSpPr>
        <p:grpSpPr>
          <a:xfrm>
            <a:off x="2680252" y="5477542"/>
            <a:ext cx="2427867" cy="540000"/>
            <a:chOff x="426499" y="5885075"/>
            <a:chExt cx="2427867" cy="540000"/>
          </a:xfrm>
        </p:grpSpPr>
        <p:sp>
          <p:nvSpPr>
            <p:cNvPr id="49" name="角丸四角形 233">
              <a:extLst>
                <a:ext uri="{FF2B5EF4-FFF2-40B4-BE49-F238E27FC236}">
                  <a16:creationId xmlns:a16="http://schemas.microsoft.com/office/drawing/2014/main" id="{06AEA9B9-603C-76CB-F2FA-80537122ECB3}"/>
                </a:ext>
              </a:extLst>
            </p:cNvPr>
            <p:cNvSpPr/>
            <p:nvPr/>
          </p:nvSpPr>
          <p:spPr>
            <a:xfrm>
              <a:off x="426499" y="5885075"/>
              <a:ext cx="2249980" cy="540000"/>
            </a:xfrm>
            <a:prstGeom prst="roundRect">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prstClr val="black"/>
                  </a:solidFill>
                </a:rPr>
                <a:t>木材供給事業者</a:t>
              </a:r>
              <a:endParaRPr lang="en-US" altLang="ja-JP" sz="1000" dirty="0">
                <a:solidFill>
                  <a:prstClr val="black"/>
                </a:solidFill>
              </a:endParaRPr>
            </a:p>
          </p:txBody>
        </p:sp>
        <p:sp>
          <p:nvSpPr>
            <p:cNvPr id="50" name="テキスト ボックス 49">
              <a:extLst>
                <a:ext uri="{FF2B5EF4-FFF2-40B4-BE49-F238E27FC236}">
                  <a16:creationId xmlns:a16="http://schemas.microsoft.com/office/drawing/2014/main" id="{B8DAC75C-C366-15CA-5AA9-D92F04B675EA}"/>
                </a:ext>
              </a:extLst>
            </p:cNvPr>
            <p:cNvSpPr txBox="1"/>
            <p:nvPr/>
          </p:nvSpPr>
          <p:spPr>
            <a:xfrm>
              <a:off x="1473786" y="6001763"/>
              <a:ext cx="1380580" cy="338554"/>
            </a:xfrm>
            <a:prstGeom prst="rect">
              <a:avLst/>
            </a:prstGeom>
            <a:noFill/>
          </p:spPr>
          <p:txBody>
            <a:bodyPr wrap="square" rtlCol="0">
              <a:spAutoFit/>
            </a:bodyPr>
            <a:lstStyle/>
            <a:p>
              <a:r>
                <a:rPr lang="ja-JP" altLang="en-US" sz="800" dirty="0">
                  <a:solidFill>
                    <a:prstClr val="black"/>
                  </a:solidFill>
                </a:rPr>
                <a:t>●●協定締結地域の</a:t>
              </a:r>
              <a:endParaRPr lang="en-US" altLang="ja-JP" sz="800" dirty="0">
                <a:solidFill>
                  <a:prstClr val="black"/>
                </a:solidFill>
              </a:endParaRPr>
            </a:p>
            <a:p>
              <a:r>
                <a:rPr lang="ja-JP" altLang="en-US" sz="800" dirty="0">
                  <a:solidFill>
                    <a:prstClr val="black"/>
                  </a:solidFill>
                </a:rPr>
                <a:t>素材生産事業者</a:t>
              </a:r>
              <a:endParaRPr lang="en-US" altLang="ja-JP" sz="800" dirty="0">
                <a:solidFill>
                  <a:prstClr val="black"/>
                </a:solidFill>
              </a:endParaRPr>
            </a:p>
          </p:txBody>
        </p:sp>
        <p:sp>
          <p:nvSpPr>
            <p:cNvPr id="51" name="大かっこ 50">
              <a:extLst>
                <a:ext uri="{FF2B5EF4-FFF2-40B4-BE49-F238E27FC236}">
                  <a16:creationId xmlns:a16="http://schemas.microsoft.com/office/drawing/2014/main" id="{585C7B55-878D-2770-C2D4-95145EC11C9C}"/>
                </a:ext>
              </a:extLst>
            </p:cNvPr>
            <p:cNvSpPr/>
            <p:nvPr/>
          </p:nvSpPr>
          <p:spPr>
            <a:xfrm>
              <a:off x="1468761" y="5929139"/>
              <a:ext cx="1086347" cy="457991"/>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grpSp>
      <p:sp>
        <p:nvSpPr>
          <p:cNvPr id="52" name="テキスト ボックス 51">
            <a:extLst>
              <a:ext uri="{FF2B5EF4-FFF2-40B4-BE49-F238E27FC236}">
                <a16:creationId xmlns:a16="http://schemas.microsoft.com/office/drawing/2014/main" id="{C65120A4-8CA2-EE95-14E6-D1667435B337}"/>
              </a:ext>
            </a:extLst>
          </p:cNvPr>
          <p:cNvSpPr txBox="1"/>
          <p:nvPr/>
        </p:nvSpPr>
        <p:spPr>
          <a:xfrm>
            <a:off x="2999760" y="2869903"/>
            <a:ext cx="884552" cy="200055"/>
          </a:xfrm>
          <a:prstGeom prst="rect">
            <a:avLst/>
          </a:prstGeom>
          <a:noFill/>
        </p:spPr>
        <p:txBody>
          <a:bodyPr vert="horz" wrap="square" rtlCol="0">
            <a:spAutoFit/>
          </a:bodyPr>
          <a:lstStyle/>
          <a:p>
            <a:r>
              <a:rPr lang="ja-JP" altLang="en-US" sz="700" dirty="0">
                <a:solidFill>
                  <a:prstClr val="black"/>
                </a:solidFill>
              </a:rPr>
              <a:t>木材需要情報</a:t>
            </a:r>
            <a:endParaRPr lang="en-US" altLang="ja-JP" sz="700" dirty="0">
              <a:solidFill>
                <a:prstClr val="black"/>
              </a:solidFill>
            </a:endParaRPr>
          </a:p>
        </p:txBody>
      </p:sp>
      <p:cxnSp>
        <p:nvCxnSpPr>
          <p:cNvPr id="53" name="カギ線コネクタ 2">
            <a:extLst>
              <a:ext uri="{FF2B5EF4-FFF2-40B4-BE49-F238E27FC236}">
                <a16:creationId xmlns:a16="http://schemas.microsoft.com/office/drawing/2014/main" id="{89DBDD7E-3032-EA8F-3C74-D5BBD705F960}"/>
              </a:ext>
            </a:extLst>
          </p:cNvPr>
          <p:cNvCxnSpPr/>
          <p:nvPr/>
        </p:nvCxnSpPr>
        <p:spPr>
          <a:xfrm>
            <a:off x="2975462" y="3057746"/>
            <a:ext cx="766974" cy="753280"/>
          </a:xfrm>
          <a:prstGeom prst="bentConnector3">
            <a:avLst>
              <a:gd name="adj1" fmla="val 10028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カギ線コネクタ 196">
            <a:extLst>
              <a:ext uri="{FF2B5EF4-FFF2-40B4-BE49-F238E27FC236}">
                <a16:creationId xmlns:a16="http://schemas.microsoft.com/office/drawing/2014/main" id="{26A97669-C43D-794E-CD06-3BE761FA00D4}"/>
              </a:ext>
            </a:extLst>
          </p:cNvPr>
          <p:cNvCxnSpPr/>
          <p:nvPr/>
        </p:nvCxnSpPr>
        <p:spPr>
          <a:xfrm rot="10800000">
            <a:off x="2946519" y="3152418"/>
            <a:ext cx="634245" cy="620866"/>
          </a:xfrm>
          <a:prstGeom prst="bentConnector3">
            <a:avLst>
              <a:gd name="adj1" fmla="val -1400"/>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0F329707-F985-F8C8-C85D-C3A8646C93A8}"/>
              </a:ext>
            </a:extLst>
          </p:cNvPr>
          <p:cNvSpPr txBox="1"/>
          <p:nvPr/>
        </p:nvSpPr>
        <p:spPr>
          <a:xfrm>
            <a:off x="2927705" y="3221020"/>
            <a:ext cx="884552" cy="200055"/>
          </a:xfrm>
          <a:prstGeom prst="rect">
            <a:avLst/>
          </a:prstGeom>
          <a:noFill/>
        </p:spPr>
        <p:txBody>
          <a:bodyPr vert="horz" wrap="square" rtlCol="0">
            <a:spAutoFit/>
          </a:bodyPr>
          <a:lstStyle/>
          <a:p>
            <a:r>
              <a:rPr lang="ja-JP" altLang="en-US" sz="700" dirty="0">
                <a:solidFill>
                  <a:prstClr val="black"/>
                </a:solidFill>
              </a:rPr>
              <a:t>木材供給情報</a:t>
            </a:r>
            <a:endParaRPr lang="en-US" altLang="ja-JP" sz="700" dirty="0">
              <a:solidFill>
                <a:prstClr val="black"/>
              </a:solidFill>
            </a:endParaRPr>
          </a:p>
        </p:txBody>
      </p:sp>
      <p:cxnSp>
        <p:nvCxnSpPr>
          <p:cNvPr id="56" name="直線矢印コネクタ 55">
            <a:extLst>
              <a:ext uri="{FF2B5EF4-FFF2-40B4-BE49-F238E27FC236}">
                <a16:creationId xmlns:a16="http://schemas.microsoft.com/office/drawing/2014/main" id="{2C9C5BB4-8C40-DEB0-8FB0-7AF6A76D8859}"/>
              </a:ext>
            </a:extLst>
          </p:cNvPr>
          <p:cNvCxnSpPr/>
          <p:nvPr/>
        </p:nvCxnSpPr>
        <p:spPr>
          <a:xfrm>
            <a:off x="4570922" y="4355325"/>
            <a:ext cx="0" cy="288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39FCC942-E3CA-7E1A-4D8A-FB015AC67537}"/>
              </a:ext>
            </a:extLst>
          </p:cNvPr>
          <p:cNvCxnSpPr/>
          <p:nvPr/>
        </p:nvCxnSpPr>
        <p:spPr>
          <a:xfrm flipV="1">
            <a:off x="4430635" y="4347388"/>
            <a:ext cx="0" cy="288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テキスト ボックス 57">
            <a:extLst>
              <a:ext uri="{FF2B5EF4-FFF2-40B4-BE49-F238E27FC236}">
                <a16:creationId xmlns:a16="http://schemas.microsoft.com/office/drawing/2014/main" id="{6EF12FDC-153C-C23D-4DE5-6C247FAEE467}"/>
              </a:ext>
            </a:extLst>
          </p:cNvPr>
          <p:cNvSpPr txBox="1"/>
          <p:nvPr/>
        </p:nvSpPr>
        <p:spPr>
          <a:xfrm>
            <a:off x="4555572" y="4265603"/>
            <a:ext cx="292388" cy="494016"/>
          </a:xfrm>
          <a:prstGeom prst="rect">
            <a:avLst/>
          </a:prstGeom>
          <a:noFill/>
        </p:spPr>
        <p:txBody>
          <a:bodyPr vert="eaVert" wrap="square" rtlCol="0">
            <a:spAutoFit/>
          </a:bodyPr>
          <a:lstStyle/>
          <a:p>
            <a:r>
              <a:rPr lang="ja-JP" altLang="en-US" sz="700" dirty="0">
                <a:solidFill>
                  <a:prstClr val="black"/>
                </a:solidFill>
              </a:rPr>
              <a:t>需要情報</a:t>
            </a:r>
            <a:endParaRPr lang="en-US" altLang="ja-JP" sz="700" dirty="0">
              <a:solidFill>
                <a:prstClr val="black"/>
              </a:solidFill>
            </a:endParaRPr>
          </a:p>
        </p:txBody>
      </p:sp>
      <p:sp>
        <p:nvSpPr>
          <p:cNvPr id="59" name="テキスト ボックス 58">
            <a:extLst>
              <a:ext uri="{FF2B5EF4-FFF2-40B4-BE49-F238E27FC236}">
                <a16:creationId xmlns:a16="http://schemas.microsoft.com/office/drawing/2014/main" id="{4B263EED-1E6F-2BD9-4DB2-F1F92B03F982}"/>
              </a:ext>
            </a:extLst>
          </p:cNvPr>
          <p:cNvSpPr txBox="1"/>
          <p:nvPr/>
        </p:nvSpPr>
        <p:spPr>
          <a:xfrm>
            <a:off x="4172122" y="4261314"/>
            <a:ext cx="292388" cy="494016"/>
          </a:xfrm>
          <a:prstGeom prst="rect">
            <a:avLst/>
          </a:prstGeom>
          <a:noFill/>
        </p:spPr>
        <p:txBody>
          <a:bodyPr vert="eaVert" wrap="square" rtlCol="0">
            <a:spAutoFit/>
          </a:bodyPr>
          <a:lstStyle/>
          <a:p>
            <a:r>
              <a:rPr lang="ja-JP" altLang="en-US" sz="700" dirty="0">
                <a:solidFill>
                  <a:prstClr val="black"/>
                </a:solidFill>
              </a:rPr>
              <a:t>供給情報</a:t>
            </a:r>
            <a:endParaRPr lang="en-US" altLang="ja-JP" sz="700" dirty="0">
              <a:solidFill>
                <a:prstClr val="black"/>
              </a:solidFill>
            </a:endParaRPr>
          </a:p>
        </p:txBody>
      </p:sp>
      <p:cxnSp>
        <p:nvCxnSpPr>
          <p:cNvPr id="60" name="直線矢印コネクタ 59">
            <a:extLst>
              <a:ext uri="{FF2B5EF4-FFF2-40B4-BE49-F238E27FC236}">
                <a16:creationId xmlns:a16="http://schemas.microsoft.com/office/drawing/2014/main" id="{3EF47165-CE14-3306-3B9F-402D7DFE9FA3}"/>
              </a:ext>
            </a:extLst>
          </p:cNvPr>
          <p:cNvCxnSpPr/>
          <p:nvPr/>
        </p:nvCxnSpPr>
        <p:spPr>
          <a:xfrm>
            <a:off x="626241" y="4365103"/>
            <a:ext cx="0" cy="288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直線矢印コネクタ 60">
            <a:extLst>
              <a:ext uri="{FF2B5EF4-FFF2-40B4-BE49-F238E27FC236}">
                <a16:creationId xmlns:a16="http://schemas.microsoft.com/office/drawing/2014/main" id="{510D12A8-E418-2791-A689-27483BE5DAC6}"/>
              </a:ext>
            </a:extLst>
          </p:cNvPr>
          <p:cNvCxnSpPr/>
          <p:nvPr/>
        </p:nvCxnSpPr>
        <p:spPr>
          <a:xfrm flipV="1">
            <a:off x="485954" y="4357166"/>
            <a:ext cx="0" cy="288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B2C28CDD-9F2F-0C8E-FBD6-755DB6080A1B}"/>
              </a:ext>
            </a:extLst>
          </p:cNvPr>
          <p:cNvSpPr txBox="1"/>
          <p:nvPr/>
        </p:nvSpPr>
        <p:spPr>
          <a:xfrm>
            <a:off x="610891" y="4275381"/>
            <a:ext cx="292388" cy="494016"/>
          </a:xfrm>
          <a:prstGeom prst="rect">
            <a:avLst/>
          </a:prstGeom>
          <a:noFill/>
        </p:spPr>
        <p:txBody>
          <a:bodyPr vert="eaVert" wrap="square" rtlCol="0">
            <a:spAutoFit/>
          </a:bodyPr>
          <a:lstStyle/>
          <a:p>
            <a:r>
              <a:rPr lang="ja-JP" altLang="en-US" sz="700" dirty="0">
                <a:solidFill>
                  <a:prstClr val="black"/>
                </a:solidFill>
              </a:rPr>
              <a:t>需要情報</a:t>
            </a:r>
            <a:endParaRPr lang="en-US" altLang="ja-JP" sz="700" dirty="0">
              <a:solidFill>
                <a:prstClr val="black"/>
              </a:solidFill>
            </a:endParaRPr>
          </a:p>
        </p:txBody>
      </p:sp>
      <p:sp>
        <p:nvSpPr>
          <p:cNvPr id="63" name="テキスト ボックス 62">
            <a:extLst>
              <a:ext uri="{FF2B5EF4-FFF2-40B4-BE49-F238E27FC236}">
                <a16:creationId xmlns:a16="http://schemas.microsoft.com/office/drawing/2014/main" id="{F8C9B7D1-AD46-FE66-633C-02AD015A3FAA}"/>
              </a:ext>
            </a:extLst>
          </p:cNvPr>
          <p:cNvSpPr txBox="1"/>
          <p:nvPr/>
        </p:nvSpPr>
        <p:spPr>
          <a:xfrm>
            <a:off x="227441" y="4271092"/>
            <a:ext cx="292388" cy="494016"/>
          </a:xfrm>
          <a:prstGeom prst="rect">
            <a:avLst/>
          </a:prstGeom>
          <a:noFill/>
        </p:spPr>
        <p:txBody>
          <a:bodyPr vert="eaVert" wrap="square" rtlCol="0">
            <a:spAutoFit/>
          </a:bodyPr>
          <a:lstStyle/>
          <a:p>
            <a:r>
              <a:rPr lang="ja-JP" altLang="en-US" sz="700" dirty="0">
                <a:solidFill>
                  <a:prstClr val="black"/>
                </a:solidFill>
              </a:rPr>
              <a:t>供給情報</a:t>
            </a:r>
            <a:endParaRPr lang="en-US" altLang="ja-JP" sz="700" dirty="0">
              <a:solidFill>
                <a:prstClr val="black"/>
              </a:solidFill>
            </a:endParaRPr>
          </a:p>
        </p:txBody>
      </p:sp>
      <p:sp>
        <p:nvSpPr>
          <p:cNvPr id="64" name="テキスト ボックス 63">
            <a:extLst>
              <a:ext uri="{FF2B5EF4-FFF2-40B4-BE49-F238E27FC236}">
                <a16:creationId xmlns:a16="http://schemas.microsoft.com/office/drawing/2014/main" id="{252565DF-9D42-A860-0D6B-8D5CF418E469}"/>
              </a:ext>
            </a:extLst>
          </p:cNvPr>
          <p:cNvSpPr txBox="1"/>
          <p:nvPr/>
        </p:nvSpPr>
        <p:spPr>
          <a:xfrm>
            <a:off x="2037961" y="6094417"/>
            <a:ext cx="1093503" cy="276999"/>
          </a:xfrm>
          <a:prstGeom prst="rect">
            <a:avLst/>
          </a:prstGeom>
          <a:solidFill>
            <a:schemeClr val="bg1"/>
          </a:solidFill>
          <a:ln>
            <a:solidFill>
              <a:schemeClr val="tx1"/>
            </a:solidFill>
          </a:ln>
        </p:spPr>
        <p:txBody>
          <a:bodyPr wrap="square" rtlCol="0">
            <a:spAutoFit/>
          </a:bodyPr>
          <a:lstStyle/>
          <a:p>
            <a:pPr algn="ctr"/>
            <a:r>
              <a:rPr lang="ja-JP" altLang="en-US" sz="1200" dirty="0">
                <a:solidFill>
                  <a:prstClr val="black"/>
                </a:solidFill>
              </a:rPr>
              <a:t>協議会</a:t>
            </a:r>
            <a:endParaRPr lang="en-US" altLang="ja-JP" sz="1200" dirty="0">
              <a:solidFill>
                <a:prstClr val="black"/>
              </a:solidFill>
            </a:endParaRPr>
          </a:p>
        </p:txBody>
      </p:sp>
      <p:sp>
        <p:nvSpPr>
          <p:cNvPr id="65" name="角丸四角形 54">
            <a:extLst>
              <a:ext uri="{FF2B5EF4-FFF2-40B4-BE49-F238E27FC236}">
                <a16:creationId xmlns:a16="http://schemas.microsoft.com/office/drawing/2014/main" id="{49D6F009-246A-E05E-6120-1F9639AF344D}"/>
              </a:ext>
            </a:extLst>
          </p:cNvPr>
          <p:cNvSpPr/>
          <p:nvPr/>
        </p:nvSpPr>
        <p:spPr>
          <a:xfrm>
            <a:off x="11701910" y="4099889"/>
            <a:ext cx="925126" cy="99045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US" altLang="ja-JP" sz="1000" dirty="0">
              <a:solidFill>
                <a:prstClr val="black"/>
              </a:solidFill>
            </a:endParaRPr>
          </a:p>
        </p:txBody>
      </p:sp>
      <p:cxnSp>
        <p:nvCxnSpPr>
          <p:cNvPr id="66" name="直線矢印コネクタ 65">
            <a:extLst>
              <a:ext uri="{FF2B5EF4-FFF2-40B4-BE49-F238E27FC236}">
                <a16:creationId xmlns:a16="http://schemas.microsoft.com/office/drawing/2014/main" id="{24D9CDF3-2E2C-E752-1365-927B277AA341}"/>
              </a:ext>
            </a:extLst>
          </p:cNvPr>
          <p:cNvCxnSpPr/>
          <p:nvPr/>
        </p:nvCxnSpPr>
        <p:spPr>
          <a:xfrm>
            <a:off x="11270166" y="2048035"/>
            <a:ext cx="0" cy="1188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959F1B60-9ABB-12D5-1D66-78FE378C50C2}"/>
              </a:ext>
            </a:extLst>
          </p:cNvPr>
          <p:cNvSpPr txBox="1"/>
          <p:nvPr/>
        </p:nvSpPr>
        <p:spPr>
          <a:xfrm>
            <a:off x="11139482" y="2003286"/>
            <a:ext cx="107722" cy="478062"/>
          </a:xfrm>
          <a:prstGeom prst="rect">
            <a:avLst/>
          </a:prstGeom>
          <a:noFill/>
        </p:spPr>
        <p:txBody>
          <a:bodyPr vert="eaVert" wrap="square" lIns="0" tIns="0" rIns="0" bIns="0" rtlCol="0">
            <a:spAutoFit/>
          </a:bodyPr>
          <a:lstStyle/>
          <a:p>
            <a:r>
              <a:rPr lang="ja-JP" altLang="en-US" sz="700" dirty="0">
                <a:solidFill>
                  <a:prstClr val="black"/>
                </a:solidFill>
              </a:rPr>
              <a:t>工事発注</a:t>
            </a:r>
            <a:endParaRPr lang="en-US" altLang="ja-JP" sz="700" dirty="0">
              <a:solidFill>
                <a:prstClr val="black"/>
              </a:solidFill>
            </a:endParaRPr>
          </a:p>
        </p:txBody>
      </p:sp>
      <p:cxnSp>
        <p:nvCxnSpPr>
          <p:cNvPr id="68" name="直線矢印コネクタ 67">
            <a:extLst>
              <a:ext uri="{FF2B5EF4-FFF2-40B4-BE49-F238E27FC236}">
                <a16:creationId xmlns:a16="http://schemas.microsoft.com/office/drawing/2014/main" id="{0E61DECF-C2A1-BBDB-B38F-4CC29509447F}"/>
              </a:ext>
            </a:extLst>
          </p:cNvPr>
          <p:cNvCxnSpPr/>
          <p:nvPr/>
        </p:nvCxnSpPr>
        <p:spPr>
          <a:xfrm flipV="1">
            <a:off x="11424626" y="2045053"/>
            <a:ext cx="0" cy="1188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9" name="テキスト ボックス 68">
            <a:extLst>
              <a:ext uri="{FF2B5EF4-FFF2-40B4-BE49-F238E27FC236}">
                <a16:creationId xmlns:a16="http://schemas.microsoft.com/office/drawing/2014/main" id="{5AEFDC18-6F58-D2CB-FB50-F92647C5A752}"/>
              </a:ext>
            </a:extLst>
          </p:cNvPr>
          <p:cNvSpPr txBox="1"/>
          <p:nvPr/>
        </p:nvSpPr>
        <p:spPr>
          <a:xfrm>
            <a:off x="11489553" y="2004992"/>
            <a:ext cx="107722" cy="874105"/>
          </a:xfrm>
          <a:prstGeom prst="rect">
            <a:avLst/>
          </a:prstGeom>
          <a:noFill/>
        </p:spPr>
        <p:txBody>
          <a:bodyPr vert="eaVert" wrap="square" lIns="0" tIns="0" rIns="0" bIns="0" rtlCol="0">
            <a:spAutoFit/>
          </a:bodyPr>
          <a:lstStyle/>
          <a:p>
            <a:r>
              <a:rPr lang="ja-JP" altLang="en-US" sz="700" dirty="0">
                <a:solidFill>
                  <a:prstClr val="black"/>
                </a:solidFill>
              </a:rPr>
              <a:t>施工　・　引渡</a:t>
            </a:r>
            <a:endParaRPr lang="en-US" altLang="ja-JP" sz="700" dirty="0">
              <a:solidFill>
                <a:prstClr val="black"/>
              </a:solidFill>
            </a:endParaRPr>
          </a:p>
        </p:txBody>
      </p:sp>
      <p:cxnSp>
        <p:nvCxnSpPr>
          <p:cNvPr id="70" name="直線矢印コネクタ 69">
            <a:extLst>
              <a:ext uri="{FF2B5EF4-FFF2-40B4-BE49-F238E27FC236}">
                <a16:creationId xmlns:a16="http://schemas.microsoft.com/office/drawing/2014/main" id="{86ABF1D9-93E9-2432-B22A-D8AEFDB68114}"/>
              </a:ext>
            </a:extLst>
          </p:cNvPr>
          <p:cNvCxnSpPr/>
          <p:nvPr/>
        </p:nvCxnSpPr>
        <p:spPr>
          <a:xfrm>
            <a:off x="10974204" y="3745921"/>
            <a:ext cx="0" cy="972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矢印コネクタ 70">
            <a:extLst>
              <a:ext uri="{FF2B5EF4-FFF2-40B4-BE49-F238E27FC236}">
                <a16:creationId xmlns:a16="http://schemas.microsoft.com/office/drawing/2014/main" id="{0168AC62-E1F7-AA42-5C92-30C90CD12A03}"/>
              </a:ext>
            </a:extLst>
          </p:cNvPr>
          <p:cNvCxnSpPr/>
          <p:nvPr/>
        </p:nvCxnSpPr>
        <p:spPr>
          <a:xfrm flipV="1">
            <a:off x="11658716" y="3734620"/>
            <a:ext cx="0" cy="324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AA889571-3694-5F1A-2B47-4084ABE57A2B}"/>
              </a:ext>
            </a:extLst>
          </p:cNvPr>
          <p:cNvSpPr txBox="1"/>
          <p:nvPr/>
        </p:nvSpPr>
        <p:spPr>
          <a:xfrm>
            <a:off x="10864776" y="3789552"/>
            <a:ext cx="107722" cy="489582"/>
          </a:xfrm>
          <a:prstGeom prst="rect">
            <a:avLst/>
          </a:prstGeom>
          <a:noFill/>
        </p:spPr>
        <p:txBody>
          <a:bodyPr vert="eaVert" wrap="square" lIns="0" tIns="0" rIns="0" bIns="0" rtlCol="0">
            <a:spAutoFit/>
          </a:bodyPr>
          <a:lstStyle/>
          <a:p>
            <a:r>
              <a:rPr lang="ja-JP" altLang="en-US" sz="700" dirty="0">
                <a:solidFill>
                  <a:prstClr val="black"/>
                </a:solidFill>
              </a:rPr>
              <a:t>木材注文</a:t>
            </a:r>
            <a:endParaRPr lang="en-US" altLang="ja-JP" sz="700" dirty="0">
              <a:solidFill>
                <a:prstClr val="black"/>
              </a:solidFill>
            </a:endParaRPr>
          </a:p>
        </p:txBody>
      </p:sp>
      <p:cxnSp>
        <p:nvCxnSpPr>
          <p:cNvPr id="73" name="直線矢印コネクタ 72">
            <a:extLst>
              <a:ext uri="{FF2B5EF4-FFF2-40B4-BE49-F238E27FC236}">
                <a16:creationId xmlns:a16="http://schemas.microsoft.com/office/drawing/2014/main" id="{63ACE173-8140-8770-3A2A-4263E82F7637}"/>
              </a:ext>
            </a:extLst>
          </p:cNvPr>
          <p:cNvCxnSpPr/>
          <p:nvPr/>
        </p:nvCxnSpPr>
        <p:spPr>
          <a:xfrm>
            <a:off x="12047407" y="2051188"/>
            <a:ext cx="0" cy="2016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4" name="テキスト ボックス 73">
            <a:extLst>
              <a:ext uri="{FF2B5EF4-FFF2-40B4-BE49-F238E27FC236}">
                <a16:creationId xmlns:a16="http://schemas.microsoft.com/office/drawing/2014/main" id="{D5B9CE61-F61D-D394-9405-CF62A2DC2B4C}"/>
              </a:ext>
            </a:extLst>
          </p:cNvPr>
          <p:cNvSpPr txBox="1"/>
          <p:nvPr/>
        </p:nvSpPr>
        <p:spPr>
          <a:xfrm>
            <a:off x="12075870" y="2113615"/>
            <a:ext cx="107722" cy="735890"/>
          </a:xfrm>
          <a:prstGeom prst="rect">
            <a:avLst/>
          </a:prstGeom>
          <a:noFill/>
        </p:spPr>
        <p:txBody>
          <a:bodyPr vert="eaVert" wrap="square" lIns="0" tIns="0" rIns="0" bIns="0" rtlCol="0">
            <a:spAutoFit/>
          </a:bodyPr>
          <a:lstStyle/>
          <a:p>
            <a:r>
              <a:rPr lang="ja-JP" altLang="en-US" sz="700" dirty="0">
                <a:solidFill>
                  <a:prstClr val="black"/>
                </a:solidFill>
              </a:rPr>
              <a:t>発注情報・　相談</a:t>
            </a:r>
            <a:endParaRPr lang="en-US" altLang="ja-JP" sz="700" dirty="0">
              <a:solidFill>
                <a:prstClr val="black"/>
              </a:solidFill>
            </a:endParaRPr>
          </a:p>
        </p:txBody>
      </p:sp>
      <p:sp>
        <p:nvSpPr>
          <p:cNvPr id="75" name="テキスト ボックス 74">
            <a:extLst>
              <a:ext uri="{FF2B5EF4-FFF2-40B4-BE49-F238E27FC236}">
                <a16:creationId xmlns:a16="http://schemas.microsoft.com/office/drawing/2014/main" id="{C83761E3-7F87-F66F-FF13-BE2809A5543A}"/>
              </a:ext>
            </a:extLst>
          </p:cNvPr>
          <p:cNvSpPr txBox="1"/>
          <p:nvPr/>
        </p:nvSpPr>
        <p:spPr>
          <a:xfrm>
            <a:off x="10324129" y="5202283"/>
            <a:ext cx="543706" cy="107722"/>
          </a:xfrm>
          <a:prstGeom prst="rect">
            <a:avLst/>
          </a:prstGeom>
          <a:noFill/>
        </p:spPr>
        <p:txBody>
          <a:bodyPr vert="horz" wrap="square" lIns="0" tIns="0" rIns="0" bIns="0" rtlCol="0">
            <a:spAutoFit/>
          </a:bodyPr>
          <a:lstStyle/>
          <a:p>
            <a:r>
              <a:rPr lang="ja-JP" altLang="en-US" sz="700" dirty="0">
                <a:solidFill>
                  <a:prstClr val="black"/>
                </a:solidFill>
              </a:rPr>
              <a:t>素材注文</a:t>
            </a:r>
            <a:endParaRPr lang="en-US" altLang="ja-JP" sz="700" dirty="0">
              <a:solidFill>
                <a:prstClr val="black"/>
              </a:solidFill>
            </a:endParaRPr>
          </a:p>
        </p:txBody>
      </p:sp>
      <p:sp>
        <p:nvSpPr>
          <p:cNvPr id="76" name="テキスト ボックス 75">
            <a:extLst>
              <a:ext uri="{FF2B5EF4-FFF2-40B4-BE49-F238E27FC236}">
                <a16:creationId xmlns:a16="http://schemas.microsoft.com/office/drawing/2014/main" id="{9FAD0945-F423-A05A-9FA1-C5F9C048D1E8}"/>
              </a:ext>
            </a:extLst>
          </p:cNvPr>
          <p:cNvSpPr txBox="1"/>
          <p:nvPr/>
        </p:nvSpPr>
        <p:spPr>
          <a:xfrm>
            <a:off x="11709424" y="3677716"/>
            <a:ext cx="107722" cy="481960"/>
          </a:xfrm>
          <a:prstGeom prst="rect">
            <a:avLst/>
          </a:prstGeom>
          <a:noFill/>
        </p:spPr>
        <p:txBody>
          <a:bodyPr vert="eaVert" wrap="square" lIns="0" tIns="0" rIns="0" bIns="0" rtlCol="0">
            <a:spAutoFit/>
          </a:bodyPr>
          <a:lstStyle/>
          <a:p>
            <a:r>
              <a:rPr lang="ja-JP" altLang="en-US" sz="700" dirty="0">
                <a:solidFill>
                  <a:prstClr val="black"/>
                </a:solidFill>
              </a:rPr>
              <a:t>供給情報</a:t>
            </a:r>
            <a:endParaRPr lang="en-US" altLang="ja-JP" sz="700" dirty="0">
              <a:solidFill>
                <a:prstClr val="black"/>
              </a:solidFill>
            </a:endParaRPr>
          </a:p>
        </p:txBody>
      </p:sp>
      <p:sp>
        <p:nvSpPr>
          <p:cNvPr id="77" name="テキスト ボックス 76">
            <a:extLst>
              <a:ext uri="{FF2B5EF4-FFF2-40B4-BE49-F238E27FC236}">
                <a16:creationId xmlns:a16="http://schemas.microsoft.com/office/drawing/2014/main" id="{250D4F98-F12E-D15F-503D-A62E6B35B7EF}"/>
              </a:ext>
            </a:extLst>
          </p:cNvPr>
          <p:cNvSpPr txBox="1"/>
          <p:nvPr/>
        </p:nvSpPr>
        <p:spPr>
          <a:xfrm>
            <a:off x="11133735" y="3793525"/>
            <a:ext cx="107722" cy="301222"/>
          </a:xfrm>
          <a:prstGeom prst="rect">
            <a:avLst/>
          </a:prstGeom>
          <a:noFill/>
        </p:spPr>
        <p:txBody>
          <a:bodyPr vert="eaVert" wrap="square" lIns="0" tIns="0" rIns="0" bIns="0" rtlCol="0">
            <a:spAutoFit/>
          </a:bodyPr>
          <a:lstStyle/>
          <a:p>
            <a:r>
              <a:rPr lang="ja-JP" altLang="en-US" sz="700" dirty="0">
                <a:solidFill>
                  <a:prstClr val="black"/>
                </a:solidFill>
              </a:rPr>
              <a:t>納品</a:t>
            </a:r>
            <a:endParaRPr lang="en-US" altLang="ja-JP" sz="700" dirty="0">
              <a:solidFill>
                <a:prstClr val="black"/>
              </a:solidFill>
            </a:endParaRPr>
          </a:p>
        </p:txBody>
      </p:sp>
      <p:cxnSp>
        <p:nvCxnSpPr>
          <p:cNvPr id="78" name="直線矢印コネクタ 77">
            <a:extLst>
              <a:ext uri="{FF2B5EF4-FFF2-40B4-BE49-F238E27FC236}">
                <a16:creationId xmlns:a16="http://schemas.microsoft.com/office/drawing/2014/main" id="{93758233-CEF0-9BA8-5468-229CDC65B825}"/>
              </a:ext>
            </a:extLst>
          </p:cNvPr>
          <p:cNvCxnSpPr/>
          <p:nvPr/>
        </p:nvCxnSpPr>
        <p:spPr>
          <a:xfrm flipV="1">
            <a:off x="12096880" y="5144038"/>
            <a:ext cx="0" cy="216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9" name="テキスト ボックス 78">
            <a:extLst>
              <a:ext uri="{FF2B5EF4-FFF2-40B4-BE49-F238E27FC236}">
                <a16:creationId xmlns:a16="http://schemas.microsoft.com/office/drawing/2014/main" id="{4D0006BC-7672-69EB-0103-BF3DBC52FF99}"/>
              </a:ext>
            </a:extLst>
          </p:cNvPr>
          <p:cNvSpPr txBox="1"/>
          <p:nvPr/>
        </p:nvSpPr>
        <p:spPr>
          <a:xfrm>
            <a:off x="11133863" y="4726064"/>
            <a:ext cx="740560" cy="184666"/>
          </a:xfrm>
          <a:prstGeom prst="rect">
            <a:avLst/>
          </a:prstGeom>
          <a:noFill/>
        </p:spPr>
        <p:txBody>
          <a:bodyPr vert="horz" wrap="square" lIns="0" tIns="0" rIns="0" bIns="0" rtlCol="0">
            <a:spAutoFit/>
          </a:bodyPr>
          <a:lstStyle/>
          <a:p>
            <a:r>
              <a:rPr lang="ja-JP" altLang="en-US" sz="600" dirty="0">
                <a:solidFill>
                  <a:prstClr val="black"/>
                </a:solidFill>
              </a:rPr>
              <a:t>木材需要情報</a:t>
            </a:r>
            <a:endParaRPr lang="en-US" altLang="ja-JP" sz="600" dirty="0">
              <a:solidFill>
                <a:prstClr val="black"/>
              </a:solidFill>
            </a:endParaRPr>
          </a:p>
          <a:p>
            <a:r>
              <a:rPr lang="ja-JP" altLang="en-US" sz="600" dirty="0">
                <a:solidFill>
                  <a:prstClr val="black"/>
                </a:solidFill>
              </a:rPr>
              <a:t>素材生産情報</a:t>
            </a:r>
            <a:endParaRPr lang="en-US" altLang="ja-JP" sz="600" dirty="0">
              <a:solidFill>
                <a:prstClr val="black"/>
              </a:solidFill>
            </a:endParaRPr>
          </a:p>
        </p:txBody>
      </p:sp>
      <p:sp>
        <p:nvSpPr>
          <p:cNvPr id="80" name="角丸四角形 99">
            <a:extLst>
              <a:ext uri="{FF2B5EF4-FFF2-40B4-BE49-F238E27FC236}">
                <a16:creationId xmlns:a16="http://schemas.microsoft.com/office/drawing/2014/main" id="{3B76B05E-17E3-EA4D-989F-BB0782E68E3A}"/>
              </a:ext>
            </a:extLst>
          </p:cNvPr>
          <p:cNvSpPr/>
          <p:nvPr/>
        </p:nvSpPr>
        <p:spPr>
          <a:xfrm>
            <a:off x="10274486" y="4777323"/>
            <a:ext cx="922212" cy="360000"/>
          </a:xfrm>
          <a:prstGeom prst="round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prstClr val="black"/>
                </a:solidFill>
              </a:rPr>
              <a:t>製材工場</a:t>
            </a:r>
            <a:endParaRPr lang="en-US" altLang="ja-JP" sz="1000" dirty="0">
              <a:solidFill>
                <a:prstClr val="black"/>
              </a:solidFill>
            </a:endParaRPr>
          </a:p>
          <a:p>
            <a:pPr algn="ctr"/>
            <a:r>
              <a:rPr lang="ja-JP" altLang="en-US" sz="1000" dirty="0">
                <a:solidFill>
                  <a:prstClr val="black"/>
                </a:solidFill>
              </a:rPr>
              <a:t>集成材工場</a:t>
            </a:r>
            <a:endParaRPr lang="en-US" altLang="ja-JP" sz="1000" dirty="0">
              <a:solidFill>
                <a:prstClr val="black"/>
              </a:solidFill>
            </a:endParaRPr>
          </a:p>
        </p:txBody>
      </p:sp>
      <p:cxnSp>
        <p:nvCxnSpPr>
          <p:cNvPr id="81" name="直線矢印コネクタ 80">
            <a:extLst>
              <a:ext uri="{FF2B5EF4-FFF2-40B4-BE49-F238E27FC236}">
                <a16:creationId xmlns:a16="http://schemas.microsoft.com/office/drawing/2014/main" id="{CCFD98FA-7D59-4428-9DF6-7BCD7307BC30}"/>
              </a:ext>
            </a:extLst>
          </p:cNvPr>
          <p:cNvCxnSpPr/>
          <p:nvPr/>
        </p:nvCxnSpPr>
        <p:spPr>
          <a:xfrm flipH="1" flipV="1">
            <a:off x="11208626" y="5003777"/>
            <a:ext cx="481048" cy="565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2" name="テキスト ボックス 81">
            <a:extLst>
              <a:ext uri="{FF2B5EF4-FFF2-40B4-BE49-F238E27FC236}">
                <a16:creationId xmlns:a16="http://schemas.microsoft.com/office/drawing/2014/main" id="{DDEA9069-53CF-DECA-6A99-216B69A39C2B}"/>
              </a:ext>
            </a:extLst>
          </p:cNvPr>
          <p:cNvSpPr txBox="1"/>
          <p:nvPr/>
        </p:nvSpPr>
        <p:spPr>
          <a:xfrm>
            <a:off x="11716887" y="5244921"/>
            <a:ext cx="997138" cy="107722"/>
          </a:xfrm>
          <a:prstGeom prst="rect">
            <a:avLst/>
          </a:prstGeom>
          <a:noFill/>
        </p:spPr>
        <p:txBody>
          <a:bodyPr vert="horz" wrap="square" lIns="0" tIns="0" rIns="0" bIns="0" rtlCol="0">
            <a:spAutoFit/>
          </a:bodyPr>
          <a:lstStyle/>
          <a:p>
            <a:r>
              <a:rPr lang="ja-JP" altLang="en-US" sz="700" dirty="0">
                <a:solidFill>
                  <a:prstClr val="black"/>
                </a:solidFill>
              </a:rPr>
              <a:t>素材生産　供給情報</a:t>
            </a:r>
            <a:endParaRPr lang="en-US" altLang="ja-JP" sz="700" dirty="0">
              <a:solidFill>
                <a:prstClr val="black"/>
              </a:solidFill>
            </a:endParaRPr>
          </a:p>
        </p:txBody>
      </p:sp>
      <p:sp>
        <p:nvSpPr>
          <p:cNvPr id="83" name="テキスト ボックス 82">
            <a:extLst>
              <a:ext uri="{FF2B5EF4-FFF2-40B4-BE49-F238E27FC236}">
                <a16:creationId xmlns:a16="http://schemas.microsoft.com/office/drawing/2014/main" id="{BC7897DB-67DA-4236-F19F-F316D54D7560}"/>
              </a:ext>
            </a:extLst>
          </p:cNvPr>
          <p:cNvSpPr txBox="1"/>
          <p:nvPr/>
        </p:nvSpPr>
        <p:spPr>
          <a:xfrm>
            <a:off x="10892867" y="5194018"/>
            <a:ext cx="365006" cy="107722"/>
          </a:xfrm>
          <a:prstGeom prst="rect">
            <a:avLst/>
          </a:prstGeom>
          <a:noFill/>
        </p:spPr>
        <p:txBody>
          <a:bodyPr vert="horz" wrap="square" lIns="0" tIns="0" rIns="0" bIns="0" rtlCol="0">
            <a:spAutoFit/>
          </a:bodyPr>
          <a:lstStyle/>
          <a:p>
            <a:r>
              <a:rPr lang="ja-JP" altLang="en-US" sz="700" dirty="0">
                <a:solidFill>
                  <a:prstClr val="black"/>
                </a:solidFill>
              </a:rPr>
              <a:t>納品</a:t>
            </a:r>
            <a:endParaRPr lang="en-US" altLang="ja-JP" sz="700" dirty="0">
              <a:solidFill>
                <a:prstClr val="black"/>
              </a:solidFill>
            </a:endParaRPr>
          </a:p>
        </p:txBody>
      </p:sp>
      <p:cxnSp>
        <p:nvCxnSpPr>
          <p:cNvPr id="84" name="直線矢印コネクタ 83">
            <a:extLst>
              <a:ext uri="{FF2B5EF4-FFF2-40B4-BE49-F238E27FC236}">
                <a16:creationId xmlns:a16="http://schemas.microsoft.com/office/drawing/2014/main" id="{3ECD5E4B-EF0F-8275-0335-833C66C3B70C}"/>
              </a:ext>
            </a:extLst>
          </p:cNvPr>
          <p:cNvCxnSpPr/>
          <p:nvPr/>
        </p:nvCxnSpPr>
        <p:spPr>
          <a:xfrm rot="10800000">
            <a:off x="11084973" y="3714745"/>
            <a:ext cx="0" cy="1008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5" name="カギ線コネクタ 109">
            <a:extLst>
              <a:ext uri="{FF2B5EF4-FFF2-40B4-BE49-F238E27FC236}">
                <a16:creationId xmlns:a16="http://schemas.microsoft.com/office/drawing/2014/main" id="{4A07AD8B-9169-2B55-F5A1-EAAB01502147}"/>
              </a:ext>
            </a:extLst>
          </p:cNvPr>
          <p:cNvCxnSpPr/>
          <p:nvPr/>
        </p:nvCxnSpPr>
        <p:spPr>
          <a:xfrm rot="16200000" flipH="1">
            <a:off x="10759687" y="2870461"/>
            <a:ext cx="1201413" cy="1187569"/>
          </a:xfrm>
          <a:prstGeom prst="bentConnector3">
            <a:avLst>
              <a:gd name="adj1" fmla="val 19329"/>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6" name="テキスト ボックス 85">
            <a:extLst>
              <a:ext uri="{FF2B5EF4-FFF2-40B4-BE49-F238E27FC236}">
                <a16:creationId xmlns:a16="http://schemas.microsoft.com/office/drawing/2014/main" id="{218E9380-4252-D9D5-F1FB-BFBF30A4E9B8}"/>
              </a:ext>
            </a:extLst>
          </p:cNvPr>
          <p:cNvSpPr txBox="1"/>
          <p:nvPr/>
        </p:nvSpPr>
        <p:spPr>
          <a:xfrm>
            <a:off x="10786063" y="2927859"/>
            <a:ext cx="673360" cy="107722"/>
          </a:xfrm>
          <a:prstGeom prst="rect">
            <a:avLst/>
          </a:prstGeom>
          <a:noFill/>
        </p:spPr>
        <p:txBody>
          <a:bodyPr vert="horz" wrap="square" lIns="0" tIns="0" rIns="0" bIns="0" rtlCol="0">
            <a:spAutoFit/>
          </a:bodyPr>
          <a:lstStyle/>
          <a:p>
            <a:r>
              <a:rPr lang="ja-JP" altLang="en-US" sz="700" dirty="0">
                <a:solidFill>
                  <a:prstClr val="black"/>
                </a:solidFill>
              </a:rPr>
              <a:t>情報・相談</a:t>
            </a:r>
            <a:endParaRPr lang="en-US" altLang="ja-JP" sz="700" dirty="0">
              <a:solidFill>
                <a:prstClr val="black"/>
              </a:solidFill>
            </a:endParaRPr>
          </a:p>
        </p:txBody>
      </p:sp>
      <p:sp>
        <p:nvSpPr>
          <p:cNvPr id="87" name="角丸四角形 120">
            <a:extLst>
              <a:ext uri="{FF2B5EF4-FFF2-40B4-BE49-F238E27FC236}">
                <a16:creationId xmlns:a16="http://schemas.microsoft.com/office/drawing/2014/main" id="{C391D568-3D76-913F-9CF9-646D60D8757F}"/>
              </a:ext>
            </a:extLst>
          </p:cNvPr>
          <p:cNvSpPr/>
          <p:nvPr/>
        </p:nvSpPr>
        <p:spPr>
          <a:xfrm>
            <a:off x="5693393" y="2571640"/>
            <a:ext cx="622206" cy="36000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prstClr val="black"/>
                </a:solidFill>
              </a:rPr>
              <a:t>設計者</a:t>
            </a:r>
            <a:endParaRPr lang="ja-JP" altLang="en-US" sz="1200" dirty="0">
              <a:solidFill>
                <a:prstClr val="black"/>
              </a:solidFill>
            </a:endParaRPr>
          </a:p>
        </p:txBody>
      </p:sp>
      <p:cxnSp>
        <p:nvCxnSpPr>
          <p:cNvPr id="88" name="直線矢印コネクタ 87">
            <a:extLst>
              <a:ext uri="{FF2B5EF4-FFF2-40B4-BE49-F238E27FC236}">
                <a16:creationId xmlns:a16="http://schemas.microsoft.com/office/drawing/2014/main" id="{776B80C6-D8F9-7597-187B-4DD6B3A8406D}"/>
              </a:ext>
            </a:extLst>
          </p:cNvPr>
          <p:cNvCxnSpPr/>
          <p:nvPr/>
        </p:nvCxnSpPr>
        <p:spPr>
          <a:xfrm>
            <a:off x="5935920" y="2137261"/>
            <a:ext cx="0" cy="36682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テキスト ボックス 88">
            <a:extLst>
              <a:ext uri="{FF2B5EF4-FFF2-40B4-BE49-F238E27FC236}">
                <a16:creationId xmlns:a16="http://schemas.microsoft.com/office/drawing/2014/main" id="{8330AA17-67B9-9A7A-2B19-35133659EA47}"/>
              </a:ext>
            </a:extLst>
          </p:cNvPr>
          <p:cNvSpPr txBox="1"/>
          <p:nvPr/>
        </p:nvSpPr>
        <p:spPr>
          <a:xfrm>
            <a:off x="5771845" y="2098000"/>
            <a:ext cx="107722" cy="435467"/>
          </a:xfrm>
          <a:prstGeom prst="rect">
            <a:avLst/>
          </a:prstGeom>
          <a:noFill/>
        </p:spPr>
        <p:txBody>
          <a:bodyPr vert="eaVert" wrap="square" lIns="0" tIns="0" rIns="0" bIns="0" rtlCol="0">
            <a:spAutoFit/>
          </a:bodyPr>
          <a:lstStyle/>
          <a:p>
            <a:r>
              <a:rPr lang="ja-JP" altLang="en-US" sz="700" dirty="0">
                <a:solidFill>
                  <a:prstClr val="black"/>
                </a:solidFill>
              </a:rPr>
              <a:t>設計発注</a:t>
            </a:r>
            <a:endParaRPr lang="en-US" altLang="ja-JP" sz="700" dirty="0">
              <a:solidFill>
                <a:prstClr val="black"/>
              </a:solidFill>
            </a:endParaRPr>
          </a:p>
        </p:txBody>
      </p:sp>
      <p:cxnSp>
        <p:nvCxnSpPr>
          <p:cNvPr id="90" name="直線矢印コネクタ 89">
            <a:extLst>
              <a:ext uri="{FF2B5EF4-FFF2-40B4-BE49-F238E27FC236}">
                <a16:creationId xmlns:a16="http://schemas.microsoft.com/office/drawing/2014/main" id="{4E33F43D-BCA8-C2F4-DC20-9EA8453608D3}"/>
              </a:ext>
            </a:extLst>
          </p:cNvPr>
          <p:cNvCxnSpPr/>
          <p:nvPr/>
        </p:nvCxnSpPr>
        <p:spPr>
          <a:xfrm flipV="1">
            <a:off x="6053407" y="2138452"/>
            <a:ext cx="0" cy="3529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テキスト ボックス 90">
            <a:extLst>
              <a:ext uri="{FF2B5EF4-FFF2-40B4-BE49-F238E27FC236}">
                <a16:creationId xmlns:a16="http://schemas.microsoft.com/office/drawing/2014/main" id="{A404E774-686A-4CE9-B49D-BAF0F06BAFD9}"/>
              </a:ext>
            </a:extLst>
          </p:cNvPr>
          <p:cNvSpPr txBox="1"/>
          <p:nvPr/>
        </p:nvSpPr>
        <p:spPr>
          <a:xfrm>
            <a:off x="6101026" y="2093286"/>
            <a:ext cx="107722" cy="418889"/>
          </a:xfrm>
          <a:prstGeom prst="rect">
            <a:avLst/>
          </a:prstGeom>
          <a:noFill/>
        </p:spPr>
        <p:txBody>
          <a:bodyPr vert="eaVert" wrap="square" lIns="0" tIns="0" rIns="0" bIns="0" rtlCol="0">
            <a:spAutoFit/>
          </a:bodyPr>
          <a:lstStyle/>
          <a:p>
            <a:r>
              <a:rPr lang="ja-JP" altLang="en-US" sz="700" dirty="0">
                <a:solidFill>
                  <a:prstClr val="black"/>
                </a:solidFill>
              </a:rPr>
              <a:t>設計納品</a:t>
            </a:r>
            <a:endParaRPr lang="en-US" altLang="ja-JP" sz="700" dirty="0">
              <a:solidFill>
                <a:prstClr val="black"/>
              </a:solidFill>
            </a:endParaRPr>
          </a:p>
        </p:txBody>
      </p:sp>
      <p:cxnSp>
        <p:nvCxnSpPr>
          <p:cNvPr id="92" name="直線矢印コネクタ 91">
            <a:extLst>
              <a:ext uri="{FF2B5EF4-FFF2-40B4-BE49-F238E27FC236}">
                <a16:creationId xmlns:a16="http://schemas.microsoft.com/office/drawing/2014/main" id="{8B091085-D6A7-635D-D4D4-D203289692F8}"/>
              </a:ext>
            </a:extLst>
          </p:cNvPr>
          <p:cNvCxnSpPr/>
          <p:nvPr/>
        </p:nvCxnSpPr>
        <p:spPr>
          <a:xfrm>
            <a:off x="7017943" y="2137261"/>
            <a:ext cx="0" cy="3240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3" name="テキスト ボックス 92">
            <a:extLst>
              <a:ext uri="{FF2B5EF4-FFF2-40B4-BE49-F238E27FC236}">
                <a16:creationId xmlns:a16="http://schemas.microsoft.com/office/drawing/2014/main" id="{081ECA07-652C-DE83-4F80-2D3B3435C2F6}"/>
              </a:ext>
            </a:extLst>
          </p:cNvPr>
          <p:cNvSpPr txBox="1"/>
          <p:nvPr/>
        </p:nvSpPr>
        <p:spPr>
          <a:xfrm>
            <a:off x="6884145" y="2552494"/>
            <a:ext cx="107722" cy="1028875"/>
          </a:xfrm>
          <a:prstGeom prst="rect">
            <a:avLst/>
          </a:prstGeom>
          <a:noFill/>
        </p:spPr>
        <p:txBody>
          <a:bodyPr vert="eaVert" wrap="square" lIns="0" tIns="0" rIns="0" bIns="0" rtlCol="0">
            <a:spAutoFit/>
          </a:bodyPr>
          <a:lstStyle/>
          <a:p>
            <a:r>
              <a:rPr lang="ja-JP" altLang="en-US" sz="700" dirty="0">
                <a:solidFill>
                  <a:prstClr val="black"/>
                </a:solidFill>
              </a:rPr>
              <a:t>工事発注　・　木材支給</a:t>
            </a:r>
            <a:endParaRPr lang="en-US" altLang="ja-JP" sz="700" dirty="0">
              <a:solidFill>
                <a:prstClr val="black"/>
              </a:solidFill>
            </a:endParaRPr>
          </a:p>
        </p:txBody>
      </p:sp>
      <p:cxnSp>
        <p:nvCxnSpPr>
          <p:cNvPr id="94" name="直線矢印コネクタ 93">
            <a:extLst>
              <a:ext uri="{FF2B5EF4-FFF2-40B4-BE49-F238E27FC236}">
                <a16:creationId xmlns:a16="http://schemas.microsoft.com/office/drawing/2014/main" id="{FD7CE6E7-5FD8-FEDC-3227-7D860AEEE87C}"/>
              </a:ext>
            </a:extLst>
          </p:cNvPr>
          <p:cNvCxnSpPr/>
          <p:nvPr/>
        </p:nvCxnSpPr>
        <p:spPr>
          <a:xfrm flipV="1">
            <a:off x="7165463" y="2127217"/>
            <a:ext cx="0" cy="324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テキスト ボックス 94">
            <a:extLst>
              <a:ext uri="{FF2B5EF4-FFF2-40B4-BE49-F238E27FC236}">
                <a16:creationId xmlns:a16="http://schemas.microsoft.com/office/drawing/2014/main" id="{FB803F3F-2992-3F13-453A-60B3AD506DD4}"/>
              </a:ext>
            </a:extLst>
          </p:cNvPr>
          <p:cNvSpPr txBox="1"/>
          <p:nvPr/>
        </p:nvSpPr>
        <p:spPr>
          <a:xfrm>
            <a:off x="7189609" y="2730412"/>
            <a:ext cx="107722" cy="874105"/>
          </a:xfrm>
          <a:prstGeom prst="rect">
            <a:avLst/>
          </a:prstGeom>
          <a:noFill/>
        </p:spPr>
        <p:txBody>
          <a:bodyPr vert="eaVert" wrap="square" lIns="0" tIns="0" rIns="0" bIns="0" rtlCol="0">
            <a:spAutoFit/>
          </a:bodyPr>
          <a:lstStyle/>
          <a:p>
            <a:r>
              <a:rPr lang="ja-JP" altLang="en-US" sz="700" dirty="0">
                <a:solidFill>
                  <a:prstClr val="black"/>
                </a:solidFill>
              </a:rPr>
              <a:t>施工　・　引渡</a:t>
            </a:r>
            <a:endParaRPr lang="en-US" altLang="ja-JP" sz="700" dirty="0">
              <a:solidFill>
                <a:prstClr val="black"/>
              </a:solidFill>
            </a:endParaRPr>
          </a:p>
        </p:txBody>
      </p:sp>
      <p:cxnSp>
        <p:nvCxnSpPr>
          <p:cNvPr id="96" name="直線矢印コネクタ 95">
            <a:extLst>
              <a:ext uri="{FF2B5EF4-FFF2-40B4-BE49-F238E27FC236}">
                <a16:creationId xmlns:a16="http://schemas.microsoft.com/office/drawing/2014/main" id="{FC66AFD9-8D23-B0B5-A9EB-491FF700EF6F}"/>
              </a:ext>
            </a:extLst>
          </p:cNvPr>
          <p:cNvCxnSpPr/>
          <p:nvPr/>
        </p:nvCxnSpPr>
        <p:spPr>
          <a:xfrm>
            <a:off x="6607986" y="2137261"/>
            <a:ext cx="0" cy="1368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矢印コネクタ 96">
            <a:extLst>
              <a:ext uri="{FF2B5EF4-FFF2-40B4-BE49-F238E27FC236}">
                <a16:creationId xmlns:a16="http://schemas.microsoft.com/office/drawing/2014/main" id="{85740A8B-D4AD-6D72-2503-CF98C59DF103}"/>
              </a:ext>
            </a:extLst>
          </p:cNvPr>
          <p:cNvCxnSpPr/>
          <p:nvPr/>
        </p:nvCxnSpPr>
        <p:spPr>
          <a:xfrm flipV="1">
            <a:off x="6721834" y="2122650"/>
            <a:ext cx="0" cy="1368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8" name="テキスト ボックス 97">
            <a:extLst>
              <a:ext uri="{FF2B5EF4-FFF2-40B4-BE49-F238E27FC236}">
                <a16:creationId xmlns:a16="http://schemas.microsoft.com/office/drawing/2014/main" id="{6184A270-67C7-A8AF-1432-B20FD33D2FA4}"/>
              </a:ext>
            </a:extLst>
          </p:cNvPr>
          <p:cNvSpPr txBox="1"/>
          <p:nvPr/>
        </p:nvSpPr>
        <p:spPr>
          <a:xfrm>
            <a:off x="6470094" y="2339372"/>
            <a:ext cx="107722" cy="423434"/>
          </a:xfrm>
          <a:prstGeom prst="rect">
            <a:avLst/>
          </a:prstGeom>
          <a:noFill/>
        </p:spPr>
        <p:txBody>
          <a:bodyPr vert="eaVert" wrap="square" lIns="0" tIns="0" rIns="0" bIns="0" rtlCol="0">
            <a:spAutoFit/>
          </a:bodyPr>
          <a:lstStyle/>
          <a:p>
            <a:r>
              <a:rPr lang="ja-JP" altLang="en-US" sz="700" dirty="0">
                <a:solidFill>
                  <a:prstClr val="black"/>
                </a:solidFill>
              </a:rPr>
              <a:t>木材発注</a:t>
            </a:r>
            <a:endParaRPr lang="en-US" altLang="ja-JP" sz="700" dirty="0">
              <a:solidFill>
                <a:prstClr val="black"/>
              </a:solidFill>
            </a:endParaRPr>
          </a:p>
        </p:txBody>
      </p:sp>
      <p:sp>
        <p:nvSpPr>
          <p:cNvPr id="99" name="テキスト ボックス 98">
            <a:extLst>
              <a:ext uri="{FF2B5EF4-FFF2-40B4-BE49-F238E27FC236}">
                <a16:creationId xmlns:a16="http://schemas.microsoft.com/office/drawing/2014/main" id="{3BB93E4F-603A-C7A5-031C-B73C6B7D985A}"/>
              </a:ext>
            </a:extLst>
          </p:cNvPr>
          <p:cNvSpPr txBox="1"/>
          <p:nvPr/>
        </p:nvSpPr>
        <p:spPr>
          <a:xfrm>
            <a:off x="6740361" y="2402752"/>
            <a:ext cx="107722" cy="383375"/>
          </a:xfrm>
          <a:prstGeom prst="rect">
            <a:avLst/>
          </a:prstGeom>
          <a:noFill/>
        </p:spPr>
        <p:txBody>
          <a:bodyPr vert="eaVert" wrap="square" lIns="0" tIns="0" rIns="0" bIns="0" rtlCol="0">
            <a:spAutoFit/>
          </a:bodyPr>
          <a:lstStyle/>
          <a:p>
            <a:r>
              <a:rPr lang="ja-JP" altLang="en-US" sz="700" dirty="0">
                <a:solidFill>
                  <a:prstClr val="black"/>
                </a:solidFill>
              </a:rPr>
              <a:t>納品</a:t>
            </a:r>
            <a:endParaRPr lang="en-US" altLang="ja-JP" sz="700" dirty="0">
              <a:solidFill>
                <a:prstClr val="black"/>
              </a:solidFill>
            </a:endParaRPr>
          </a:p>
        </p:txBody>
      </p:sp>
      <p:cxnSp>
        <p:nvCxnSpPr>
          <p:cNvPr id="100" name="直線矢印コネクタ 99">
            <a:extLst>
              <a:ext uri="{FF2B5EF4-FFF2-40B4-BE49-F238E27FC236}">
                <a16:creationId xmlns:a16="http://schemas.microsoft.com/office/drawing/2014/main" id="{8434569D-B86B-C654-561E-E998A92AF3A6}"/>
              </a:ext>
            </a:extLst>
          </p:cNvPr>
          <p:cNvCxnSpPr/>
          <p:nvPr/>
        </p:nvCxnSpPr>
        <p:spPr>
          <a:xfrm>
            <a:off x="11507390" y="3745921"/>
            <a:ext cx="0" cy="324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1" name="テキスト ボックス 100">
            <a:extLst>
              <a:ext uri="{FF2B5EF4-FFF2-40B4-BE49-F238E27FC236}">
                <a16:creationId xmlns:a16="http://schemas.microsoft.com/office/drawing/2014/main" id="{68DEB308-DDEB-7324-2480-1B24AFED54DF}"/>
              </a:ext>
            </a:extLst>
          </p:cNvPr>
          <p:cNvSpPr txBox="1"/>
          <p:nvPr/>
        </p:nvSpPr>
        <p:spPr>
          <a:xfrm>
            <a:off x="11376610" y="3750273"/>
            <a:ext cx="107722" cy="296100"/>
          </a:xfrm>
          <a:prstGeom prst="rect">
            <a:avLst/>
          </a:prstGeom>
          <a:noFill/>
        </p:spPr>
        <p:txBody>
          <a:bodyPr vert="eaVert" wrap="square" lIns="0" tIns="0" rIns="0" bIns="0" rtlCol="0">
            <a:spAutoFit/>
          </a:bodyPr>
          <a:lstStyle/>
          <a:p>
            <a:r>
              <a:rPr lang="ja-JP" altLang="en-US" sz="700" dirty="0">
                <a:solidFill>
                  <a:prstClr val="black"/>
                </a:solidFill>
              </a:rPr>
              <a:t>相談</a:t>
            </a:r>
            <a:endParaRPr lang="en-US" altLang="ja-JP" sz="700" dirty="0">
              <a:solidFill>
                <a:prstClr val="black"/>
              </a:solidFill>
            </a:endParaRPr>
          </a:p>
        </p:txBody>
      </p:sp>
      <p:cxnSp>
        <p:nvCxnSpPr>
          <p:cNvPr id="102" name="直線矢印コネクタ 101">
            <a:extLst>
              <a:ext uri="{FF2B5EF4-FFF2-40B4-BE49-F238E27FC236}">
                <a16:creationId xmlns:a16="http://schemas.microsoft.com/office/drawing/2014/main" id="{4BA33856-9E3D-4C96-1215-47CFD8944457}"/>
              </a:ext>
            </a:extLst>
          </p:cNvPr>
          <p:cNvCxnSpPr/>
          <p:nvPr/>
        </p:nvCxnSpPr>
        <p:spPr>
          <a:xfrm>
            <a:off x="6007024" y="2979582"/>
            <a:ext cx="0" cy="517135"/>
          </a:xfrm>
          <a:prstGeom prst="straightConnector1">
            <a:avLst/>
          </a:prstGeom>
          <a:ln w="190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3" name="テキスト ボックス 102">
            <a:extLst>
              <a:ext uri="{FF2B5EF4-FFF2-40B4-BE49-F238E27FC236}">
                <a16:creationId xmlns:a16="http://schemas.microsoft.com/office/drawing/2014/main" id="{78B3060F-FA64-09B6-8ED9-19F1CE9F4B9B}"/>
              </a:ext>
            </a:extLst>
          </p:cNvPr>
          <p:cNvSpPr txBox="1"/>
          <p:nvPr/>
        </p:nvSpPr>
        <p:spPr>
          <a:xfrm>
            <a:off x="6064691" y="2998071"/>
            <a:ext cx="107722" cy="468915"/>
          </a:xfrm>
          <a:prstGeom prst="rect">
            <a:avLst/>
          </a:prstGeom>
          <a:noFill/>
        </p:spPr>
        <p:txBody>
          <a:bodyPr vert="eaVert" wrap="square" lIns="0" tIns="0" rIns="0" bIns="0" rtlCol="0">
            <a:spAutoFit/>
          </a:bodyPr>
          <a:lstStyle/>
          <a:p>
            <a:r>
              <a:rPr lang="ja-JP" altLang="en-US" sz="700" dirty="0">
                <a:solidFill>
                  <a:prstClr val="black"/>
                </a:solidFill>
              </a:rPr>
              <a:t>木材情報</a:t>
            </a:r>
            <a:endParaRPr lang="en-US" altLang="ja-JP" sz="700" dirty="0">
              <a:solidFill>
                <a:prstClr val="black"/>
              </a:solidFill>
            </a:endParaRPr>
          </a:p>
        </p:txBody>
      </p:sp>
      <p:cxnSp>
        <p:nvCxnSpPr>
          <p:cNvPr id="104" name="直線矢印コネクタ 103">
            <a:extLst>
              <a:ext uri="{FF2B5EF4-FFF2-40B4-BE49-F238E27FC236}">
                <a16:creationId xmlns:a16="http://schemas.microsoft.com/office/drawing/2014/main" id="{A49CCBBC-B2E1-8E13-BE12-6F14EDE228B0}"/>
              </a:ext>
            </a:extLst>
          </p:cNvPr>
          <p:cNvCxnSpPr/>
          <p:nvPr/>
        </p:nvCxnSpPr>
        <p:spPr>
          <a:xfrm>
            <a:off x="6267639" y="4816666"/>
            <a:ext cx="0" cy="576000"/>
          </a:xfrm>
          <a:prstGeom prst="straightConnector1">
            <a:avLst/>
          </a:prstGeom>
          <a:ln w="19050">
            <a:solidFill>
              <a:schemeClr val="tx1"/>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sp>
        <p:nvSpPr>
          <p:cNvPr id="105" name="テキスト ボックス 104">
            <a:extLst>
              <a:ext uri="{FF2B5EF4-FFF2-40B4-BE49-F238E27FC236}">
                <a16:creationId xmlns:a16="http://schemas.microsoft.com/office/drawing/2014/main" id="{F2ED8D2A-BF85-245D-7FB9-F9C75BF815E3}"/>
              </a:ext>
            </a:extLst>
          </p:cNvPr>
          <p:cNvSpPr txBox="1"/>
          <p:nvPr/>
        </p:nvSpPr>
        <p:spPr>
          <a:xfrm>
            <a:off x="5980079" y="4799591"/>
            <a:ext cx="215444" cy="767078"/>
          </a:xfrm>
          <a:prstGeom prst="rect">
            <a:avLst/>
          </a:prstGeom>
          <a:noFill/>
        </p:spPr>
        <p:txBody>
          <a:bodyPr vert="eaVert" wrap="square" lIns="0" tIns="0" rIns="0" bIns="0" rtlCol="0">
            <a:spAutoFit/>
          </a:bodyPr>
          <a:lstStyle/>
          <a:p>
            <a:r>
              <a:rPr lang="ja-JP" altLang="en-US" sz="700" dirty="0">
                <a:solidFill>
                  <a:prstClr val="black"/>
                </a:solidFill>
              </a:rPr>
              <a:t>木材の瑕疵に関する覚え書き</a:t>
            </a:r>
            <a:endParaRPr lang="en-US" altLang="ja-JP" sz="700" dirty="0">
              <a:solidFill>
                <a:prstClr val="black"/>
              </a:solidFill>
            </a:endParaRPr>
          </a:p>
        </p:txBody>
      </p:sp>
      <p:sp>
        <p:nvSpPr>
          <p:cNvPr id="106" name="角丸四角形 137">
            <a:extLst>
              <a:ext uri="{FF2B5EF4-FFF2-40B4-BE49-F238E27FC236}">
                <a16:creationId xmlns:a16="http://schemas.microsoft.com/office/drawing/2014/main" id="{FC250A7D-FFD8-BAAB-BBA0-DB82B7AEFCE4}"/>
              </a:ext>
            </a:extLst>
          </p:cNvPr>
          <p:cNvSpPr/>
          <p:nvPr/>
        </p:nvSpPr>
        <p:spPr>
          <a:xfrm>
            <a:off x="10241026" y="855597"/>
            <a:ext cx="2412000" cy="5230800"/>
          </a:xfrm>
          <a:prstGeom prst="roundRect">
            <a:avLst>
              <a:gd name="adj" fmla="val 2312"/>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a:solidFill>
                <a:prstClr val="white"/>
              </a:solidFill>
            </a:endParaRPr>
          </a:p>
        </p:txBody>
      </p:sp>
      <p:sp>
        <p:nvSpPr>
          <p:cNvPr id="107" name="角丸四角形 143">
            <a:extLst>
              <a:ext uri="{FF2B5EF4-FFF2-40B4-BE49-F238E27FC236}">
                <a16:creationId xmlns:a16="http://schemas.microsoft.com/office/drawing/2014/main" id="{66DB6A5C-BD47-0C68-2812-499D72015655}"/>
              </a:ext>
            </a:extLst>
          </p:cNvPr>
          <p:cNvSpPr/>
          <p:nvPr/>
        </p:nvSpPr>
        <p:spPr>
          <a:xfrm>
            <a:off x="5332005" y="855598"/>
            <a:ext cx="2412000" cy="5230769"/>
          </a:xfrm>
          <a:prstGeom prst="roundRect">
            <a:avLst>
              <a:gd name="adj" fmla="val 2312"/>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a:solidFill>
                <a:prstClr val="white"/>
              </a:solidFill>
            </a:endParaRPr>
          </a:p>
        </p:txBody>
      </p:sp>
      <p:sp>
        <p:nvSpPr>
          <p:cNvPr id="108" name="テキスト ボックス 107">
            <a:extLst>
              <a:ext uri="{FF2B5EF4-FFF2-40B4-BE49-F238E27FC236}">
                <a16:creationId xmlns:a16="http://schemas.microsoft.com/office/drawing/2014/main" id="{16252973-EFE9-2275-6BBD-FAFDAA37221A}"/>
              </a:ext>
            </a:extLst>
          </p:cNvPr>
          <p:cNvSpPr txBox="1"/>
          <p:nvPr/>
        </p:nvSpPr>
        <p:spPr>
          <a:xfrm>
            <a:off x="5337937" y="855598"/>
            <a:ext cx="2414281" cy="484748"/>
          </a:xfrm>
          <a:prstGeom prst="rect">
            <a:avLst/>
          </a:prstGeom>
          <a:noFill/>
        </p:spPr>
        <p:txBody>
          <a:bodyPr wrap="square" lIns="0" tIns="0" rIns="0" bIns="0" rtlCol="0">
            <a:spAutoFit/>
          </a:bodyPr>
          <a:lstStyle/>
          <a:p>
            <a:pPr algn="ct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ケース２</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r>
              <a:rPr lang="ja-JP" altLang="en-US" sz="1050" dirty="0">
                <a:solidFill>
                  <a:prstClr val="black"/>
                </a:solidFill>
                <a:latin typeface="ＭＳ ゴシック" panose="020B0609070205080204" pitchFamily="49" charset="-128"/>
                <a:ea typeface="ＭＳ ゴシック" panose="020B0609070205080204" pitchFamily="49" charset="-128"/>
              </a:rPr>
              <a:t>木材供給事業者・木材加工事者が中心となる取組</a:t>
            </a: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材工分離発注等</a:t>
            </a:r>
            <a:r>
              <a:rPr lang="en-US" altLang="ja-JP" sz="1050" dirty="0">
                <a:solidFill>
                  <a:prstClr val="black"/>
                </a:solidFill>
                <a:latin typeface="ＭＳ ゴシック" panose="020B0609070205080204" pitchFamily="49" charset="-128"/>
                <a:ea typeface="ＭＳ ゴシック" panose="020B0609070205080204" pitchFamily="49" charset="-128"/>
              </a:rPr>
              <a:t>)</a:t>
            </a:r>
          </a:p>
        </p:txBody>
      </p:sp>
      <p:sp>
        <p:nvSpPr>
          <p:cNvPr id="109" name="テキスト ボックス 108">
            <a:extLst>
              <a:ext uri="{FF2B5EF4-FFF2-40B4-BE49-F238E27FC236}">
                <a16:creationId xmlns:a16="http://schemas.microsoft.com/office/drawing/2014/main" id="{330276E9-E741-3F2A-3B80-F3DDE33318B3}"/>
              </a:ext>
            </a:extLst>
          </p:cNvPr>
          <p:cNvSpPr txBox="1"/>
          <p:nvPr/>
        </p:nvSpPr>
        <p:spPr>
          <a:xfrm>
            <a:off x="10246755" y="851008"/>
            <a:ext cx="2387548" cy="484748"/>
          </a:xfrm>
          <a:prstGeom prst="rect">
            <a:avLst/>
          </a:prstGeom>
          <a:noFill/>
        </p:spPr>
        <p:txBody>
          <a:bodyPr wrap="square" lIns="0" tIns="0" rIns="0" bIns="0" rtlCol="0">
            <a:spAutoFit/>
          </a:bodyPr>
          <a:lstStyle/>
          <a:p>
            <a:pPr algn="ct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ケース４</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r>
              <a:rPr lang="ja-JP" altLang="en-US" sz="1050" dirty="0">
                <a:solidFill>
                  <a:prstClr val="black"/>
                </a:solidFill>
                <a:latin typeface="ＭＳ ゴシック" panose="020B0609070205080204" pitchFamily="49" charset="-128"/>
                <a:ea typeface="ＭＳ ゴシック" panose="020B0609070205080204" pitchFamily="49" charset="-128"/>
              </a:rPr>
              <a:t>地域の木材流通に関する情報を有する者が中心となる取組</a:t>
            </a:r>
            <a:endParaRPr lang="en-US" altLang="ja-JP" sz="1050" dirty="0">
              <a:solidFill>
                <a:prstClr val="black"/>
              </a:solidFill>
              <a:latin typeface="ＭＳ ゴシック" panose="020B0609070205080204" pitchFamily="49" charset="-128"/>
              <a:ea typeface="ＭＳ ゴシック" panose="020B0609070205080204" pitchFamily="49" charset="-128"/>
            </a:endParaRPr>
          </a:p>
        </p:txBody>
      </p:sp>
      <p:grpSp>
        <p:nvGrpSpPr>
          <p:cNvPr id="110" name="グループ化 109">
            <a:extLst>
              <a:ext uri="{FF2B5EF4-FFF2-40B4-BE49-F238E27FC236}">
                <a16:creationId xmlns:a16="http://schemas.microsoft.com/office/drawing/2014/main" id="{8AE37056-864A-1447-4CBD-4FBAA9D96217}"/>
              </a:ext>
            </a:extLst>
          </p:cNvPr>
          <p:cNvGrpSpPr/>
          <p:nvPr/>
        </p:nvGrpSpPr>
        <p:grpSpPr>
          <a:xfrm>
            <a:off x="5653461" y="1531463"/>
            <a:ext cx="1616061" cy="432000"/>
            <a:chOff x="746247" y="1933590"/>
            <a:chExt cx="1593533" cy="432000"/>
          </a:xfrm>
        </p:grpSpPr>
        <p:sp>
          <p:nvSpPr>
            <p:cNvPr id="111" name="角丸四角形 202">
              <a:extLst>
                <a:ext uri="{FF2B5EF4-FFF2-40B4-BE49-F238E27FC236}">
                  <a16:creationId xmlns:a16="http://schemas.microsoft.com/office/drawing/2014/main" id="{EBDB6820-3531-3262-3547-E89263ED4E6A}"/>
                </a:ext>
              </a:extLst>
            </p:cNvPr>
            <p:cNvSpPr/>
            <p:nvPr/>
          </p:nvSpPr>
          <p:spPr>
            <a:xfrm>
              <a:off x="746247" y="1933590"/>
              <a:ext cx="1593533" cy="43200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000" dirty="0">
                  <a:solidFill>
                    <a:prstClr val="black"/>
                  </a:solidFill>
                </a:rPr>
                <a:t>発注者</a:t>
              </a:r>
              <a:endParaRPr lang="ja-JP" altLang="en-US" sz="1100" dirty="0">
                <a:solidFill>
                  <a:prstClr val="black"/>
                </a:solidFill>
              </a:endParaRPr>
            </a:p>
          </p:txBody>
        </p:sp>
        <p:sp>
          <p:nvSpPr>
            <p:cNvPr id="112" name="テキスト ボックス 111">
              <a:extLst>
                <a:ext uri="{FF2B5EF4-FFF2-40B4-BE49-F238E27FC236}">
                  <a16:creationId xmlns:a16="http://schemas.microsoft.com/office/drawing/2014/main" id="{366D71E5-3C0D-5125-E26D-102C9193DC09}"/>
                </a:ext>
              </a:extLst>
            </p:cNvPr>
            <p:cNvSpPr txBox="1"/>
            <p:nvPr/>
          </p:nvSpPr>
          <p:spPr>
            <a:xfrm>
              <a:off x="1343062" y="2035325"/>
              <a:ext cx="887454" cy="138499"/>
            </a:xfrm>
            <a:prstGeom prst="rect">
              <a:avLst/>
            </a:prstGeom>
            <a:noFill/>
          </p:spPr>
          <p:txBody>
            <a:bodyPr wrap="square" lIns="0" tIns="0" rIns="0" bIns="0" rtlCol="0">
              <a:spAutoFit/>
            </a:bodyPr>
            <a:lstStyle/>
            <a:p>
              <a:r>
                <a:rPr lang="ja-JP" altLang="en-US" sz="900" dirty="0">
                  <a:solidFill>
                    <a:prstClr val="black"/>
                  </a:solidFill>
                </a:rPr>
                <a:t>・地方公共団体等</a:t>
              </a:r>
            </a:p>
          </p:txBody>
        </p:sp>
        <p:sp>
          <p:nvSpPr>
            <p:cNvPr id="113" name="大かっこ 112">
              <a:extLst>
                <a:ext uri="{FF2B5EF4-FFF2-40B4-BE49-F238E27FC236}">
                  <a16:creationId xmlns:a16="http://schemas.microsoft.com/office/drawing/2014/main" id="{49ED8EB6-3DAA-78D8-FE46-7C453450E086}"/>
                </a:ext>
              </a:extLst>
            </p:cNvPr>
            <p:cNvSpPr/>
            <p:nvPr/>
          </p:nvSpPr>
          <p:spPr>
            <a:xfrm>
              <a:off x="1289224" y="1985855"/>
              <a:ext cx="958450" cy="32027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lang="ja-JP" altLang="en-US">
                <a:solidFill>
                  <a:prstClr val="black"/>
                </a:solidFill>
              </a:endParaRPr>
            </a:p>
          </p:txBody>
        </p:sp>
      </p:grpSp>
      <p:grpSp>
        <p:nvGrpSpPr>
          <p:cNvPr id="114" name="グループ化 113">
            <a:extLst>
              <a:ext uri="{FF2B5EF4-FFF2-40B4-BE49-F238E27FC236}">
                <a16:creationId xmlns:a16="http://schemas.microsoft.com/office/drawing/2014/main" id="{A0D61B77-12B0-AB5A-89D3-1FF93DABC086}"/>
              </a:ext>
            </a:extLst>
          </p:cNvPr>
          <p:cNvGrpSpPr/>
          <p:nvPr/>
        </p:nvGrpSpPr>
        <p:grpSpPr>
          <a:xfrm>
            <a:off x="5740538" y="5458776"/>
            <a:ext cx="1441906" cy="432000"/>
            <a:chOff x="1300133" y="3522477"/>
            <a:chExt cx="1365834" cy="432000"/>
          </a:xfrm>
        </p:grpSpPr>
        <p:sp>
          <p:nvSpPr>
            <p:cNvPr id="115" name="角丸四角形 206">
              <a:extLst>
                <a:ext uri="{FF2B5EF4-FFF2-40B4-BE49-F238E27FC236}">
                  <a16:creationId xmlns:a16="http://schemas.microsoft.com/office/drawing/2014/main" id="{04C0010B-E2C0-B170-89C9-B105FCA647C9}"/>
                </a:ext>
              </a:extLst>
            </p:cNvPr>
            <p:cNvSpPr/>
            <p:nvPr/>
          </p:nvSpPr>
          <p:spPr>
            <a:xfrm>
              <a:off x="1300133" y="3522477"/>
              <a:ext cx="1365834" cy="432000"/>
            </a:xfrm>
            <a:prstGeom prst="round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108000" tIns="0" rIns="0" bIns="0" rtlCol="0" anchor="ctr"/>
            <a:lstStyle/>
            <a:p>
              <a:r>
                <a:rPr lang="ja-JP" altLang="en-US" sz="1000" dirty="0">
                  <a:solidFill>
                    <a:prstClr val="black"/>
                  </a:solidFill>
                </a:rPr>
                <a:t>施工者</a:t>
              </a:r>
            </a:p>
          </p:txBody>
        </p:sp>
        <p:sp>
          <p:nvSpPr>
            <p:cNvPr id="116" name="テキスト ボックス 115">
              <a:extLst>
                <a:ext uri="{FF2B5EF4-FFF2-40B4-BE49-F238E27FC236}">
                  <a16:creationId xmlns:a16="http://schemas.microsoft.com/office/drawing/2014/main" id="{AC0C1FB9-C295-7C8C-3073-0AF076CF23F8}"/>
                </a:ext>
              </a:extLst>
            </p:cNvPr>
            <p:cNvSpPr txBox="1"/>
            <p:nvPr/>
          </p:nvSpPr>
          <p:spPr>
            <a:xfrm>
              <a:off x="1876327" y="3557537"/>
              <a:ext cx="769197" cy="276999"/>
            </a:xfrm>
            <a:prstGeom prst="rect">
              <a:avLst/>
            </a:prstGeom>
            <a:noFill/>
          </p:spPr>
          <p:txBody>
            <a:bodyPr wrap="square" lIns="108000" tIns="0" rIns="0" bIns="0" rtlCol="0">
              <a:spAutoFit/>
            </a:bodyPr>
            <a:lstStyle/>
            <a:p>
              <a:r>
                <a:rPr lang="ja-JP" altLang="en-US" sz="900" dirty="0">
                  <a:solidFill>
                    <a:prstClr val="black"/>
                  </a:solidFill>
                </a:rPr>
                <a:t>・ゼネコン</a:t>
              </a:r>
              <a:endParaRPr lang="en-US" altLang="ja-JP" sz="900" dirty="0">
                <a:solidFill>
                  <a:prstClr val="black"/>
                </a:solidFill>
              </a:endParaRPr>
            </a:p>
            <a:p>
              <a:r>
                <a:rPr lang="ja-JP" altLang="en-US" sz="900" dirty="0">
                  <a:solidFill>
                    <a:prstClr val="black"/>
                  </a:solidFill>
                </a:rPr>
                <a:t>・工務店</a:t>
              </a:r>
            </a:p>
          </p:txBody>
        </p:sp>
        <p:sp>
          <p:nvSpPr>
            <p:cNvPr id="117" name="大かっこ 116">
              <a:extLst>
                <a:ext uri="{FF2B5EF4-FFF2-40B4-BE49-F238E27FC236}">
                  <a16:creationId xmlns:a16="http://schemas.microsoft.com/office/drawing/2014/main" id="{1DA7507B-E0A0-496F-4EEB-7A467AB3A14B}"/>
                </a:ext>
              </a:extLst>
            </p:cNvPr>
            <p:cNvSpPr/>
            <p:nvPr/>
          </p:nvSpPr>
          <p:spPr>
            <a:xfrm>
              <a:off x="1903020" y="3574618"/>
              <a:ext cx="615330" cy="32027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108000" tIns="0" rIns="0" bIns="0" rtlCol="0" anchor="ctr"/>
            <a:lstStyle/>
            <a:p>
              <a:pPr algn="ctr"/>
              <a:endParaRPr lang="ja-JP" altLang="en-US">
                <a:solidFill>
                  <a:prstClr val="black"/>
                </a:solidFill>
              </a:endParaRPr>
            </a:p>
          </p:txBody>
        </p:sp>
      </p:grpSp>
      <p:sp>
        <p:nvSpPr>
          <p:cNvPr id="118" name="角丸四角形 210">
            <a:extLst>
              <a:ext uri="{FF2B5EF4-FFF2-40B4-BE49-F238E27FC236}">
                <a16:creationId xmlns:a16="http://schemas.microsoft.com/office/drawing/2014/main" id="{14A1EF9D-FE10-873A-0BF8-72A8444B7405}"/>
              </a:ext>
            </a:extLst>
          </p:cNvPr>
          <p:cNvSpPr/>
          <p:nvPr/>
        </p:nvSpPr>
        <p:spPr>
          <a:xfrm>
            <a:off x="5539329" y="3554957"/>
            <a:ext cx="1315299" cy="1206461"/>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1000" dirty="0">
                <a:solidFill>
                  <a:prstClr val="black"/>
                </a:solidFill>
              </a:rPr>
              <a:t>木材供給事業者</a:t>
            </a:r>
            <a:endParaRPr lang="en-US" altLang="ja-JP" sz="1000" dirty="0">
              <a:solidFill>
                <a:prstClr val="black"/>
              </a:solidFill>
            </a:endParaRPr>
          </a:p>
          <a:p>
            <a:pPr algn="ctr"/>
            <a:r>
              <a:rPr lang="ja-JP" altLang="en-US" sz="1000" dirty="0">
                <a:solidFill>
                  <a:prstClr val="black"/>
                </a:solidFill>
              </a:rPr>
              <a:t>木材加工事業者</a:t>
            </a:r>
            <a:endParaRPr lang="en-US" altLang="ja-JP" sz="1000" dirty="0">
              <a:solidFill>
                <a:prstClr val="black"/>
              </a:solidFill>
            </a:endParaRPr>
          </a:p>
        </p:txBody>
      </p:sp>
      <p:sp>
        <p:nvSpPr>
          <p:cNvPr id="119" name="テキスト ボックス 118">
            <a:extLst>
              <a:ext uri="{FF2B5EF4-FFF2-40B4-BE49-F238E27FC236}">
                <a16:creationId xmlns:a16="http://schemas.microsoft.com/office/drawing/2014/main" id="{FD4FE68C-EDAC-CC3D-CDAB-75745B6DE91B}"/>
              </a:ext>
            </a:extLst>
          </p:cNvPr>
          <p:cNvSpPr txBox="1"/>
          <p:nvPr/>
        </p:nvSpPr>
        <p:spPr>
          <a:xfrm>
            <a:off x="5690315" y="4038336"/>
            <a:ext cx="1118292" cy="553998"/>
          </a:xfrm>
          <a:prstGeom prst="rect">
            <a:avLst/>
          </a:prstGeom>
          <a:noFill/>
        </p:spPr>
        <p:txBody>
          <a:bodyPr wrap="square" lIns="108000" tIns="0" rIns="0" bIns="0" rtlCol="0">
            <a:spAutoFit/>
          </a:bodyPr>
          <a:lstStyle/>
          <a:p>
            <a:r>
              <a:rPr lang="ja-JP" altLang="en-US" sz="900" dirty="0">
                <a:solidFill>
                  <a:prstClr val="black"/>
                </a:solidFill>
              </a:rPr>
              <a:t>・森林組合</a:t>
            </a:r>
            <a:endParaRPr lang="en-US" altLang="ja-JP" sz="900" dirty="0">
              <a:solidFill>
                <a:prstClr val="black"/>
              </a:solidFill>
            </a:endParaRPr>
          </a:p>
          <a:p>
            <a:r>
              <a:rPr lang="ja-JP" altLang="en-US" sz="900" dirty="0">
                <a:solidFill>
                  <a:prstClr val="black"/>
                </a:solidFill>
              </a:rPr>
              <a:t>・素材生産事業者</a:t>
            </a:r>
            <a:endParaRPr lang="en-US" altLang="ja-JP" sz="900" dirty="0">
              <a:solidFill>
                <a:prstClr val="black"/>
              </a:solidFill>
            </a:endParaRPr>
          </a:p>
          <a:p>
            <a:r>
              <a:rPr lang="ja-JP" altLang="en-US" sz="900" dirty="0">
                <a:solidFill>
                  <a:prstClr val="black"/>
                </a:solidFill>
              </a:rPr>
              <a:t>・製材、集成材工場</a:t>
            </a:r>
            <a:endParaRPr lang="en-US" altLang="ja-JP" sz="900" dirty="0">
              <a:solidFill>
                <a:prstClr val="black"/>
              </a:solidFill>
            </a:endParaRPr>
          </a:p>
          <a:p>
            <a:r>
              <a:rPr lang="ja-JP" altLang="en-US" sz="900" dirty="0">
                <a:solidFill>
                  <a:prstClr val="black"/>
                </a:solidFill>
              </a:rPr>
              <a:t>　　　　　　　　　　  等</a:t>
            </a:r>
            <a:endParaRPr lang="en-US" altLang="ja-JP" sz="900" dirty="0">
              <a:solidFill>
                <a:prstClr val="black"/>
              </a:solidFill>
            </a:endParaRPr>
          </a:p>
        </p:txBody>
      </p:sp>
      <p:grpSp>
        <p:nvGrpSpPr>
          <p:cNvPr id="120" name="グループ化 119">
            <a:extLst>
              <a:ext uri="{FF2B5EF4-FFF2-40B4-BE49-F238E27FC236}">
                <a16:creationId xmlns:a16="http://schemas.microsoft.com/office/drawing/2014/main" id="{C80BD847-7608-CD10-5E49-BA7E82FB31D0}"/>
              </a:ext>
            </a:extLst>
          </p:cNvPr>
          <p:cNvGrpSpPr/>
          <p:nvPr/>
        </p:nvGrpSpPr>
        <p:grpSpPr>
          <a:xfrm>
            <a:off x="10560291" y="1531463"/>
            <a:ext cx="1756457" cy="432000"/>
            <a:chOff x="746246" y="1933590"/>
            <a:chExt cx="1565123" cy="432000"/>
          </a:xfrm>
        </p:grpSpPr>
        <p:sp>
          <p:nvSpPr>
            <p:cNvPr id="121" name="角丸四角形 214">
              <a:extLst>
                <a:ext uri="{FF2B5EF4-FFF2-40B4-BE49-F238E27FC236}">
                  <a16:creationId xmlns:a16="http://schemas.microsoft.com/office/drawing/2014/main" id="{0146D98B-B00B-9BBB-0BEE-228C93C82F23}"/>
                </a:ext>
              </a:extLst>
            </p:cNvPr>
            <p:cNvSpPr/>
            <p:nvPr/>
          </p:nvSpPr>
          <p:spPr>
            <a:xfrm>
              <a:off x="746246" y="1933590"/>
              <a:ext cx="1565123" cy="43200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000" dirty="0">
                  <a:solidFill>
                    <a:prstClr val="black"/>
                  </a:solidFill>
                </a:rPr>
                <a:t>　　発注者</a:t>
              </a:r>
              <a:endParaRPr lang="ja-JP" altLang="en-US" sz="1100" dirty="0">
                <a:solidFill>
                  <a:prstClr val="black"/>
                </a:solidFill>
              </a:endParaRPr>
            </a:p>
          </p:txBody>
        </p:sp>
        <p:sp>
          <p:nvSpPr>
            <p:cNvPr id="122" name="テキスト ボックス 121">
              <a:extLst>
                <a:ext uri="{FF2B5EF4-FFF2-40B4-BE49-F238E27FC236}">
                  <a16:creationId xmlns:a16="http://schemas.microsoft.com/office/drawing/2014/main" id="{152F0142-F5CF-1504-52B7-109E4CC78AC8}"/>
                </a:ext>
              </a:extLst>
            </p:cNvPr>
            <p:cNvSpPr txBox="1"/>
            <p:nvPr/>
          </p:nvSpPr>
          <p:spPr>
            <a:xfrm>
              <a:off x="1533871" y="2000017"/>
              <a:ext cx="737804" cy="276999"/>
            </a:xfrm>
            <a:prstGeom prst="rect">
              <a:avLst/>
            </a:prstGeom>
            <a:noFill/>
          </p:spPr>
          <p:txBody>
            <a:bodyPr wrap="square" lIns="0" tIns="0" rIns="0" bIns="0" rtlCol="0">
              <a:spAutoFit/>
            </a:bodyPr>
            <a:lstStyle/>
            <a:p>
              <a:r>
                <a:rPr lang="ja-JP" altLang="en-US" sz="900" dirty="0">
                  <a:solidFill>
                    <a:prstClr val="black"/>
                  </a:solidFill>
                </a:rPr>
                <a:t>・地方公共団体</a:t>
              </a:r>
              <a:endParaRPr lang="en-US" altLang="ja-JP" sz="900" dirty="0">
                <a:solidFill>
                  <a:prstClr val="black"/>
                </a:solidFill>
              </a:endParaRPr>
            </a:p>
            <a:p>
              <a:r>
                <a:rPr lang="ja-JP" altLang="en-US" sz="900" dirty="0">
                  <a:solidFill>
                    <a:prstClr val="black"/>
                  </a:solidFill>
                </a:rPr>
                <a:t>・民間事業者</a:t>
              </a:r>
            </a:p>
          </p:txBody>
        </p:sp>
        <p:sp>
          <p:nvSpPr>
            <p:cNvPr id="123" name="大かっこ 122">
              <a:extLst>
                <a:ext uri="{FF2B5EF4-FFF2-40B4-BE49-F238E27FC236}">
                  <a16:creationId xmlns:a16="http://schemas.microsoft.com/office/drawing/2014/main" id="{D0AF54B3-A932-A092-F3C8-02CAF363B6FB}"/>
                </a:ext>
              </a:extLst>
            </p:cNvPr>
            <p:cNvSpPr/>
            <p:nvPr/>
          </p:nvSpPr>
          <p:spPr>
            <a:xfrm>
              <a:off x="1499893" y="1992379"/>
              <a:ext cx="755139" cy="32027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lang="ja-JP" altLang="en-US">
                <a:solidFill>
                  <a:prstClr val="black"/>
                </a:solidFill>
              </a:endParaRPr>
            </a:p>
          </p:txBody>
        </p:sp>
      </p:grpSp>
      <p:sp>
        <p:nvSpPr>
          <p:cNvPr id="124" name="角丸四角形 217">
            <a:extLst>
              <a:ext uri="{FF2B5EF4-FFF2-40B4-BE49-F238E27FC236}">
                <a16:creationId xmlns:a16="http://schemas.microsoft.com/office/drawing/2014/main" id="{1A0F36AA-B98B-5540-9583-8FBB41B09EBA}"/>
              </a:ext>
            </a:extLst>
          </p:cNvPr>
          <p:cNvSpPr/>
          <p:nvPr/>
        </p:nvSpPr>
        <p:spPr>
          <a:xfrm>
            <a:off x="10328110" y="2482289"/>
            <a:ext cx="720000" cy="360000"/>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prstClr val="black"/>
                </a:solidFill>
              </a:rPr>
              <a:t>設計者</a:t>
            </a:r>
            <a:endParaRPr lang="ja-JP" altLang="en-US" sz="1200" dirty="0">
              <a:solidFill>
                <a:prstClr val="black"/>
              </a:solidFill>
            </a:endParaRPr>
          </a:p>
        </p:txBody>
      </p:sp>
      <p:cxnSp>
        <p:nvCxnSpPr>
          <p:cNvPr id="125" name="直線矢印コネクタ 124">
            <a:extLst>
              <a:ext uri="{FF2B5EF4-FFF2-40B4-BE49-F238E27FC236}">
                <a16:creationId xmlns:a16="http://schemas.microsoft.com/office/drawing/2014/main" id="{9AFE5112-936F-E041-2865-5A29B4A9ACFA}"/>
              </a:ext>
            </a:extLst>
          </p:cNvPr>
          <p:cNvCxnSpPr/>
          <p:nvPr/>
        </p:nvCxnSpPr>
        <p:spPr>
          <a:xfrm>
            <a:off x="10627542" y="2046662"/>
            <a:ext cx="0" cy="36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6" name="テキスト ボックス 125">
            <a:extLst>
              <a:ext uri="{FF2B5EF4-FFF2-40B4-BE49-F238E27FC236}">
                <a16:creationId xmlns:a16="http://schemas.microsoft.com/office/drawing/2014/main" id="{06D4D7C9-428D-5510-5801-316072EF2227}"/>
              </a:ext>
            </a:extLst>
          </p:cNvPr>
          <p:cNvSpPr txBox="1"/>
          <p:nvPr/>
        </p:nvSpPr>
        <p:spPr>
          <a:xfrm>
            <a:off x="10474883" y="2001215"/>
            <a:ext cx="107722" cy="509317"/>
          </a:xfrm>
          <a:prstGeom prst="rect">
            <a:avLst/>
          </a:prstGeom>
          <a:noFill/>
        </p:spPr>
        <p:txBody>
          <a:bodyPr vert="eaVert" wrap="square" lIns="0" tIns="0" rIns="0" bIns="0" rtlCol="0">
            <a:spAutoFit/>
          </a:bodyPr>
          <a:lstStyle/>
          <a:p>
            <a:r>
              <a:rPr lang="ja-JP" altLang="en-US" sz="700" dirty="0">
                <a:solidFill>
                  <a:prstClr val="black"/>
                </a:solidFill>
              </a:rPr>
              <a:t>設計発注</a:t>
            </a:r>
            <a:endParaRPr lang="en-US" altLang="ja-JP" sz="700" dirty="0">
              <a:solidFill>
                <a:prstClr val="black"/>
              </a:solidFill>
            </a:endParaRPr>
          </a:p>
        </p:txBody>
      </p:sp>
      <p:cxnSp>
        <p:nvCxnSpPr>
          <p:cNvPr id="127" name="直線矢印コネクタ 126">
            <a:extLst>
              <a:ext uri="{FF2B5EF4-FFF2-40B4-BE49-F238E27FC236}">
                <a16:creationId xmlns:a16="http://schemas.microsoft.com/office/drawing/2014/main" id="{A42EA050-B002-BDA3-74EB-C50FC7527391}"/>
              </a:ext>
            </a:extLst>
          </p:cNvPr>
          <p:cNvCxnSpPr/>
          <p:nvPr/>
        </p:nvCxnSpPr>
        <p:spPr>
          <a:xfrm flipV="1">
            <a:off x="10748344" y="2042890"/>
            <a:ext cx="0" cy="36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8" name="テキスト ボックス 127">
            <a:extLst>
              <a:ext uri="{FF2B5EF4-FFF2-40B4-BE49-F238E27FC236}">
                <a16:creationId xmlns:a16="http://schemas.microsoft.com/office/drawing/2014/main" id="{D808E57E-241F-C8C6-7107-849F6007F3AB}"/>
              </a:ext>
            </a:extLst>
          </p:cNvPr>
          <p:cNvSpPr txBox="1"/>
          <p:nvPr/>
        </p:nvSpPr>
        <p:spPr>
          <a:xfrm>
            <a:off x="10826658" y="2001559"/>
            <a:ext cx="107722" cy="561740"/>
          </a:xfrm>
          <a:prstGeom prst="rect">
            <a:avLst/>
          </a:prstGeom>
          <a:noFill/>
        </p:spPr>
        <p:txBody>
          <a:bodyPr vert="eaVert" wrap="square" lIns="0" tIns="0" rIns="0" bIns="0" rtlCol="0">
            <a:spAutoFit/>
          </a:bodyPr>
          <a:lstStyle/>
          <a:p>
            <a:r>
              <a:rPr lang="ja-JP" altLang="en-US" sz="700" dirty="0">
                <a:solidFill>
                  <a:prstClr val="black"/>
                </a:solidFill>
              </a:rPr>
              <a:t>設計納品</a:t>
            </a:r>
            <a:endParaRPr lang="en-US" altLang="ja-JP" sz="700" dirty="0">
              <a:solidFill>
                <a:prstClr val="black"/>
              </a:solidFill>
            </a:endParaRPr>
          </a:p>
        </p:txBody>
      </p:sp>
      <p:grpSp>
        <p:nvGrpSpPr>
          <p:cNvPr id="129" name="グループ化 128">
            <a:extLst>
              <a:ext uri="{FF2B5EF4-FFF2-40B4-BE49-F238E27FC236}">
                <a16:creationId xmlns:a16="http://schemas.microsoft.com/office/drawing/2014/main" id="{E9513AB3-1980-9B6C-19EC-E81B27DE9637}"/>
              </a:ext>
            </a:extLst>
          </p:cNvPr>
          <p:cNvGrpSpPr/>
          <p:nvPr/>
        </p:nvGrpSpPr>
        <p:grpSpPr>
          <a:xfrm>
            <a:off x="10387092" y="3265690"/>
            <a:ext cx="1588384" cy="432000"/>
            <a:chOff x="1300133" y="3522477"/>
            <a:chExt cx="1262242" cy="432000"/>
          </a:xfrm>
        </p:grpSpPr>
        <p:sp>
          <p:nvSpPr>
            <p:cNvPr id="130" name="角丸四角形 223">
              <a:extLst>
                <a:ext uri="{FF2B5EF4-FFF2-40B4-BE49-F238E27FC236}">
                  <a16:creationId xmlns:a16="http://schemas.microsoft.com/office/drawing/2014/main" id="{08F62242-4D71-876D-B013-4161DBAD2E71}"/>
                </a:ext>
              </a:extLst>
            </p:cNvPr>
            <p:cNvSpPr/>
            <p:nvPr/>
          </p:nvSpPr>
          <p:spPr>
            <a:xfrm>
              <a:off x="1300133" y="3522477"/>
              <a:ext cx="1080547" cy="432000"/>
            </a:xfrm>
            <a:prstGeom prst="round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000" dirty="0">
                  <a:solidFill>
                    <a:prstClr val="black"/>
                  </a:solidFill>
                </a:rPr>
                <a:t> 施工者</a:t>
              </a:r>
            </a:p>
          </p:txBody>
        </p:sp>
        <p:sp>
          <p:nvSpPr>
            <p:cNvPr id="131" name="テキスト ボックス 130">
              <a:extLst>
                <a:ext uri="{FF2B5EF4-FFF2-40B4-BE49-F238E27FC236}">
                  <a16:creationId xmlns:a16="http://schemas.microsoft.com/office/drawing/2014/main" id="{D3C6B93B-0CB1-47BC-F4C9-4F0079FD3A1F}"/>
                </a:ext>
              </a:extLst>
            </p:cNvPr>
            <p:cNvSpPr txBox="1"/>
            <p:nvPr/>
          </p:nvSpPr>
          <p:spPr>
            <a:xfrm>
              <a:off x="1793178" y="3550732"/>
              <a:ext cx="769197" cy="276999"/>
            </a:xfrm>
            <a:prstGeom prst="rect">
              <a:avLst/>
            </a:prstGeom>
            <a:noFill/>
          </p:spPr>
          <p:txBody>
            <a:bodyPr wrap="square" lIns="0" tIns="0" rIns="0" bIns="0" rtlCol="0">
              <a:spAutoFit/>
            </a:bodyPr>
            <a:lstStyle/>
            <a:p>
              <a:r>
                <a:rPr lang="ja-JP" altLang="en-US" sz="900" dirty="0">
                  <a:solidFill>
                    <a:prstClr val="black"/>
                  </a:solidFill>
                </a:rPr>
                <a:t>・ゼネコン</a:t>
              </a:r>
              <a:endParaRPr lang="en-US" altLang="ja-JP" sz="900" dirty="0">
                <a:solidFill>
                  <a:prstClr val="black"/>
                </a:solidFill>
              </a:endParaRPr>
            </a:p>
            <a:p>
              <a:r>
                <a:rPr lang="ja-JP" altLang="en-US" sz="900" dirty="0">
                  <a:solidFill>
                    <a:prstClr val="black"/>
                  </a:solidFill>
                </a:rPr>
                <a:t>・工務店</a:t>
              </a:r>
            </a:p>
          </p:txBody>
        </p:sp>
        <p:sp>
          <p:nvSpPr>
            <p:cNvPr id="132" name="大かっこ 131">
              <a:extLst>
                <a:ext uri="{FF2B5EF4-FFF2-40B4-BE49-F238E27FC236}">
                  <a16:creationId xmlns:a16="http://schemas.microsoft.com/office/drawing/2014/main" id="{60E2E416-E07A-4F52-198E-C436CCF26112}"/>
                </a:ext>
              </a:extLst>
            </p:cNvPr>
            <p:cNvSpPr/>
            <p:nvPr/>
          </p:nvSpPr>
          <p:spPr>
            <a:xfrm>
              <a:off x="1817688" y="3574790"/>
              <a:ext cx="461116" cy="32027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lang="ja-JP" altLang="en-US">
                <a:solidFill>
                  <a:prstClr val="black"/>
                </a:solidFill>
              </a:endParaRPr>
            </a:p>
          </p:txBody>
        </p:sp>
      </p:grpSp>
      <p:grpSp>
        <p:nvGrpSpPr>
          <p:cNvPr id="133" name="グループ化 132">
            <a:extLst>
              <a:ext uri="{FF2B5EF4-FFF2-40B4-BE49-F238E27FC236}">
                <a16:creationId xmlns:a16="http://schemas.microsoft.com/office/drawing/2014/main" id="{62285DD4-664D-179D-E826-082499C81279}"/>
              </a:ext>
            </a:extLst>
          </p:cNvPr>
          <p:cNvGrpSpPr/>
          <p:nvPr/>
        </p:nvGrpSpPr>
        <p:grpSpPr>
          <a:xfrm>
            <a:off x="10401244" y="5424532"/>
            <a:ext cx="2246511" cy="540000"/>
            <a:chOff x="426498" y="5885075"/>
            <a:chExt cx="2464625" cy="540000"/>
          </a:xfrm>
        </p:grpSpPr>
        <p:sp>
          <p:nvSpPr>
            <p:cNvPr id="134" name="角丸四角形 227">
              <a:extLst>
                <a:ext uri="{FF2B5EF4-FFF2-40B4-BE49-F238E27FC236}">
                  <a16:creationId xmlns:a16="http://schemas.microsoft.com/office/drawing/2014/main" id="{3796B408-5EA4-5EA1-7768-89142B22E3D6}"/>
                </a:ext>
              </a:extLst>
            </p:cNvPr>
            <p:cNvSpPr/>
            <p:nvPr/>
          </p:nvSpPr>
          <p:spPr>
            <a:xfrm>
              <a:off x="426498" y="5885075"/>
              <a:ext cx="2294813" cy="540000"/>
            </a:xfrm>
            <a:prstGeom prst="roundRect">
              <a:avLst/>
            </a:prstGeom>
            <a:solidFill>
              <a:schemeClr val="bg1"/>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000" dirty="0">
                  <a:solidFill>
                    <a:prstClr val="black"/>
                  </a:solidFill>
                </a:rPr>
                <a:t>木材供給事業者</a:t>
              </a:r>
              <a:endParaRPr lang="en-US" altLang="ja-JP" sz="1000" dirty="0">
                <a:solidFill>
                  <a:prstClr val="black"/>
                </a:solidFill>
              </a:endParaRPr>
            </a:p>
          </p:txBody>
        </p:sp>
        <p:sp>
          <p:nvSpPr>
            <p:cNvPr id="135" name="テキスト ボックス 134">
              <a:extLst>
                <a:ext uri="{FF2B5EF4-FFF2-40B4-BE49-F238E27FC236}">
                  <a16:creationId xmlns:a16="http://schemas.microsoft.com/office/drawing/2014/main" id="{891E97AA-38D2-5606-EDBA-29757247504D}"/>
                </a:ext>
              </a:extLst>
            </p:cNvPr>
            <p:cNvSpPr txBox="1"/>
            <p:nvPr/>
          </p:nvSpPr>
          <p:spPr>
            <a:xfrm>
              <a:off x="1643324" y="5941294"/>
              <a:ext cx="1247799" cy="415498"/>
            </a:xfrm>
            <a:prstGeom prst="rect">
              <a:avLst/>
            </a:prstGeom>
            <a:noFill/>
          </p:spPr>
          <p:txBody>
            <a:bodyPr wrap="square" lIns="0" tIns="0" rIns="0" bIns="0" rtlCol="0">
              <a:spAutoFit/>
            </a:bodyPr>
            <a:lstStyle/>
            <a:p>
              <a:r>
                <a:rPr lang="ja-JP" altLang="en-US" sz="900" dirty="0">
                  <a:solidFill>
                    <a:prstClr val="black"/>
                  </a:solidFill>
                </a:rPr>
                <a:t>・森林組合</a:t>
              </a:r>
              <a:endParaRPr lang="en-US" altLang="ja-JP" sz="900" dirty="0">
                <a:solidFill>
                  <a:prstClr val="black"/>
                </a:solidFill>
              </a:endParaRPr>
            </a:p>
            <a:p>
              <a:r>
                <a:rPr lang="ja-JP" altLang="en-US" sz="900" dirty="0">
                  <a:solidFill>
                    <a:prstClr val="black"/>
                  </a:solidFill>
                </a:rPr>
                <a:t>・素材生産事業者</a:t>
              </a:r>
              <a:endParaRPr lang="en-US" altLang="ja-JP" sz="900" dirty="0">
                <a:solidFill>
                  <a:prstClr val="black"/>
                </a:solidFill>
              </a:endParaRPr>
            </a:p>
            <a:p>
              <a:r>
                <a:rPr lang="ja-JP" altLang="en-US" sz="900" dirty="0">
                  <a:solidFill>
                    <a:prstClr val="black"/>
                  </a:solidFill>
                </a:rPr>
                <a:t>・原木市場等</a:t>
              </a:r>
              <a:endParaRPr lang="en-US" altLang="ja-JP" sz="900" dirty="0">
                <a:solidFill>
                  <a:prstClr val="black"/>
                </a:solidFill>
              </a:endParaRPr>
            </a:p>
          </p:txBody>
        </p:sp>
        <p:sp>
          <p:nvSpPr>
            <p:cNvPr id="136" name="大かっこ 135">
              <a:extLst>
                <a:ext uri="{FF2B5EF4-FFF2-40B4-BE49-F238E27FC236}">
                  <a16:creationId xmlns:a16="http://schemas.microsoft.com/office/drawing/2014/main" id="{28227F3D-4907-63D0-B2E3-AED51BE8EC4A}"/>
                </a:ext>
              </a:extLst>
            </p:cNvPr>
            <p:cNvSpPr/>
            <p:nvPr/>
          </p:nvSpPr>
          <p:spPr>
            <a:xfrm>
              <a:off x="1586688" y="5931882"/>
              <a:ext cx="1015974" cy="457991"/>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108000" tIns="0" rIns="0" bIns="0" rtlCol="0" anchor="ctr"/>
            <a:lstStyle/>
            <a:p>
              <a:pPr algn="ctr"/>
              <a:endParaRPr lang="ja-JP" altLang="en-US">
                <a:solidFill>
                  <a:prstClr val="black"/>
                </a:solidFill>
              </a:endParaRPr>
            </a:p>
          </p:txBody>
        </p:sp>
      </p:grpSp>
      <p:grpSp>
        <p:nvGrpSpPr>
          <p:cNvPr id="137" name="グループ化 136">
            <a:extLst>
              <a:ext uri="{FF2B5EF4-FFF2-40B4-BE49-F238E27FC236}">
                <a16:creationId xmlns:a16="http://schemas.microsoft.com/office/drawing/2014/main" id="{FC5CA4BD-5CE4-81F5-04EC-CB54B5719C67}"/>
              </a:ext>
            </a:extLst>
          </p:cNvPr>
          <p:cNvGrpSpPr/>
          <p:nvPr/>
        </p:nvGrpSpPr>
        <p:grpSpPr>
          <a:xfrm>
            <a:off x="11709982" y="4560538"/>
            <a:ext cx="875532" cy="425185"/>
            <a:chOff x="8083148" y="5150015"/>
            <a:chExt cx="875532" cy="425185"/>
          </a:xfrm>
        </p:grpSpPr>
        <p:sp>
          <p:nvSpPr>
            <p:cNvPr id="138" name="テキスト ボックス 137">
              <a:extLst>
                <a:ext uri="{FF2B5EF4-FFF2-40B4-BE49-F238E27FC236}">
                  <a16:creationId xmlns:a16="http://schemas.microsoft.com/office/drawing/2014/main" id="{179D39C8-D891-B31A-59E7-CC54B27EAF56}"/>
                </a:ext>
              </a:extLst>
            </p:cNvPr>
            <p:cNvSpPr txBox="1"/>
            <p:nvPr/>
          </p:nvSpPr>
          <p:spPr>
            <a:xfrm>
              <a:off x="8083148" y="5150015"/>
              <a:ext cx="875532" cy="369332"/>
            </a:xfrm>
            <a:prstGeom prst="rect">
              <a:avLst/>
            </a:prstGeom>
            <a:noFill/>
          </p:spPr>
          <p:txBody>
            <a:bodyPr wrap="square" lIns="108000" tIns="0" rIns="0" bIns="0" rtlCol="0">
              <a:spAutoFit/>
            </a:bodyPr>
            <a:lstStyle/>
            <a:p>
              <a:r>
                <a:rPr lang="ja-JP" altLang="en-US" sz="800" dirty="0">
                  <a:solidFill>
                    <a:prstClr val="black"/>
                  </a:solidFill>
                </a:rPr>
                <a:t>・</a:t>
              </a:r>
              <a:r>
                <a:rPr lang="en-US" altLang="ja-JP" sz="800" dirty="0">
                  <a:solidFill>
                    <a:prstClr val="black"/>
                  </a:solidFill>
                </a:rPr>
                <a:t>NPO</a:t>
              </a:r>
              <a:r>
                <a:rPr lang="ja-JP" altLang="en-US" sz="800" dirty="0" err="1">
                  <a:solidFill>
                    <a:prstClr val="black"/>
                  </a:solidFill>
                </a:rPr>
                <a:t>，</a:t>
              </a:r>
              <a:endParaRPr lang="en-US" altLang="ja-JP" sz="800" dirty="0">
                <a:solidFill>
                  <a:prstClr val="black"/>
                </a:solidFill>
              </a:endParaRPr>
            </a:p>
            <a:p>
              <a:r>
                <a:rPr lang="en-US" altLang="ja-JP" sz="800" dirty="0">
                  <a:solidFill>
                    <a:prstClr val="black"/>
                  </a:solidFill>
                </a:rPr>
                <a:t/>
              </a:r>
              <a:r>
                <a:rPr lang="ja-JP" altLang="en-US" sz="800" dirty="0">
                  <a:solidFill>
                    <a:prstClr val="black"/>
                  </a:solidFill>
                </a:rPr>
                <a:t>木材関連団体</a:t>
              </a:r>
              <a:endParaRPr lang="en-US" altLang="ja-JP" sz="800" dirty="0">
                <a:solidFill>
                  <a:prstClr val="black"/>
                </a:solidFill>
              </a:endParaRPr>
            </a:p>
            <a:p>
              <a:r>
                <a:rPr lang="ja-JP" altLang="en-US" sz="800" dirty="0">
                  <a:solidFill>
                    <a:prstClr val="black"/>
                  </a:solidFill>
                </a:rPr>
                <a:t>・建築士</a:t>
              </a:r>
              <a:endParaRPr lang="en-US" altLang="ja-JP" sz="800" dirty="0">
                <a:solidFill>
                  <a:prstClr val="black"/>
                </a:solidFill>
              </a:endParaRPr>
            </a:p>
          </p:txBody>
        </p:sp>
        <p:sp>
          <p:nvSpPr>
            <p:cNvPr id="139" name="大かっこ 138">
              <a:extLst>
                <a:ext uri="{FF2B5EF4-FFF2-40B4-BE49-F238E27FC236}">
                  <a16:creationId xmlns:a16="http://schemas.microsoft.com/office/drawing/2014/main" id="{4D87201A-C436-1E0B-C5A3-0ADB4ED521D5}"/>
                </a:ext>
              </a:extLst>
            </p:cNvPr>
            <p:cNvSpPr/>
            <p:nvPr/>
          </p:nvSpPr>
          <p:spPr>
            <a:xfrm>
              <a:off x="8126848" y="5175366"/>
              <a:ext cx="831832" cy="39983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108000" tIns="0" rIns="0" bIns="0" rtlCol="0" anchor="ctr"/>
            <a:lstStyle/>
            <a:p>
              <a:pPr algn="ctr"/>
              <a:endParaRPr lang="ja-JP" altLang="en-US">
                <a:solidFill>
                  <a:prstClr val="black"/>
                </a:solidFill>
              </a:endParaRPr>
            </a:p>
          </p:txBody>
        </p:sp>
      </p:grpSp>
      <p:sp>
        <p:nvSpPr>
          <p:cNvPr id="140" name="角丸四角形 237">
            <a:extLst>
              <a:ext uri="{FF2B5EF4-FFF2-40B4-BE49-F238E27FC236}">
                <a16:creationId xmlns:a16="http://schemas.microsoft.com/office/drawing/2014/main" id="{317EFDDB-BE55-17A1-FC36-5292C7B4840D}"/>
              </a:ext>
            </a:extLst>
          </p:cNvPr>
          <p:cNvSpPr/>
          <p:nvPr/>
        </p:nvSpPr>
        <p:spPr>
          <a:xfrm>
            <a:off x="10340068" y="4153438"/>
            <a:ext cx="486174" cy="360000"/>
          </a:xfrm>
          <a:prstGeom prst="roundRect">
            <a:avLst/>
          </a:prstGeom>
          <a:solidFill>
            <a:schemeClr val="bg1"/>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prstClr val="black"/>
                </a:solidFill>
              </a:rPr>
              <a:t>製品市場</a:t>
            </a:r>
            <a:endParaRPr lang="en-US" altLang="ja-JP" sz="1000" dirty="0">
              <a:solidFill>
                <a:prstClr val="black"/>
              </a:solidFill>
            </a:endParaRPr>
          </a:p>
        </p:txBody>
      </p:sp>
      <p:cxnSp>
        <p:nvCxnSpPr>
          <p:cNvPr id="141" name="直線矢印コネクタ 140">
            <a:extLst>
              <a:ext uri="{FF2B5EF4-FFF2-40B4-BE49-F238E27FC236}">
                <a16:creationId xmlns:a16="http://schemas.microsoft.com/office/drawing/2014/main" id="{D75FC676-6C7B-719D-1501-A0F2678478DD}"/>
              </a:ext>
            </a:extLst>
          </p:cNvPr>
          <p:cNvCxnSpPr/>
          <p:nvPr/>
        </p:nvCxnSpPr>
        <p:spPr>
          <a:xfrm rot="10800000" flipV="1">
            <a:off x="10690322" y="5167690"/>
            <a:ext cx="0" cy="216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直線矢印コネクタ 141">
            <a:extLst>
              <a:ext uri="{FF2B5EF4-FFF2-40B4-BE49-F238E27FC236}">
                <a16:creationId xmlns:a16="http://schemas.microsoft.com/office/drawing/2014/main" id="{EF587102-7F36-4DAD-7B96-A2C1F0E274CE}"/>
              </a:ext>
            </a:extLst>
          </p:cNvPr>
          <p:cNvCxnSpPr/>
          <p:nvPr/>
        </p:nvCxnSpPr>
        <p:spPr>
          <a:xfrm flipV="1">
            <a:off x="10824809" y="5153431"/>
            <a:ext cx="0" cy="216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3" name="直線矢印コネクタ 142">
            <a:extLst>
              <a:ext uri="{FF2B5EF4-FFF2-40B4-BE49-F238E27FC236}">
                <a16:creationId xmlns:a16="http://schemas.microsoft.com/office/drawing/2014/main" id="{18762F5C-5FD4-EBAB-C9A5-D556EB9D8884}"/>
              </a:ext>
            </a:extLst>
          </p:cNvPr>
          <p:cNvCxnSpPr/>
          <p:nvPr/>
        </p:nvCxnSpPr>
        <p:spPr>
          <a:xfrm flipV="1">
            <a:off x="10689194" y="3736422"/>
            <a:ext cx="0" cy="360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5DA3E8A3-12D2-4894-687F-5F8C69DF1A2C}"/>
              </a:ext>
            </a:extLst>
          </p:cNvPr>
          <p:cNvCxnSpPr/>
          <p:nvPr/>
        </p:nvCxnSpPr>
        <p:spPr>
          <a:xfrm>
            <a:off x="10531898" y="3747723"/>
            <a:ext cx="0" cy="36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5" name="テキスト ボックス 144">
            <a:extLst>
              <a:ext uri="{FF2B5EF4-FFF2-40B4-BE49-F238E27FC236}">
                <a16:creationId xmlns:a16="http://schemas.microsoft.com/office/drawing/2014/main" id="{C2F3EFB5-C219-C13C-6016-DA6D6E8ED8C2}"/>
              </a:ext>
            </a:extLst>
          </p:cNvPr>
          <p:cNvSpPr txBox="1"/>
          <p:nvPr/>
        </p:nvSpPr>
        <p:spPr>
          <a:xfrm>
            <a:off x="10391155" y="3695788"/>
            <a:ext cx="107722" cy="452396"/>
          </a:xfrm>
          <a:prstGeom prst="rect">
            <a:avLst/>
          </a:prstGeom>
          <a:noFill/>
        </p:spPr>
        <p:txBody>
          <a:bodyPr vert="eaVert" wrap="square" lIns="0" tIns="0" rIns="0" bIns="0" rtlCol="0">
            <a:spAutoFit/>
          </a:bodyPr>
          <a:lstStyle/>
          <a:p>
            <a:r>
              <a:rPr lang="ja-JP" altLang="en-US" sz="700" dirty="0">
                <a:solidFill>
                  <a:prstClr val="black"/>
                </a:solidFill>
              </a:rPr>
              <a:t>木材注文</a:t>
            </a:r>
            <a:endParaRPr lang="en-US" altLang="ja-JP" sz="700" dirty="0">
              <a:solidFill>
                <a:prstClr val="black"/>
              </a:solidFill>
            </a:endParaRPr>
          </a:p>
        </p:txBody>
      </p:sp>
      <p:sp>
        <p:nvSpPr>
          <p:cNvPr id="146" name="テキスト ボックス 145">
            <a:extLst>
              <a:ext uri="{FF2B5EF4-FFF2-40B4-BE49-F238E27FC236}">
                <a16:creationId xmlns:a16="http://schemas.microsoft.com/office/drawing/2014/main" id="{98794D01-F70F-AC24-9B04-E3A046FBE9A8}"/>
              </a:ext>
            </a:extLst>
          </p:cNvPr>
          <p:cNvSpPr txBox="1"/>
          <p:nvPr/>
        </p:nvSpPr>
        <p:spPr>
          <a:xfrm>
            <a:off x="10728276" y="3789081"/>
            <a:ext cx="107722" cy="301222"/>
          </a:xfrm>
          <a:prstGeom prst="rect">
            <a:avLst/>
          </a:prstGeom>
          <a:noFill/>
        </p:spPr>
        <p:txBody>
          <a:bodyPr vert="eaVert" wrap="square" lIns="0" tIns="0" rIns="0" bIns="0" rtlCol="0">
            <a:spAutoFit/>
          </a:bodyPr>
          <a:lstStyle/>
          <a:p>
            <a:r>
              <a:rPr lang="ja-JP" altLang="en-US" sz="700" dirty="0">
                <a:solidFill>
                  <a:prstClr val="black"/>
                </a:solidFill>
              </a:rPr>
              <a:t>納品</a:t>
            </a:r>
            <a:endParaRPr lang="en-US" altLang="ja-JP" sz="700" dirty="0">
              <a:solidFill>
                <a:prstClr val="black"/>
              </a:solidFill>
            </a:endParaRPr>
          </a:p>
        </p:txBody>
      </p:sp>
      <p:sp>
        <p:nvSpPr>
          <p:cNvPr id="147" name="テキスト ボックス 146">
            <a:extLst>
              <a:ext uri="{FF2B5EF4-FFF2-40B4-BE49-F238E27FC236}">
                <a16:creationId xmlns:a16="http://schemas.microsoft.com/office/drawing/2014/main" id="{E22BD72C-1A26-81DC-0E47-4981635E454F}"/>
              </a:ext>
            </a:extLst>
          </p:cNvPr>
          <p:cNvSpPr txBox="1"/>
          <p:nvPr/>
        </p:nvSpPr>
        <p:spPr>
          <a:xfrm>
            <a:off x="10382375" y="4552505"/>
            <a:ext cx="323165" cy="454408"/>
          </a:xfrm>
          <a:prstGeom prst="rect">
            <a:avLst/>
          </a:prstGeom>
          <a:noFill/>
        </p:spPr>
        <p:txBody>
          <a:bodyPr vert="eaVert" wrap="square" lIns="0" tIns="0" rIns="0" bIns="0" rtlCol="0">
            <a:spAutoFit/>
          </a:bodyPr>
          <a:lstStyle/>
          <a:p>
            <a:r>
              <a:rPr lang="ja-JP" altLang="en-US" sz="700" dirty="0">
                <a:solidFill>
                  <a:prstClr val="black"/>
                </a:solidFill>
              </a:rPr>
              <a:t>製品</a:t>
            </a:r>
            <a:endParaRPr lang="en-US" altLang="ja-JP" sz="700" dirty="0">
              <a:solidFill>
                <a:prstClr val="black"/>
              </a:solidFill>
            </a:endParaRPr>
          </a:p>
          <a:p>
            <a:endParaRPr lang="en-US" altLang="ja-JP" sz="700" dirty="0">
              <a:solidFill>
                <a:prstClr val="black"/>
              </a:solidFill>
            </a:endParaRPr>
          </a:p>
          <a:p>
            <a:r>
              <a:rPr lang="ja-JP" altLang="en-US" sz="700" dirty="0">
                <a:solidFill>
                  <a:prstClr val="black"/>
                </a:solidFill>
              </a:rPr>
              <a:t>販売</a:t>
            </a:r>
            <a:endParaRPr lang="en-US" altLang="ja-JP" sz="700" dirty="0">
              <a:solidFill>
                <a:prstClr val="black"/>
              </a:solidFill>
            </a:endParaRPr>
          </a:p>
        </p:txBody>
      </p:sp>
      <p:cxnSp>
        <p:nvCxnSpPr>
          <p:cNvPr id="148" name="直線矢印コネクタ 147">
            <a:extLst>
              <a:ext uri="{FF2B5EF4-FFF2-40B4-BE49-F238E27FC236}">
                <a16:creationId xmlns:a16="http://schemas.microsoft.com/office/drawing/2014/main" id="{3DD3C577-2004-AFB4-068E-5315710E2776}"/>
              </a:ext>
            </a:extLst>
          </p:cNvPr>
          <p:cNvCxnSpPr/>
          <p:nvPr/>
        </p:nvCxnSpPr>
        <p:spPr>
          <a:xfrm flipV="1">
            <a:off x="10517375" y="4527133"/>
            <a:ext cx="0" cy="216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9" name="角丸四角形 138">
            <a:extLst>
              <a:ext uri="{FF2B5EF4-FFF2-40B4-BE49-F238E27FC236}">
                <a16:creationId xmlns:a16="http://schemas.microsoft.com/office/drawing/2014/main" id="{6F3B2AFA-1798-3C30-19A6-ED0C90AC32B1}"/>
              </a:ext>
            </a:extLst>
          </p:cNvPr>
          <p:cNvSpPr/>
          <p:nvPr/>
        </p:nvSpPr>
        <p:spPr>
          <a:xfrm>
            <a:off x="11260029" y="4092812"/>
            <a:ext cx="1367006" cy="42062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1000" dirty="0">
                <a:solidFill>
                  <a:prstClr val="black"/>
                </a:solidFill>
              </a:rPr>
              <a:t>地域の木材流通に関する情報を有する者</a:t>
            </a:r>
            <a:endParaRPr lang="en-US" altLang="ja-JP" sz="1000" dirty="0">
              <a:solidFill>
                <a:prstClr val="black"/>
              </a:solidFill>
            </a:endParaRPr>
          </a:p>
        </p:txBody>
      </p:sp>
      <p:sp>
        <p:nvSpPr>
          <p:cNvPr id="150" name="角丸四角形 139">
            <a:extLst>
              <a:ext uri="{FF2B5EF4-FFF2-40B4-BE49-F238E27FC236}">
                <a16:creationId xmlns:a16="http://schemas.microsoft.com/office/drawing/2014/main" id="{151BBA13-57AA-381A-E915-F790D7B124B3}"/>
              </a:ext>
            </a:extLst>
          </p:cNvPr>
          <p:cNvSpPr/>
          <p:nvPr/>
        </p:nvSpPr>
        <p:spPr>
          <a:xfrm>
            <a:off x="11725210" y="4461388"/>
            <a:ext cx="900000" cy="76634"/>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endParaRPr lang="en-US" altLang="ja-JP" sz="1000" dirty="0">
              <a:solidFill>
                <a:prstClr val="black"/>
              </a:solidFill>
            </a:endParaRPr>
          </a:p>
        </p:txBody>
      </p:sp>
      <p:sp>
        <p:nvSpPr>
          <p:cNvPr id="151" name="角丸四角形 140">
            <a:extLst>
              <a:ext uri="{FF2B5EF4-FFF2-40B4-BE49-F238E27FC236}">
                <a16:creationId xmlns:a16="http://schemas.microsoft.com/office/drawing/2014/main" id="{B1C9693B-538A-ED2E-1038-AC0B47E5297C}"/>
              </a:ext>
            </a:extLst>
          </p:cNvPr>
          <p:cNvSpPr/>
          <p:nvPr/>
        </p:nvSpPr>
        <p:spPr>
          <a:xfrm>
            <a:off x="8162031" y="2552965"/>
            <a:ext cx="607629" cy="311501"/>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000" dirty="0">
                <a:solidFill>
                  <a:prstClr val="black"/>
                </a:solidFill>
              </a:rPr>
              <a:t>設計者</a:t>
            </a:r>
            <a:endParaRPr lang="ja-JP" altLang="en-US" sz="1200" dirty="0">
              <a:solidFill>
                <a:prstClr val="black"/>
              </a:solidFill>
            </a:endParaRPr>
          </a:p>
        </p:txBody>
      </p:sp>
      <p:cxnSp>
        <p:nvCxnSpPr>
          <p:cNvPr id="152" name="直線矢印コネクタ 151">
            <a:extLst>
              <a:ext uri="{FF2B5EF4-FFF2-40B4-BE49-F238E27FC236}">
                <a16:creationId xmlns:a16="http://schemas.microsoft.com/office/drawing/2014/main" id="{D9AA9839-3301-D610-7067-82FADC04FC85}"/>
              </a:ext>
            </a:extLst>
          </p:cNvPr>
          <p:cNvCxnSpPr/>
          <p:nvPr/>
        </p:nvCxnSpPr>
        <p:spPr>
          <a:xfrm>
            <a:off x="8320685" y="2137732"/>
            <a:ext cx="0" cy="36682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3" name="テキスト ボックス 152">
            <a:extLst>
              <a:ext uri="{FF2B5EF4-FFF2-40B4-BE49-F238E27FC236}">
                <a16:creationId xmlns:a16="http://schemas.microsoft.com/office/drawing/2014/main" id="{935D3AEC-37FC-C941-C3B4-F33B6255FE87}"/>
              </a:ext>
            </a:extLst>
          </p:cNvPr>
          <p:cNvSpPr txBox="1"/>
          <p:nvPr/>
        </p:nvSpPr>
        <p:spPr>
          <a:xfrm>
            <a:off x="8175139" y="2105696"/>
            <a:ext cx="107722" cy="537861"/>
          </a:xfrm>
          <a:prstGeom prst="rect">
            <a:avLst/>
          </a:prstGeom>
          <a:noFill/>
        </p:spPr>
        <p:txBody>
          <a:bodyPr vert="eaVert" wrap="square" lIns="0" tIns="0" rIns="0" bIns="0" rtlCol="0">
            <a:spAutoFit/>
          </a:bodyPr>
          <a:lstStyle/>
          <a:p>
            <a:r>
              <a:rPr lang="ja-JP" altLang="en-US" sz="700" dirty="0">
                <a:solidFill>
                  <a:prstClr val="black"/>
                </a:solidFill>
              </a:rPr>
              <a:t>設計発注</a:t>
            </a:r>
            <a:endParaRPr lang="en-US" altLang="ja-JP" sz="700" dirty="0">
              <a:solidFill>
                <a:prstClr val="black"/>
              </a:solidFill>
            </a:endParaRPr>
          </a:p>
        </p:txBody>
      </p:sp>
      <p:cxnSp>
        <p:nvCxnSpPr>
          <p:cNvPr id="154" name="直線矢印コネクタ 153">
            <a:extLst>
              <a:ext uri="{FF2B5EF4-FFF2-40B4-BE49-F238E27FC236}">
                <a16:creationId xmlns:a16="http://schemas.microsoft.com/office/drawing/2014/main" id="{88D421B0-288E-F30B-CD25-A3F4855FF24B}"/>
              </a:ext>
            </a:extLst>
          </p:cNvPr>
          <p:cNvCxnSpPr/>
          <p:nvPr/>
        </p:nvCxnSpPr>
        <p:spPr>
          <a:xfrm flipV="1">
            <a:off x="8438172" y="2138923"/>
            <a:ext cx="0" cy="3529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5" name="テキスト ボックス 154">
            <a:extLst>
              <a:ext uri="{FF2B5EF4-FFF2-40B4-BE49-F238E27FC236}">
                <a16:creationId xmlns:a16="http://schemas.microsoft.com/office/drawing/2014/main" id="{A97A0AA7-D925-956C-C748-6C6AFBA57E59}"/>
              </a:ext>
            </a:extLst>
          </p:cNvPr>
          <p:cNvSpPr txBox="1"/>
          <p:nvPr/>
        </p:nvSpPr>
        <p:spPr>
          <a:xfrm>
            <a:off x="8494936" y="2093757"/>
            <a:ext cx="107722" cy="561740"/>
          </a:xfrm>
          <a:prstGeom prst="rect">
            <a:avLst/>
          </a:prstGeom>
          <a:noFill/>
        </p:spPr>
        <p:txBody>
          <a:bodyPr vert="eaVert" wrap="square" lIns="0" tIns="0" rIns="0" bIns="0" rtlCol="0">
            <a:spAutoFit/>
          </a:bodyPr>
          <a:lstStyle/>
          <a:p>
            <a:r>
              <a:rPr lang="ja-JP" altLang="en-US" sz="700" dirty="0">
                <a:solidFill>
                  <a:prstClr val="black"/>
                </a:solidFill>
              </a:rPr>
              <a:t>設計納品</a:t>
            </a:r>
            <a:endParaRPr lang="en-US" altLang="ja-JP" sz="700" dirty="0">
              <a:solidFill>
                <a:prstClr val="black"/>
              </a:solidFill>
            </a:endParaRPr>
          </a:p>
        </p:txBody>
      </p:sp>
      <p:cxnSp>
        <p:nvCxnSpPr>
          <p:cNvPr id="156" name="直線矢印コネクタ 155">
            <a:extLst>
              <a:ext uri="{FF2B5EF4-FFF2-40B4-BE49-F238E27FC236}">
                <a16:creationId xmlns:a16="http://schemas.microsoft.com/office/drawing/2014/main" id="{C5BA8E44-6E53-CA9C-FDF0-73F86DC0344D}"/>
              </a:ext>
            </a:extLst>
          </p:cNvPr>
          <p:cNvCxnSpPr/>
          <p:nvPr/>
        </p:nvCxnSpPr>
        <p:spPr>
          <a:xfrm>
            <a:off x="9536058" y="2137732"/>
            <a:ext cx="0" cy="324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7" name="テキスト ボックス 156">
            <a:extLst>
              <a:ext uri="{FF2B5EF4-FFF2-40B4-BE49-F238E27FC236}">
                <a16:creationId xmlns:a16="http://schemas.microsoft.com/office/drawing/2014/main" id="{CF1BBF39-EE87-FC6C-8591-86C7D53B451D}"/>
              </a:ext>
            </a:extLst>
          </p:cNvPr>
          <p:cNvSpPr txBox="1"/>
          <p:nvPr/>
        </p:nvSpPr>
        <p:spPr>
          <a:xfrm>
            <a:off x="9416014" y="2205084"/>
            <a:ext cx="107722" cy="1301298"/>
          </a:xfrm>
          <a:prstGeom prst="rect">
            <a:avLst/>
          </a:prstGeom>
          <a:noFill/>
        </p:spPr>
        <p:txBody>
          <a:bodyPr vert="eaVert" wrap="square" lIns="0" tIns="0" rIns="0" bIns="0" rtlCol="0">
            <a:spAutoFit/>
          </a:bodyPr>
          <a:lstStyle/>
          <a:p>
            <a:r>
              <a:rPr lang="ja-JP" altLang="en-US" sz="700" dirty="0">
                <a:solidFill>
                  <a:prstClr val="black"/>
                </a:solidFill>
              </a:rPr>
              <a:t>工事発注　・　木材供給情報</a:t>
            </a:r>
            <a:endParaRPr lang="en-US" altLang="ja-JP" sz="700" dirty="0">
              <a:solidFill>
                <a:prstClr val="black"/>
              </a:solidFill>
            </a:endParaRPr>
          </a:p>
        </p:txBody>
      </p:sp>
      <p:cxnSp>
        <p:nvCxnSpPr>
          <p:cNvPr id="158" name="直線矢印コネクタ 157">
            <a:extLst>
              <a:ext uri="{FF2B5EF4-FFF2-40B4-BE49-F238E27FC236}">
                <a16:creationId xmlns:a16="http://schemas.microsoft.com/office/drawing/2014/main" id="{D6123006-0AFA-6B8C-C1CF-D940EFE6BAC3}"/>
              </a:ext>
            </a:extLst>
          </p:cNvPr>
          <p:cNvCxnSpPr/>
          <p:nvPr/>
        </p:nvCxnSpPr>
        <p:spPr>
          <a:xfrm flipV="1">
            <a:off x="9683578" y="2095604"/>
            <a:ext cx="0" cy="3240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9" name="直線矢印コネクタ 158">
            <a:extLst>
              <a:ext uri="{FF2B5EF4-FFF2-40B4-BE49-F238E27FC236}">
                <a16:creationId xmlns:a16="http://schemas.microsoft.com/office/drawing/2014/main" id="{42E70CE0-0509-5AD3-EED5-C7D60F0A835B}"/>
              </a:ext>
            </a:extLst>
          </p:cNvPr>
          <p:cNvCxnSpPr/>
          <p:nvPr/>
        </p:nvCxnSpPr>
        <p:spPr>
          <a:xfrm rot="10800000">
            <a:off x="8602226" y="4862752"/>
            <a:ext cx="0" cy="576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0" name="直線矢印コネクタ 159">
            <a:extLst>
              <a:ext uri="{FF2B5EF4-FFF2-40B4-BE49-F238E27FC236}">
                <a16:creationId xmlns:a16="http://schemas.microsoft.com/office/drawing/2014/main" id="{4B2E303A-AA00-8704-C657-0FAFBC7FAEB7}"/>
              </a:ext>
            </a:extLst>
          </p:cNvPr>
          <p:cNvCxnSpPr/>
          <p:nvPr/>
        </p:nvCxnSpPr>
        <p:spPr>
          <a:xfrm rot="10800000" flipV="1">
            <a:off x="8716074" y="4848141"/>
            <a:ext cx="0" cy="5760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1" name="テキスト ボックス 160">
            <a:extLst>
              <a:ext uri="{FF2B5EF4-FFF2-40B4-BE49-F238E27FC236}">
                <a16:creationId xmlns:a16="http://schemas.microsoft.com/office/drawing/2014/main" id="{B37C6ABD-4F8F-85FA-6937-F855802B5179}"/>
              </a:ext>
            </a:extLst>
          </p:cNvPr>
          <p:cNvSpPr txBox="1"/>
          <p:nvPr/>
        </p:nvSpPr>
        <p:spPr>
          <a:xfrm>
            <a:off x="8476052" y="4929326"/>
            <a:ext cx="107722" cy="468000"/>
          </a:xfrm>
          <a:prstGeom prst="rect">
            <a:avLst/>
          </a:prstGeom>
          <a:noFill/>
        </p:spPr>
        <p:txBody>
          <a:bodyPr vert="eaVert" wrap="square" lIns="0" tIns="0" rIns="0" bIns="0" rtlCol="0">
            <a:spAutoFit/>
          </a:bodyPr>
          <a:lstStyle/>
          <a:p>
            <a:r>
              <a:rPr lang="ja-JP" altLang="en-US" sz="700" dirty="0">
                <a:solidFill>
                  <a:prstClr val="black"/>
                </a:solidFill>
              </a:rPr>
              <a:t>木材発注</a:t>
            </a:r>
            <a:endParaRPr lang="en-US" altLang="ja-JP" sz="700" dirty="0">
              <a:solidFill>
                <a:prstClr val="black"/>
              </a:solidFill>
            </a:endParaRPr>
          </a:p>
        </p:txBody>
      </p:sp>
      <p:sp>
        <p:nvSpPr>
          <p:cNvPr id="162" name="テキスト ボックス 161">
            <a:extLst>
              <a:ext uri="{FF2B5EF4-FFF2-40B4-BE49-F238E27FC236}">
                <a16:creationId xmlns:a16="http://schemas.microsoft.com/office/drawing/2014/main" id="{08F9DF22-667C-B510-E9A0-519843317382}"/>
              </a:ext>
            </a:extLst>
          </p:cNvPr>
          <p:cNvSpPr txBox="1"/>
          <p:nvPr/>
        </p:nvSpPr>
        <p:spPr>
          <a:xfrm>
            <a:off x="8743745" y="4992706"/>
            <a:ext cx="107722" cy="383375"/>
          </a:xfrm>
          <a:prstGeom prst="rect">
            <a:avLst/>
          </a:prstGeom>
          <a:noFill/>
        </p:spPr>
        <p:txBody>
          <a:bodyPr vert="eaVert" wrap="square" lIns="0" tIns="0" rIns="0" bIns="0" rtlCol="0">
            <a:spAutoFit/>
          </a:bodyPr>
          <a:lstStyle/>
          <a:p>
            <a:r>
              <a:rPr lang="ja-JP" altLang="en-US" sz="700" dirty="0">
                <a:solidFill>
                  <a:prstClr val="black"/>
                </a:solidFill>
              </a:rPr>
              <a:t>納品</a:t>
            </a:r>
            <a:endParaRPr lang="en-US" altLang="ja-JP" sz="700" dirty="0">
              <a:solidFill>
                <a:prstClr val="black"/>
              </a:solidFill>
            </a:endParaRPr>
          </a:p>
        </p:txBody>
      </p:sp>
      <p:sp>
        <p:nvSpPr>
          <p:cNvPr id="163" name="角丸四角形 170">
            <a:extLst>
              <a:ext uri="{FF2B5EF4-FFF2-40B4-BE49-F238E27FC236}">
                <a16:creationId xmlns:a16="http://schemas.microsoft.com/office/drawing/2014/main" id="{8ADD37A1-505B-7BDF-FA5A-5F97EF20AEEF}"/>
              </a:ext>
            </a:extLst>
          </p:cNvPr>
          <p:cNvSpPr/>
          <p:nvPr/>
        </p:nvSpPr>
        <p:spPr>
          <a:xfrm>
            <a:off x="7789181" y="863617"/>
            <a:ext cx="2412000" cy="5230800"/>
          </a:xfrm>
          <a:prstGeom prst="roundRect">
            <a:avLst>
              <a:gd name="adj" fmla="val 2312"/>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ja-JP" altLang="en-US">
              <a:solidFill>
                <a:prstClr val="white"/>
              </a:solidFill>
            </a:endParaRPr>
          </a:p>
        </p:txBody>
      </p:sp>
      <p:sp>
        <p:nvSpPr>
          <p:cNvPr id="164" name="テキスト ボックス 163">
            <a:extLst>
              <a:ext uri="{FF2B5EF4-FFF2-40B4-BE49-F238E27FC236}">
                <a16:creationId xmlns:a16="http://schemas.microsoft.com/office/drawing/2014/main" id="{08E61641-CDED-3FC1-1A62-38B34FD3B6B9}"/>
              </a:ext>
            </a:extLst>
          </p:cNvPr>
          <p:cNvSpPr txBox="1"/>
          <p:nvPr/>
        </p:nvSpPr>
        <p:spPr>
          <a:xfrm>
            <a:off x="7778893" y="859796"/>
            <a:ext cx="2484000" cy="484748"/>
          </a:xfrm>
          <a:prstGeom prst="rect">
            <a:avLst/>
          </a:prstGeom>
          <a:noFill/>
        </p:spPr>
        <p:txBody>
          <a:bodyPr wrap="square" lIns="0" tIns="0" rIns="0" bIns="0" rtlCol="0">
            <a:spAutoFit/>
          </a:bodyPr>
          <a:lstStyle/>
          <a:p>
            <a:pPr algn="ctr"/>
            <a:r>
              <a:rPr lang="en-US" altLang="ja-JP" sz="1050" dirty="0">
                <a:solidFill>
                  <a:prstClr val="black"/>
                </a:solidFill>
                <a:latin typeface="ＭＳ ゴシック" panose="020B0609070205080204" pitchFamily="49" charset="-128"/>
                <a:ea typeface="ＭＳ ゴシック" panose="020B0609070205080204" pitchFamily="49" charset="-128"/>
              </a:rPr>
              <a:t>【</a:t>
            </a:r>
            <a:r>
              <a:rPr lang="ja-JP" altLang="en-US" sz="1050" dirty="0">
                <a:solidFill>
                  <a:prstClr val="black"/>
                </a:solidFill>
                <a:latin typeface="ＭＳ ゴシック" panose="020B0609070205080204" pitchFamily="49" charset="-128"/>
                <a:ea typeface="ＭＳ ゴシック" panose="020B0609070205080204" pitchFamily="49" charset="-128"/>
              </a:rPr>
              <a:t>ケース３</a:t>
            </a:r>
            <a:r>
              <a:rPr lang="en-US" altLang="ja-JP" sz="1050" dirty="0">
                <a:solidFill>
                  <a:prstClr val="black"/>
                </a:solidFill>
                <a:latin typeface="ＭＳ ゴシック" panose="020B0609070205080204" pitchFamily="49" charset="-128"/>
                <a:ea typeface="ＭＳ ゴシック" panose="020B0609070205080204" pitchFamily="49" charset="-128"/>
              </a:rPr>
              <a:t>】</a:t>
            </a:r>
          </a:p>
          <a:p>
            <a:r>
              <a:rPr lang="ja-JP" altLang="en-US" sz="1050" dirty="0">
                <a:solidFill>
                  <a:prstClr val="black"/>
                </a:solidFill>
                <a:latin typeface="ＭＳ ゴシック" panose="020B0609070205080204" pitchFamily="49" charset="-128"/>
                <a:ea typeface="ＭＳ ゴシック" panose="020B0609070205080204" pitchFamily="49" charset="-128"/>
              </a:rPr>
              <a:t>発注者（行政）が中心となる取組</a:t>
            </a:r>
            <a:endParaRPr lang="en-US" altLang="ja-JP" sz="1050" dirty="0">
              <a:solidFill>
                <a:prstClr val="black"/>
              </a:solidFill>
              <a:latin typeface="ＭＳ ゴシック" panose="020B0609070205080204" pitchFamily="49" charset="-128"/>
              <a:ea typeface="ＭＳ ゴシック" panose="020B0609070205080204" pitchFamily="49" charset="-128"/>
            </a:endParaRPr>
          </a:p>
          <a:p>
            <a:r>
              <a:rPr lang="ja-JP" altLang="en-US" sz="1050" dirty="0">
                <a:solidFill>
                  <a:prstClr val="black"/>
                </a:solidFill>
                <a:latin typeface="ＭＳ ゴシック" panose="020B0609070205080204" pitchFamily="49" charset="-128"/>
                <a:ea typeface="ＭＳ ゴシック" panose="020B0609070205080204" pitchFamily="49" charset="-128"/>
              </a:rPr>
              <a:t>（市長村有林産材を使用する場合等）</a:t>
            </a:r>
            <a:endParaRPr lang="en-US" altLang="ja-JP" sz="1050" dirty="0">
              <a:solidFill>
                <a:prstClr val="black"/>
              </a:solidFill>
              <a:latin typeface="ＭＳ ゴシック" panose="020B0609070205080204" pitchFamily="49" charset="-128"/>
              <a:ea typeface="ＭＳ ゴシック" panose="020B0609070205080204" pitchFamily="49" charset="-128"/>
            </a:endParaRPr>
          </a:p>
        </p:txBody>
      </p:sp>
      <p:grpSp>
        <p:nvGrpSpPr>
          <p:cNvPr id="165" name="グループ化 164">
            <a:extLst>
              <a:ext uri="{FF2B5EF4-FFF2-40B4-BE49-F238E27FC236}">
                <a16:creationId xmlns:a16="http://schemas.microsoft.com/office/drawing/2014/main" id="{E87476E6-3AEA-F99B-5B5E-8961BB95CA2C}"/>
              </a:ext>
            </a:extLst>
          </p:cNvPr>
          <p:cNvGrpSpPr/>
          <p:nvPr/>
        </p:nvGrpSpPr>
        <p:grpSpPr>
          <a:xfrm>
            <a:off x="8200327" y="1531463"/>
            <a:ext cx="1616061" cy="432000"/>
            <a:chOff x="746247" y="1933590"/>
            <a:chExt cx="1593533" cy="432000"/>
          </a:xfrm>
        </p:grpSpPr>
        <p:sp>
          <p:nvSpPr>
            <p:cNvPr id="166" name="角丸四角形 173">
              <a:extLst>
                <a:ext uri="{FF2B5EF4-FFF2-40B4-BE49-F238E27FC236}">
                  <a16:creationId xmlns:a16="http://schemas.microsoft.com/office/drawing/2014/main" id="{F0289DC3-21A8-8644-164F-557E3C684640}"/>
                </a:ext>
              </a:extLst>
            </p:cNvPr>
            <p:cNvSpPr/>
            <p:nvPr/>
          </p:nvSpPr>
          <p:spPr>
            <a:xfrm>
              <a:off x="746247" y="1933590"/>
              <a:ext cx="1593533" cy="432000"/>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000" dirty="0">
                  <a:solidFill>
                    <a:prstClr val="black"/>
                  </a:solidFill>
                </a:rPr>
                <a:t>　発注者</a:t>
              </a:r>
              <a:endParaRPr lang="ja-JP" altLang="en-US" sz="1100" dirty="0">
                <a:solidFill>
                  <a:prstClr val="black"/>
                </a:solidFill>
              </a:endParaRPr>
            </a:p>
          </p:txBody>
        </p:sp>
        <p:sp>
          <p:nvSpPr>
            <p:cNvPr id="167" name="テキスト ボックス 166">
              <a:extLst>
                <a:ext uri="{FF2B5EF4-FFF2-40B4-BE49-F238E27FC236}">
                  <a16:creationId xmlns:a16="http://schemas.microsoft.com/office/drawing/2014/main" id="{CC44E7B9-3CC2-E344-18CF-ABA5D249A84F}"/>
                </a:ext>
              </a:extLst>
            </p:cNvPr>
            <p:cNvSpPr txBox="1"/>
            <p:nvPr/>
          </p:nvSpPr>
          <p:spPr>
            <a:xfrm>
              <a:off x="1470029" y="2043679"/>
              <a:ext cx="780959" cy="138499"/>
            </a:xfrm>
            <a:prstGeom prst="rect">
              <a:avLst/>
            </a:prstGeom>
            <a:noFill/>
          </p:spPr>
          <p:txBody>
            <a:bodyPr wrap="square" lIns="0" tIns="0" rIns="0" bIns="0" rtlCol="0">
              <a:spAutoFit/>
            </a:bodyPr>
            <a:lstStyle/>
            <a:p>
              <a:r>
                <a:rPr lang="ja-JP" altLang="en-US" sz="900" dirty="0">
                  <a:solidFill>
                    <a:prstClr val="black"/>
                  </a:solidFill>
                </a:rPr>
                <a:t>・地方公共団体</a:t>
              </a:r>
            </a:p>
          </p:txBody>
        </p:sp>
        <p:sp>
          <p:nvSpPr>
            <p:cNvPr id="168" name="大かっこ 167">
              <a:extLst>
                <a:ext uri="{FF2B5EF4-FFF2-40B4-BE49-F238E27FC236}">
                  <a16:creationId xmlns:a16="http://schemas.microsoft.com/office/drawing/2014/main" id="{667F6C03-C55F-B271-8145-8EA3775F92B3}"/>
                </a:ext>
              </a:extLst>
            </p:cNvPr>
            <p:cNvSpPr/>
            <p:nvPr/>
          </p:nvSpPr>
          <p:spPr>
            <a:xfrm>
              <a:off x="1432277" y="2048619"/>
              <a:ext cx="817675" cy="21932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lang="ja-JP" altLang="en-US">
                <a:solidFill>
                  <a:prstClr val="black"/>
                </a:solidFill>
              </a:endParaRPr>
            </a:p>
          </p:txBody>
        </p:sp>
      </p:grpSp>
      <p:grpSp>
        <p:nvGrpSpPr>
          <p:cNvPr id="169" name="グループ化 168">
            <a:extLst>
              <a:ext uri="{FF2B5EF4-FFF2-40B4-BE49-F238E27FC236}">
                <a16:creationId xmlns:a16="http://schemas.microsoft.com/office/drawing/2014/main" id="{A7EC4B1D-6845-073A-351E-21743C651B6A}"/>
              </a:ext>
            </a:extLst>
          </p:cNvPr>
          <p:cNvGrpSpPr/>
          <p:nvPr/>
        </p:nvGrpSpPr>
        <p:grpSpPr>
          <a:xfrm>
            <a:off x="8363832" y="5474730"/>
            <a:ext cx="1365834" cy="432000"/>
            <a:chOff x="1300133" y="3522477"/>
            <a:chExt cx="1365834" cy="432000"/>
          </a:xfrm>
        </p:grpSpPr>
        <p:sp>
          <p:nvSpPr>
            <p:cNvPr id="170" name="角丸四角形 177">
              <a:extLst>
                <a:ext uri="{FF2B5EF4-FFF2-40B4-BE49-F238E27FC236}">
                  <a16:creationId xmlns:a16="http://schemas.microsoft.com/office/drawing/2014/main" id="{5E6B3AF2-89AF-371E-E47B-BE753A07B1E5}"/>
                </a:ext>
              </a:extLst>
            </p:cNvPr>
            <p:cNvSpPr/>
            <p:nvPr/>
          </p:nvSpPr>
          <p:spPr>
            <a:xfrm>
              <a:off x="1300133" y="3522477"/>
              <a:ext cx="1365834" cy="432000"/>
            </a:xfrm>
            <a:prstGeom prst="round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1000" dirty="0">
                  <a:solidFill>
                    <a:prstClr val="black"/>
                  </a:solidFill>
                </a:rPr>
                <a:t>施工者</a:t>
              </a:r>
            </a:p>
          </p:txBody>
        </p:sp>
        <p:sp>
          <p:nvSpPr>
            <p:cNvPr id="171" name="テキスト ボックス 170">
              <a:extLst>
                <a:ext uri="{FF2B5EF4-FFF2-40B4-BE49-F238E27FC236}">
                  <a16:creationId xmlns:a16="http://schemas.microsoft.com/office/drawing/2014/main" id="{121D52E4-3F53-D6E2-68E5-7EC291CF6CA7}"/>
                </a:ext>
              </a:extLst>
            </p:cNvPr>
            <p:cNvSpPr txBox="1"/>
            <p:nvPr/>
          </p:nvSpPr>
          <p:spPr>
            <a:xfrm>
              <a:off x="1876327" y="3557537"/>
              <a:ext cx="769197" cy="276999"/>
            </a:xfrm>
            <a:prstGeom prst="rect">
              <a:avLst/>
            </a:prstGeom>
            <a:noFill/>
          </p:spPr>
          <p:txBody>
            <a:bodyPr wrap="square" lIns="108000" tIns="0" rIns="0" bIns="0" rtlCol="0">
              <a:spAutoFit/>
            </a:bodyPr>
            <a:lstStyle/>
            <a:p>
              <a:r>
                <a:rPr lang="ja-JP" altLang="en-US" sz="900" dirty="0">
                  <a:solidFill>
                    <a:prstClr val="black"/>
                  </a:solidFill>
                </a:rPr>
                <a:t>・ゼネコン</a:t>
              </a:r>
              <a:endParaRPr lang="en-US" altLang="ja-JP" sz="900" dirty="0">
                <a:solidFill>
                  <a:prstClr val="black"/>
                </a:solidFill>
              </a:endParaRPr>
            </a:p>
            <a:p>
              <a:r>
                <a:rPr lang="ja-JP" altLang="en-US" sz="900" dirty="0">
                  <a:solidFill>
                    <a:prstClr val="black"/>
                  </a:solidFill>
                </a:rPr>
                <a:t>・工務店</a:t>
              </a:r>
            </a:p>
          </p:txBody>
        </p:sp>
        <p:sp>
          <p:nvSpPr>
            <p:cNvPr id="172" name="大かっこ 171">
              <a:extLst>
                <a:ext uri="{FF2B5EF4-FFF2-40B4-BE49-F238E27FC236}">
                  <a16:creationId xmlns:a16="http://schemas.microsoft.com/office/drawing/2014/main" id="{6FAE7410-D82E-3F7C-4C19-59D44A260CDC}"/>
                </a:ext>
              </a:extLst>
            </p:cNvPr>
            <p:cNvSpPr/>
            <p:nvPr/>
          </p:nvSpPr>
          <p:spPr>
            <a:xfrm>
              <a:off x="1903020" y="3574618"/>
              <a:ext cx="615330" cy="32027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lang="ja-JP" altLang="en-US">
                <a:solidFill>
                  <a:prstClr val="black"/>
                </a:solidFill>
              </a:endParaRPr>
            </a:p>
          </p:txBody>
        </p:sp>
      </p:grpSp>
      <p:sp>
        <p:nvSpPr>
          <p:cNvPr id="173" name="角丸四角形 180">
            <a:extLst>
              <a:ext uri="{FF2B5EF4-FFF2-40B4-BE49-F238E27FC236}">
                <a16:creationId xmlns:a16="http://schemas.microsoft.com/office/drawing/2014/main" id="{BF691768-C4D2-29AC-F9DC-900BEA322D4A}"/>
              </a:ext>
            </a:extLst>
          </p:cNvPr>
          <p:cNvSpPr/>
          <p:nvPr/>
        </p:nvSpPr>
        <p:spPr>
          <a:xfrm>
            <a:off x="8045185" y="3544659"/>
            <a:ext cx="1327985" cy="1213777"/>
          </a:xfrm>
          <a:prstGeom prst="roundRect">
            <a:avLst/>
          </a:prstGeom>
          <a:solidFill>
            <a:schemeClr val="bg1">
              <a:alpha val="9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1000" dirty="0">
                <a:solidFill>
                  <a:prstClr val="black"/>
                </a:solidFill>
              </a:rPr>
              <a:t>木材供給事業者</a:t>
            </a:r>
            <a:endParaRPr lang="en-US" altLang="ja-JP" sz="1000" dirty="0">
              <a:solidFill>
                <a:prstClr val="black"/>
              </a:solidFill>
            </a:endParaRPr>
          </a:p>
          <a:p>
            <a:pPr algn="ctr"/>
            <a:r>
              <a:rPr lang="ja-JP" altLang="en-US" sz="1000" dirty="0">
                <a:solidFill>
                  <a:prstClr val="black"/>
                </a:solidFill>
              </a:rPr>
              <a:t>木材加工事業者</a:t>
            </a:r>
            <a:endParaRPr lang="en-US" altLang="ja-JP" sz="1000" dirty="0">
              <a:solidFill>
                <a:prstClr val="black"/>
              </a:solidFill>
            </a:endParaRPr>
          </a:p>
        </p:txBody>
      </p:sp>
      <p:sp>
        <p:nvSpPr>
          <p:cNvPr id="174" name="テキスト ボックス 173">
            <a:extLst>
              <a:ext uri="{FF2B5EF4-FFF2-40B4-BE49-F238E27FC236}">
                <a16:creationId xmlns:a16="http://schemas.microsoft.com/office/drawing/2014/main" id="{991A5188-4D87-33AE-1F0A-EF142261F642}"/>
              </a:ext>
            </a:extLst>
          </p:cNvPr>
          <p:cNvSpPr txBox="1"/>
          <p:nvPr/>
        </p:nvSpPr>
        <p:spPr>
          <a:xfrm>
            <a:off x="8162031" y="4062663"/>
            <a:ext cx="1120281" cy="553998"/>
          </a:xfrm>
          <a:prstGeom prst="rect">
            <a:avLst/>
          </a:prstGeom>
          <a:noFill/>
        </p:spPr>
        <p:txBody>
          <a:bodyPr wrap="square" lIns="108000" tIns="0" rIns="0" bIns="0" rtlCol="0">
            <a:spAutoFit/>
          </a:bodyPr>
          <a:lstStyle/>
          <a:p>
            <a:r>
              <a:rPr lang="ja-JP" altLang="en-US" sz="900" dirty="0">
                <a:solidFill>
                  <a:prstClr val="black"/>
                </a:solidFill>
              </a:rPr>
              <a:t>・森林組合</a:t>
            </a:r>
            <a:endParaRPr lang="en-US" altLang="ja-JP" sz="900" dirty="0">
              <a:solidFill>
                <a:prstClr val="black"/>
              </a:solidFill>
            </a:endParaRPr>
          </a:p>
          <a:p>
            <a:r>
              <a:rPr lang="ja-JP" altLang="en-US" sz="900" dirty="0">
                <a:solidFill>
                  <a:prstClr val="black"/>
                </a:solidFill>
              </a:rPr>
              <a:t>・素材生産事業者</a:t>
            </a:r>
            <a:endParaRPr lang="en-US" altLang="ja-JP" sz="900" dirty="0">
              <a:solidFill>
                <a:prstClr val="black"/>
              </a:solidFill>
            </a:endParaRPr>
          </a:p>
          <a:p>
            <a:r>
              <a:rPr lang="ja-JP" altLang="en-US" sz="900" dirty="0">
                <a:solidFill>
                  <a:prstClr val="black"/>
                </a:solidFill>
              </a:rPr>
              <a:t>・製材、集成材工場</a:t>
            </a:r>
            <a:endParaRPr lang="en-US" altLang="ja-JP" sz="900" dirty="0">
              <a:solidFill>
                <a:prstClr val="black"/>
              </a:solidFill>
            </a:endParaRPr>
          </a:p>
          <a:p>
            <a:r>
              <a:rPr lang="ja-JP" altLang="en-US" sz="900" dirty="0">
                <a:solidFill>
                  <a:prstClr val="black"/>
                </a:solidFill>
              </a:rPr>
              <a:t>　　　　　　　　　　  等</a:t>
            </a:r>
            <a:endParaRPr lang="en-US" altLang="ja-JP" sz="900" dirty="0">
              <a:solidFill>
                <a:prstClr val="black"/>
              </a:solidFill>
            </a:endParaRPr>
          </a:p>
        </p:txBody>
      </p:sp>
      <p:sp>
        <p:nvSpPr>
          <p:cNvPr id="175" name="大かっこ 174">
            <a:extLst>
              <a:ext uri="{FF2B5EF4-FFF2-40B4-BE49-F238E27FC236}">
                <a16:creationId xmlns:a16="http://schemas.microsoft.com/office/drawing/2014/main" id="{49EA6A6D-E03A-DDF5-87F1-1AD381068159}"/>
              </a:ext>
            </a:extLst>
          </p:cNvPr>
          <p:cNvSpPr/>
          <p:nvPr/>
        </p:nvSpPr>
        <p:spPr>
          <a:xfrm>
            <a:off x="8159964" y="4096687"/>
            <a:ext cx="1121410" cy="57207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lang="ja-JP" altLang="en-US">
              <a:solidFill>
                <a:prstClr val="black"/>
              </a:solidFill>
            </a:endParaRPr>
          </a:p>
        </p:txBody>
      </p:sp>
      <p:cxnSp>
        <p:nvCxnSpPr>
          <p:cNvPr id="176" name="直線矢印コネクタ 175">
            <a:extLst>
              <a:ext uri="{FF2B5EF4-FFF2-40B4-BE49-F238E27FC236}">
                <a16:creationId xmlns:a16="http://schemas.microsoft.com/office/drawing/2014/main" id="{25B5F58B-69FE-183B-4E89-2CA6F639515B}"/>
              </a:ext>
            </a:extLst>
          </p:cNvPr>
          <p:cNvCxnSpPr/>
          <p:nvPr/>
        </p:nvCxnSpPr>
        <p:spPr>
          <a:xfrm>
            <a:off x="8964176" y="2090107"/>
            <a:ext cx="0" cy="1368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7" name="直線矢印コネクタ 176">
            <a:extLst>
              <a:ext uri="{FF2B5EF4-FFF2-40B4-BE49-F238E27FC236}">
                <a16:creationId xmlns:a16="http://schemas.microsoft.com/office/drawing/2014/main" id="{E1A341CD-9D3B-39F5-DB24-6B94FCB82ECF}"/>
              </a:ext>
            </a:extLst>
          </p:cNvPr>
          <p:cNvCxnSpPr/>
          <p:nvPr/>
        </p:nvCxnSpPr>
        <p:spPr>
          <a:xfrm flipV="1">
            <a:off x="9078024" y="2075496"/>
            <a:ext cx="0" cy="136800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8" name="テキスト ボックス 177">
            <a:extLst>
              <a:ext uri="{FF2B5EF4-FFF2-40B4-BE49-F238E27FC236}">
                <a16:creationId xmlns:a16="http://schemas.microsoft.com/office/drawing/2014/main" id="{361ACA01-A26A-3404-F29A-EE8E978F2C48}"/>
              </a:ext>
            </a:extLst>
          </p:cNvPr>
          <p:cNvSpPr txBox="1"/>
          <p:nvPr/>
        </p:nvSpPr>
        <p:spPr>
          <a:xfrm>
            <a:off x="8829299" y="2184908"/>
            <a:ext cx="107722" cy="774006"/>
          </a:xfrm>
          <a:prstGeom prst="rect">
            <a:avLst/>
          </a:prstGeom>
          <a:noFill/>
        </p:spPr>
        <p:txBody>
          <a:bodyPr vert="eaVert" wrap="square" lIns="0" tIns="0" rIns="0" bIns="0" rtlCol="0">
            <a:spAutoFit/>
          </a:bodyPr>
          <a:lstStyle/>
          <a:p>
            <a:r>
              <a:rPr lang="ja-JP" altLang="en-US" sz="700" dirty="0">
                <a:solidFill>
                  <a:prstClr val="black"/>
                </a:solidFill>
              </a:rPr>
              <a:t>木材需要情報</a:t>
            </a:r>
            <a:endParaRPr lang="en-US" altLang="ja-JP" sz="700" dirty="0">
              <a:solidFill>
                <a:prstClr val="black"/>
              </a:solidFill>
            </a:endParaRPr>
          </a:p>
        </p:txBody>
      </p:sp>
      <p:sp>
        <p:nvSpPr>
          <p:cNvPr id="179" name="テキスト ボックス 178">
            <a:extLst>
              <a:ext uri="{FF2B5EF4-FFF2-40B4-BE49-F238E27FC236}">
                <a16:creationId xmlns:a16="http://schemas.microsoft.com/office/drawing/2014/main" id="{C592FD4F-4D54-1518-99CE-92B662F98C3F}"/>
              </a:ext>
            </a:extLst>
          </p:cNvPr>
          <p:cNvSpPr txBox="1"/>
          <p:nvPr/>
        </p:nvSpPr>
        <p:spPr>
          <a:xfrm>
            <a:off x="9104094" y="2165857"/>
            <a:ext cx="107722" cy="1324182"/>
          </a:xfrm>
          <a:prstGeom prst="rect">
            <a:avLst/>
          </a:prstGeom>
          <a:noFill/>
        </p:spPr>
        <p:txBody>
          <a:bodyPr vert="eaVert" wrap="square" lIns="0" tIns="0" rIns="0" bIns="0" rtlCol="0">
            <a:spAutoFit/>
          </a:bodyPr>
          <a:lstStyle/>
          <a:p>
            <a:r>
              <a:rPr lang="ja-JP" altLang="en-US" sz="700" dirty="0">
                <a:solidFill>
                  <a:prstClr val="black"/>
                </a:solidFill>
              </a:rPr>
              <a:t>木材供給情報・素材生産情報</a:t>
            </a:r>
            <a:endParaRPr lang="en-US" altLang="ja-JP" sz="700" dirty="0">
              <a:solidFill>
                <a:prstClr val="black"/>
              </a:solidFill>
            </a:endParaRPr>
          </a:p>
        </p:txBody>
      </p:sp>
      <p:sp>
        <p:nvSpPr>
          <p:cNvPr id="180" name="テキスト ボックス 179">
            <a:extLst>
              <a:ext uri="{FF2B5EF4-FFF2-40B4-BE49-F238E27FC236}">
                <a16:creationId xmlns:a16="http://schemas.microsoft.com/office/drawing/2014/main" id="{4203A0C6-49A4-FE80-3235-4263DF2FF079}"/>
              </a:ext>
            </a:extLst>
          </p:cNvPr>
          <p:cNvSpPr txBox="1"/>
          <p:nvPr/>
        </p:nvSpPr>
        <p:spPr>
          <a:xfrm>
            <a:off x="9717536" y="2238293"/>
            <a:ext cx="107722" cy="874105"/>
          </a:xfrm>
          <a:prstGeom prst="rect">
            <a:avLst/>
          </a:prstGeom>
          <a:noFill/>
        </p:spPr>
        <p:txBody>
          <a:bodyPr vert="eaVert" wrap="square" lIns="0" tIns="0" rIns="0" bIns="0" rtlCol="0">
            <a:spAutoFit/>
          </a:bodyPr>
          <a:lstStyle/>
          <a:p>
            <a:r>
              <a:rPr lang="ja-JP" altLang="en-US" sz="700" dirty="0">
                <a:solidFill>
                  <a:prstClr val="black"/>
                </a:solidFill>
              </a:rPr>
              <a:t>施工　・　引渡</a:t>
            </a:r>
            <a:endParaRPr lang="en-US" altLang="ja-JP" sz="700" dirty="0">
              <a:solidFill>
                <a:prstClr val="black"/>
              </a:solidFill>
            </a:endParaRPr>
          </a:p>
        </p:txBody>
      </p:sp>
      <p:sp>
        <p:nvSpPr>
          <p:cNvPr id="181" name="大かっこ 180">
            <a:extLst>
              <a:ext uri="{FF2B5EF4-FFF2-40B4-BE49-F238E27FC236}">
                <a16:creationId xmlns:a16="http://schemas.microsoft.com/office/drawing/2014/main" id="{5A9D39B6-36CC-D27F-8E78-C2E94480270E}"/>
              </a:ext>
            </a:extLst>
          </p:cNvPr>
          <p:cNvSpPr/>
          <p:nvPr/>
        </p:nvSpPr>
        <p:spPr>
          <a:xfrm>
            <a:off x="5656977" y="4090303"/>
            <a:ext cx="1121410" cy="57207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endParaRPr lang="ja-JP" altLang="en-US">
              <a:solidFill>
                <a:prstClr val="black"/>
              </a:solidFill>
            </a:endParaRPr>
          </a:p>
        </p:txBody>
      </p:sp>
    </p:spTree>
    <p:extLst>
      <p:ext uri="{BB962C8B-B14F-4D97-AF65-F5344CB8AC3E}">
        <p14:creationId xmlns:p14="http://schemas.microsoft.com/office/powerpoint/2010/main" val="5036927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546AA652-6FE4-469C-9EC7-584220622CBC}" vid="{AC2C4DD0-CE0C-4897-A5A4-4FD5F3BE5ABF}"/>
    </a:ext>
  </a:extLst>
</a:theme>
</file>

<file path=docProps/app.xml><?xml version="1.0" encoding="utf-8"?>
<Properties xmlns="http://schemas.openxmlformats.org/officeDocument/2006/extended-properties" xmlns:vt="http://schemas.openxmlformats.org/officeDocument/2006/docPropsVTypes">
  <Template/>
  <TotalTime>0</TotalTime>
  <Words>812</Words>
  <Application>Microsoft Office PowerPoint</Application>
  <PresentationFormat>A4 210 x 297 mm</PresentationFormat>
  <Paragraphs>174</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ゴシック</vt:lpstr>
      <vt:lpstr>ＭＳ 明朝</vt:lpstr>
      <vt:lpstr>メイリオ</vt:lpstr>
      <vt:lpstr>Arial</vt:lpstr>
      <vt:lpstr>Calibri</vt:lpstr>
      <vt:lpstr>Calibri Light</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2023-01-17T02:22:01Z</dcterms:created>
  <dcterms:modified xsi:type="dcterms:W3CDTF">2025-01-20T11:38:12Z</dcterms:modified>
</cp:coreProperties>
</file>