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271"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107" d="100"/>
          <a:sy n="107" d="100"/>
        </p:scale>
        <p:origin x="1752"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2026/3/5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2026/3/5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9038359"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a:t>法人名：</a:t>
            </a:r>
            <a:r>
              <a:rPr kumimoji="1" lang="ja-JP" altLang="en-US" sz="1000" u="sng" dirty="0"/>
              <a:t>　　　　　　　　　　　　　　　　　　　　　</a:t>
            </a:r>
            <a:r>
              <a:rPr kumimoji="1" lang="ja-JP" altLang="en-US" sz="1000" dirty="0"/>
              <a:t>　　　　　　　　　　　　　　　　　　　　　　</a:t>
            </a:r>
            <a:r>
              <a:rPr kumimoji="1" lang="ja-JP" altLang="en-US" sz="1000" u="sng" dirty="0"/>
              <a:t>　　　　　　　　　　　　　</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Ｒ５事業目標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　　　　　　　　　　　　　　千円</a:t>
            </a:r>
          </a:p>
        </p:txBody>
      </p:sp>
    </p:spTree>
    <p:extLst>
      <p:ext uri="{BB962C8B-B14F-4D97-AF65-F5344CB8AC3E}">
        <p14:creationId xmlns:p14="http://schemas.microsoft.com/office/powerpoint/2010/main" val="392802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・中学生・高校生が介護職を知るきっかけとなり、将来の職業として意識が高まる。</a:t>
            </a:r>
            <a:endParaRPr kumimoji="1" lang="en-US" altLang="ja-JP" sz="1400" dirty="0">
              <a:solidFill>
                <a:schemeClr val="tx1"/>
              </a:solidFill>
            </a:endParaRPr>
          </a:p>
          <a:p>
            <a:r>
              <a:rPr lang="ja-JP" altLang="en-US" sz="1400" dirty="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a:solidFill>
                  <a:schemeClr val="tx1"/>
                </a:solidFill>
              </a:rPr>
              <a:t>。</a:t>
            </a:r>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r>
              <a:rPr kumimoji="1" lang="ja-JP" altLang="en-US" sz="1400" dirty="0">
                <a:solidFill>
                  <a:schemeClr val="tx1"/>
                </a:solidFill>
                <a:latin typeface="+mn-ea"/>
              </a:rPr>
              <a:t>１　情報発信作戦</a:t>
            </a:r>
            <a:endParaRPr kumimoji="1" lang="en-US" altLang="ja-JP" sz="1400" dirty="0">
              <a:solidFill>
                <a:schemeClr val="tx1"/>
              </a:solidFill>
              <a:latin typeface="+mn-ea"/>
            </a:endParaRPr>
          </a:p>
          <a:p>
            <a:r>
              <a:rPr lang="ja-JP" altLang="en-US" sz="1400" dirty="0">
                <a:solidFill>
                  <a:schemeClr val="tx1"/>
                </a:solidFill>
                <a:latin typeface="+mn-ea"/>
              </a:rPr>
              <a:t>　　 若手介護職員が中学校や高校を訪問して生徒に介護</a:t>
            </a:r>
            <a:endParaRPr lang="en-US" altLang="ja-JP" sz="1400" dirty="0">
              <a:solidFill>
                <a:schemeClr val="tx1"/>
              </a:solidFill>
              <a:latin typeface="+mn-ea"/>
            </a:endParaRPr>
          </a:p>
          <a:p>
            <a:r>
              <a:rPr lang="ja-JP" altLang="en-US" sz="1400" dirty="0">
                <a:solidFill>
                  <a:schemeClr val="tx1"/>
                </a:solidFill>
                <a:latin typeface="+mn-ea"/>
              </a:rPr>
              <a:t>　の魅力の啓発活動を実施。</a:t>
            </a:r>
            <a:endParaRPr kumimoji="1" lang="en-US" altLang="ja-JP" sz="1400" dirty="0">
              <a:solidFill>
                <a:schemeClr val="tx1"/>
              </a:solidFill>
              <a:latin typeface="+mn-ea"/>
            </a:endParaRPr>
          </a:p>
          <a:p>
            <a:endParaRPr lang="en-US" altLang="ja-JP" sz="1400" dirty="0">
              <a:solidFill>
                <a:schemeClr val="tx1"/>
              </a:solidFill>
              <a:latin typeface="+mn-ea"/>
            </a:endParaRPr>
          </a:p>
          <a:p>
            <a:endParaRPr lang="en-US" altLang="ja-JP" sz="1400" dirty="0">
              <a:solidFill>
                <a:schemeClr val="tx1"/>
              </a:solidFill>
              <a:latin typeface="+mn-ea"/>
            </a:endParaRPr>
          </a:p>
          <a:p>
            <a:r>
              <a:rPr lang="ja-JP" altLang="en-US" sz="1400" dirty="0">
                <a:solidFill>
                  <a:schemeClr val="tx1"/>
                </a:solidFill>
                <a:latin typeface="+mn-ea"/>
              </a:rPr>
              <a:t>２　業界</a:t>
            </a:r>
            <a:r>
              <a:rPr lang="en-US" altLang="ja-JP" sz="1400" dirty="0">
                <a:solidFill>
                  <a:schemeClr val="tx1"/>
                </a:solidFill>
                <a:latin typeface="+mn-ea"/>
              </a:rPr>
              <a:t>PR</a:t>
            </a:r>
            <a:r>
              <a:rPr lang="ja-JP" altLang="en-US" sz="1400" dirty="0">
                <a:solidFill>
                  <a:schemeClr val="tx1"/>
                </a:solidFill>
                <a:latin typeface="+mn-ea"/>
              </a:rPr>
              <a:t>作戦</a:t>
            </a:r>
            <a:endParaRPr lang="en-US" altLang="ja-JP" sz="1400" dirty="0">
              <a:solidFill>
                <a:schemeClr val="tx1"/>
              </a:solidFill>
              <a:latin typeface="+mn-ea"/>
            </a:endParaRPr>
          </a:p>
          <a:p>
            <a:r>
              <a:rPr kumimoji="1" lang="ja-JP" altLang="en-US" sz="1400" dirty="0">
                <a:solidFill>
                  <a:schemeClr val="tx1"/>
                </a:solidFill>
                <a:latin typeface="+mn-ea"/>
              </a:rPr>
              <a:t>　　 介護業界イメージアップのパンフレットを作成し、中高</a:t>
            </a:r>
            <a:endParaRPr kumimoji="1" lang="en-US" altLang="ja-JP" sz="1400" dirty="0">
              <a:solidFill>
                <a:schemeClr val="tx1"/>
              </a:solidFill>
              <a:latin typeface="+mn-ea"/>
            </a:endParaRPr>
          </a:p>
          <a:p>
            <a:r>
              <a:rPr lang="ja-JP" altLang="en-US" sz="1400" dirty="0">
                <a:solidFill>
                  <a:schemeClr val="tx1"/>
                </a:solidFill>
                <a:latin typeface="+mn-ea"/>
              </a:rPr>
              <a:t>　　　</a:t>
            </a:r>
            <a:r>
              <a:rPr kumimoji="1" lang="ja-JP" altLang="en-US" sz="1400" dirty="0">
                <a:solidFill>
                  <a:schemeClr val="tx1"/>
                </a:solidFill>
                <a:latin typeface="+mn-ea"/>
              </a:rPr>
              <a:t>校生向けに配布。</a:t>
            </a:r>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r>
              <a:rPr kumimoji="1" lang="ja-JP" altLang="en-US" sz="1400" dirty="0">
                <a:solidFill>
                  <a:schemeClr val="tx1"/>
                </a:solidFill>
              </a:rPr>
              <a:t>介護業界はネガティブなイメージが根付き、</a:t>
            </a:r>
            <a:r>
              <a:rPr lang="ja-JP" altLang="en-US" sz="1400" dirty="0">
                <a:solidFill>
                  <a:schemeClr val="tx1"/>
                </a:solidFill>
              </a:rPr>
              <a:t>若者等の参入を阻害していると考えられる。若年者に介護職の魅力を発信し、介護への興味を持ってもらうきっかけづくりとしたい。</a:t>
            </a:r>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将来の職業選択の１つとして介護の仕事に関心をもつ若者を増やす</a:t>
            </a:r>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9038359"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地域における介護のしごと魅力発信事業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a:t>法人名：（社福）なら長寿・福祉人材会</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a:solidFill>
                  <a:schemeClr val="tx1"/>
                </a:solidFill>
                <a:latin typeface="+mj-ea"/>
                <a:ea typeface="+mj-ea"/>
              </a:rPr>
              <a:t>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中学校訪問数</a:t>
            </a:r>
            <a:r>
              <a:rPr lang="en-US" altLang="ja-JP" sz="1400" dirty="0">
                <a:solidFill>
                  <a:schemeClr val="tx1"/>
                </a:solidFill>
                <a:latin typeface="+mj-ea"/>
                <a:ea typeface="+mj-ea"/>
              </a:rPr>
              <a:t>5</a:t>
            </a:r>
            <a:r>
              <a:rPr lang="ja-JP" altLang="en-US" sz="1400" dirty="0">
                <a:solidFill>
                  <a:schemeClr val="tx1"/>
                </a:solidFill>
                <a:latin typeface="+mj-ea"/>
                <a:ea typeface="+mj-ea"/>
              </a:rPr>
              <a:t>校　参加者数（延べ）</a:t>
            </a:r>
            <a:r>
              <a:rPr lang="en-US" altLang="ja-JP" sz="1400" dirty="0">
                <a:solidFill>
                  <a:schemeClr val="tx1"/>
                </a:solidFill>
                <a:latin typeface="+mj-ea"/>
                <a:ea typeface="+mj-ea"/>
              </a:rPr>
              <a:t>400</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r>
              <a:rPr kumimoji="1" lang="ja-JP" altLang="en-US" sz="1400" dirty="0">
                <a:solidFill>
                  <a:schemeClr val="tx1"/>
                </a:solidFill>
                <a:latin typeface="+mj-ea"/>
                <a:ea typeface="+mj-ea"/>
              </a:rPr>
              <a:t>　　　高校訪問数</a:t>
            </a:r>
            <a:r>
              <a:rPr kumimoji="1" lang="en-US" altLang="ja-JP" sz="1400" dirty="0">
                <a:solidFill>
                  <a:schemeClr val="tx1"/>
                </a:solidFill>
                <a:latin typeface="+mj-ea"/>
                <a:ea typeface="+mj-ea"/>
              </a:rPr>
              <a:t>10</a:t>
            </a:r>
            <a:r>
              <a:rPr kumimoji="1" lang="ja-JP" altLang="en-US" sz="1400" dirty="0">
                <a:solidFill>
                  <a:schemeClr val="tx1"/>
                </a:solidFill>
                <a:latin typeface="+mj-ea"/>
                <a:ea typeface="+mj-ea"/>
              </a:rPr>
              <a:t>校 参加者数（延べ） </a:t>
            </a:r>
            <a:r>
              <a:rPr kumimoji="1" lang="en-US" altLang="ja-JP" sz="1400" dirty="0">
                <a:solidFill>
                  <a:schemeClr val="tx1"/>
                </a:solidFill>
                <a:latin typeface="+mj-ea"/>
                <a:ea typeface="+mj-ea"/>
              </a:rPr>
              <a:t>1,000</a:t>
            </a:r>
            <a:r>
              <a:rPr kumimoji="1" lang="ja-JP" altLang="en-US" sz="1400" dirty="0">
                <a:solidFill>
                  <a:schemeClr val="tx1"/>
                </a:solidFill>
                <a:latin typeface="+mj-ea"/>
                <a:ea typeface="+mj-ea"/>
              </a:rPr>
              <a:t>名　</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a:t>
            </a:r>
            <a:r>
              <a:rPr kumimoji="1" lang="ja-JP" altLang="en-US" sz="1400" dirty="0">
                <a:solidFill>
                  <a:schemeClr val="tx1"/>
                </a:solidFill>
                <a:latin typeface="+mj-ea"/>
                <a:ea typeface="+mj-ea"/>
              </a:rPr>
              <a:t>アウトカム指標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職場体験参加者数　</a:t>
            </a:r>
            <a:r>
              <a:rPr lang="en-US" altLang="ja-JP" sz="1400" dirty="0">
                <a:solidFill>
                  <a:schemeClr val="tx1"/>
                </a:solidFill>
                <a:latin typeface="+mj-ea"/>
                <a:ea typeface="+mj-ea"/>
              </a:rPr>
              <a:t>20</a:t>
            </a:r>
            <a:r>
              <a:rPr lang="ja-JP" altLang="en-US" sz="1400" dirty="0">
                <a:solidFill>
                  <a:schemeClr val="tx1"/>
                </a:solidFill>
                <a:latin typeface="+mj-ea"/>
                <a:ea typeface="+mj-ea"/>
              </a:rPr>
              <a:t>名（</a:t>
            </a:r>
            <a:r>
              <a:rPr lang="en-US" altLang="ja-JP" sz="1400" dirty="0">
                <a:solidFill>
                  <a:schemeClr val="tx1"/>
                </a:solidFill>
                <a:latin typeface="+mj-ea"/>
                <a:ea typeface="+mj-ea"/>
              </a:rPr>
              <a:t>R</a:t>
            </a:r>
            <a:r>
              <a:rPr lang="ja-JP" altLang="en-US" sz="1400" dirty="0">
                <a:solidFill>
                  <a:srgbClr val="FF0000"/>
                </a:solidFill>
                <a:latin typeface="+mj-ea"/>
                <a:ea typeface="+mj-ea"/>
              </a:rPr>
              <a:t>●</a:t>
            </a:r>
            <a:r>
              <a:rPr lang="ja-JP" altLang="en-US" sz="1400" dirty="0">
                <a:solidFill>
                  <a:schemeClr val="tx1"/>
                </a:solidFill>
                <a:latin typeface="+mj-ea"/>
                <a:ea typeface="+mj-ea"/>
              </a:rPr>
              <a:t>実績：</a:t>
            </a:r>
            <a:r>
              <a:rPr lang="en-US" altLang="ja-JP" sz="1400" dirty="0">
                <a:solidFill>
                  <a:schemeClr val="tx1"/>
                </a:solidFill>
                <a:latin typeface="+mj-ea"/>
                <a:ea typeface="+mj-ea"/>
              </a:rPr>
              <a:t>15</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a:t>
            </a:r>
            <a:r>
              <a:rPr kumimoji="1" lang="ja-JP" altLang="en-US" sz="1400" dirty="0">
                <a:solidFill>
                  <a:srgbClr val="FF0000"/>
                </a:solidFill>
              </a:rPr>
              <a:t>●</a:t>
            </a:r>
            <a:r>
              <a:rPr kumimoji="1" lang="ja-JP" altLang="en-US" sz="1400" dirty="0"/>
              <a:t>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rgbClr val="FF0000"/>
                </a:solidFill>
              </a:rPr>
              <a:t>事業計画書の「実施事業名」を記入してください。</a:t>
            </a:r>
            <a:r>
              <a:rPr kumimoji="1" lang="en-US" altLang="ja-JP" sz="900" dirty="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記載例</a:t>
            </a:r>
          </a:p>
        </p:txBody>
      </p:sp>
      <p:sp>
        <p:nvSpPr>
          <p:cNvPr id="8" name="角丸四角形吹き出し 7"/>
          <p:cNvSpPr/>
          <p:nvPr/>
        </p:nvSpPr>
        <p:spPr>
          <a:xfrm>
            <a:off x="715709" y="5227841"/>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ndParaRPr>
          </a:p>
          <a:p>
            <a:endParaRPr lang="en-US" altLang="ja-JP" sz="1050" dirty="0">
              <a:solidFill>
                <a:schemeClr val="tx1"/>
              </a:solidFill>
            </a:endParaRPr>
          </a:p>
          <a:p>
            <a:endParaRPr lang="en-US" altLang="ja-JP" sz="900" dirty="0">
              <a:solidFill>
                <a:schemeClr val="tx1"/>
              </a:solidFill>
            </a:endParaRPr>
          </a:p>
          <a:p>
            <a:r>
              <a:rPr lang="ja-JP" altLang="en-US" sz="1000" dirty="0">
                <a:solidFill>
                  <a:schemeClr val="tx1"/>
                </a:solidFill>
              </a:rPr>
              <a:t>（例）アウトカム指標</a:t>
            </a:r>
            <a:r>
              <a:rPr lang="en-US" altLang="ja-JP" sz="1000" dirty="0">
                <a:solidFill>
                  <a:schemeClr val="tx1"/>
                </a:solidFill>
              </a:rPr>
              <a:t>※</a:t>
            </a:r>
            <a:r>
              <a:rPr lang="ja-JP" altLang="en-US" sz="1000" dirty="0">
                <a:solidFill>
                  <a:schemeClr val="tx1"/>
                </a:solidFill>
              </a:rPr>
              <a:t>可能な限り数値目標を設定してください。</a:t>
            </a:r>
            <a:endParaRPr lang="en-US" altLang="ja-JP" sz="1000" dirty="0">
              <a:solidFill>
                <a:schemeClr val="tx1"/>
              </a:solidFill>
            </a:endParaRPr>
          </a:p>
          <a:p>
            <a:r>
              <a:rPr lang="ja-JP" altLang="en-US" sz="900" dirty="0">
                <a:solidFill>
                  <a:schemeClr val="tx1"/>
                </a:solidFill>
              </a:rPr>
              <a:t>・介護職員の年間採用人数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r>
              <a:rPr lang="en-US" altLang="ja-JP" sz="900" dirty="0">
                <a:solidFill>
                  <a:schemeClr val="tx1"/>
                </a:solidFill>
              </a:rPr>
              <a:t>)</a:t>
            </a:r>
          </a:p>
          <a:p>
            <a:r>
              <a:rPr lang="ja-JP" altLang="en-US" sz="900" dirty="0">
                <a:solidFill>
                  <a:schemeClr val="tx1"/>
                </a:solidFill>
              </a:rPr>
              <a:t>・女性職員の採用率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・育休取得後復帰した職員数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endParaRPr lang="en-US" altLang="ja-JP" sz="900" dirty="0">
              <a:solidFill>
                <a:schemeClr val="tx1"/>
              </a:solidFill>
            </a:endParaRPr>
          </a:p>
          <a:p>
            <a:r>
              <a:rPr lang="ja-JP" altLang="en-US" sz="900" dirty="0">
                <a:solidFill>
                  <a:schemeClr val="tx1"/>
                </a:solidFill>
              </a:rPr>
              <a:t>・介護職員離職率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・アンケートによる介護の仕事に興味を持った人の割合</a:t>
            </a:r>
            <a:endParaRPr lang="en-US" altLang="ja-JP" sz="900" dirty="0">
              <a:solidFill>
                <a:schemeClr val="tx1"/>
              </a:solidFill>
            </a:endParaRPr>
          </a:p>
          <a:p>
            <a:r>
              <a:rPr lang="ja-JP" altLang="en-US" sz="900" dirty="0">
                <a:solidFill>
                  <a:schemeClr val="tx1"/>
                </a:solidFill>
              </a:rPr>
              <a:t>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ja-JP" altLang="en-US" sz="900" dirty="0">
                <a:solidFill>
                  <a:schemeClr val="tx1"/>
                </a:solidFill>
              </a:rPr>
              <a:t>・腰痛を訴える職員の割合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en-US" altLang="ja-JP" sz="900" dirty="0">
                <a:solidFill>
                  <a:srgbClr val="FF0000"/>
                </a:solidFill>
              </a:rPr>
              <a:t>※</a:t>
            </a:r>
            <a:r>
              <a:rPr lang="ja-JP" altLang="en-US" sz="900" dirty="0">
                <a:solidFill>
                  <a:srgbClr val="FF0000"/>
                </a:solidFill>
              </a:rPr>
              <a:t>実績は直近の実績を記載してください。</a:t>
            </a:r>
            <a:endParaRPr lang="en-US" altLang="ja-JP" sz="900" dirty="0">
              <a:solidFill>
                <a:srgbClr val="FF0000"/>
              </a:solidFill>
            </a:endParaRPr>
          </a:p>
          <a:p>
            <a:endParaRPr lang="en-US" altLang="ja-JP" sz="900" dirty="0">
              <a:solidFill>
                <a:schemeClr val="tx1"/>
              </a:solidFill>
            </a:endParaRPr>
          </a:p>
          <a:p>
            <a:endParaRPr lang="en-US" altLang="ja-JP" sz="900" dirty="0">
              <a:solidFill>
                <a:schemeClr val="tx1"/>
              </a:solidFill>
            </a:endParaRPr>
          </a:p>
          <a:p>
            <a:endParaRPr kumimoji="1" lang="en-US" altLang="ja-JP" sz="900" dirty="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１，０００千円</a:t>
            </a:r>
          </a:p>
        </p:txBody>
      </p:sp>
    </p:spTree>
    <p:extLst>
      <p:ext uri="{BB962C8B-B14F-4D97-AF65-F5344CB8AC3E}">
        <p14:creationId xmlns:p14="http://schemas.microsoft.com/office/powerpoint/2010/main" val="17482085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7472</TotalTime>
  <Words>443</Words>
  <Application>Microsoft Office PowerPoint</Application>
  <PresentationFormat>画面に合わせる (4:3)</PresentationFormat>
  <Paragraphs>73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福井 万美子</cp:lastModifiedBy>
  <cp:revision>353</cp:revision>
  <cp:lastPrinted>2023-02-20T05:26:19Z</cp:lastPrinted>
  <dcterms:modified xsi:type="dcterms:W3CDTF">2026-03-05T12:37:47Z</dcterms:modified>
</cp:coreProperties>
</file>