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2" r:id="rId7"/>
    <p:sldId id="263" r:id="rId8"/>
    <p:sldId id="264" r:id="rId9"/>
    <p:sldId id="267" r:id="rId10"/>
    <p:sldId id="265" r:id="rId11"/>
    <p:sldId id="266" r:id="rId12"/>
    <p:sldId id="268" r:id="rId13"/>
    <p:sldId id="269" r:id="rId14"/>
    <p:sldId id="270" r:id="rId15"/>
    <p:sldId id="271" r:id="rId16"/>
    <p:sldId id="272"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3CDE3"/>
    <a:srgbClr val="D65AA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87" autoAdjust="0"/>
  </p:normalViewPr>
  <p:slideViewPr>
    <p:cSldViewPr snapToGrid="0">
      <p:cViewPr varScale="1">
        <p:scale>
          <a:sx n="68" d="100"/>
          <a:sy n="68" d="100"/>
        </p:scale>
        <p:origin x="1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DAE6D-4B94-4290-B7F6-EFEA0F7B877F}"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kumimoji="1" lang="ja-JP" altLang="en-US"/>
        </a:p>
      </dgm:t>
    </dgm:pt>
    <dgm:pt modelId="{9F5776DE-81DF-473E-A2EC-CE01B37A3FA8}">
      <dgm:prSet phldrT="[テキスト]" custT="1"/>
      <dgm:spPr/>
      <dgm:t>
        <a:bodyPr/>
        <a:lstStyle/>
        <a:p>
          <a:endParaRPr kumimoji="1" lang="ja-JP" altLang="en-US" sz="2800" dirty="0"/>
        </a:p>
      </dgm:t>
    </dgm:pt>
    <dgm:pt modelId="{C4F6086B-1BC8-489E-90A2-0D89C49FB905}" type="parTrans" cxnId="{EEFE1E52-1880-46A0-A47D-440007C60981}">
      <dgm:prSet/>
      <dgm:spPr/>
      <dgm:t>
        <a:bodyPr/>
        <a:lstStyle/>
        <a:p>
          <a:endParaRPr kumimoji="1" lang="ja-JP" altLang="en-US" sz="1800"/>
        </a:p>
      </dgm:t>
    </dgm:pt>
    <dgm:pt modelId="{3A250883-D25D-4EA0-96FC-6108BBDBFBA9}" type="sibTrans" cxnId="{EEFE1E52-1880-46A0-A47D-440007C60981}">
      <dgm:prSet/>
      <dgm:spPr/>
      <dgm:t>
        <a:bodyPr/>
        <a:lstStyle/>
        <a:p>
          <a:endParaRPr kumimoji="1" lang="ja-JP" altLang="en-US" sz="1800"/>
        </a:p>
      </dgm:t>
    </dgm:pt>
    <dgm:pt modelId="{FB6475C5-9C1F-41AD-9E77-D520EDC7AF1B}">
      <dgm:prSet phldrT="[テキスト]" custT="1"/>
      <dgm:spPr/>
      <dgm:t>
        <a:bodyPr/>
        <a:lstStyle/>
        <a:p>
          <a:r>
            <a:rPr kumimoji="1" lang="ja-JP" altLang="en-US" sz="2800" dirty="0" smtClean="0"/>
            <a:t>感覚で「虐待」に当たると考えられる行為を挙げてもらう（</a:t>
          </a:r>
          <a:r>
            <a:rPr kumimoji="1" lang="en-US" altLang="ja-JP" sz="2800" dirty="0" smtClean="0"/>
            <a:t>10</a:t>
          </a:r>
          <a:r>
            <a:rPr kumimoji="1" lang="ja-JP" altLang="en-US" sz="2800" dirty="0" smtClean="0"/>
            <a:t>分間）</a:t>
          </a:r>
          <a:endParaRPr kumimoji="1" lang="ja-JP" altLang="en-US" sz="2800" dirty="0"/>
        </a:p>
      </dgm:t>
    </dgm:pt>
    <dgm:pt modelId="{B12B384E-2E52-4502-A54B-4462966D9572}" type="parTrans" cxnId="{C4E3F4FD-6263-4A53-BBE0-342261791318}">
      <dgm:prSet/>
      <dgm:spPr/>
      <dgm:t>
        <a:bodyPr/>
        <a:lstStyle/>
        <a:p>
          <a:endParaRPr kumimoji="1" lang="ja-JP" altLang="en-US" sz="1800"/>
        </a:p>
      </dgm:t>
    </dgm:pt>
    <dgm:pt modelId="{E51E7D58-C9E3-40E3-8FB6-2941722AEB23}" type="sibTrans" cxnId="{C4E3F4FD-6263-4A53-BBE0-342261791318}">
      <dgm:prSet/>
      <dgm:spPr/>
      <dgm:t>
        <a:bodyPr/>
        <a:lstStyle/>
        <a:p>
          <a:endParaRPr kumimoji="1" lang="ja-JP" altLang="en-US" sz="1800"/>
        </a:p>
      </dgm:t>
    </dgm:pt>
    <dgm:pt modelId="{EADAE7EF-AABF-4846-A41A-485EA4F32482}">
      <dgm:prSet phldrT="[テキスト]" custT="1"/>
      <dgm:spPr/>
      <dgm:t>
        <a:bodyPr/>
        <a:lstStyle/>
        <a:p>
          <a:endParaRPr kumimoji="1" lang="ja-JP" altLang="en-US" sz="2800" dirty="0"/>
        </a:p>
      </dgm:t>
    </dgm:pt>
    <dgm:pt modelId="{4F9EE3EA-15B3-4D9C-9FF2-08F6E0F21525}" type="parTrans" cxnId="{B203856D-60EB-44E5-97AD-622FB5767B8F}">
      <dgm:prSet/>
      <dgm:spPr/>
      <dgm:t>
        <a:bodyPr/>
        <a:lstStyle/>
        <a:p>
          <a:endParaRPr kumimoji="1" lang="ja-JP" altLang="en-US" sz="1800"/>
        </a:p>
      </dgm:t>
    </dgm:pt>
    <dgm:pt modelId="{1C8C5F5E-0F09-45D0-BD6F-28DD14E5968D}" type="sibTrans" cxnId="{B203856D-60EB-44E5-97AD-622FB5767B8F}">
      <dgm:prSet/>
      <dgm:spPr/>
      <dgm:t>
        <a:bodyPr/>
        <a:lstStyle/>
        <a:p>
          <a:endParaRPr kumimoji="1" lang="ja-JP" altLang="en-US" sz="1800"/>
        </a:p>
      </dgm:t>
    </dgm:pt>
    <dgm:pt modelId="{5392C119-78EF-4D0B-A348-1E8456396651}">
      <dgm:prSet phldrT="[テキスト]" custT="1"/>
      <dgm:spPr/>
      <dgm:t>
        <a:bodyPr/>
        <a:lstStyle/>
        <a:p>
          <a:r>
            <a:rPr kumimoji="1" lang="ja-JP" altLang="en-US" sz="2800" dirty="0" smtClean="0"/>
            <a:t>その行為を「身体的」「ネグレクト」</a:t>
          </a:r>
          <a:r>
            <a:rPr kumimoji="1" lang="en-US" altLang="ja-JP" sz="2800" dirty="0" smtClean="0"/>
            <a:t/>
          </a:r>
          <a:br>
            <a:rPr kumimoji="1" lang="en-US" altLang="ja-JP" sz="2800" dirty="0" smtClean="0"/>
          </a:br>
          <a:r>
            <a:rPr kumimoji="1" lang="ja-JP" altLang="en-US" sz="2800" dirty="0" smtClean="0"/>
            <a:t>「心理的」「性的」「経済的」に分離する</a:t>
          </a:r>
          <a:endParaRPr kumimoji="1" lang="ja-JP" altLang="en-US" sz="2800" dirty="0"/>
        </a:p>
      </dgm:t>
    </dgm:pt>
    <dgm:pt modelId="{703B4A0D-02AF-475C-81FD-1DF990358EF6}" type="parTrans" cxnId="{0F35384F-5AEA-41FD-9A8D-6562BCEF6875}">
      <dgm:prSet/>
      <dgm:spPr/>
      <dgm:t>
        <a:bodyPr/>
        <a:lstStyle/>
        <a:p>
          <a:endParaRPr kumimoji="1" lang="ja-JP" altLang="en-US" sz="1800"/>
        </a:p>
      </dgm:t>
    </dgm:pt>
    <dgm:pt modelId="{DAB5C831-05C4-4CBA-88E2-3BA54360E83C}" type="sibTrans" cxnId="{0F35384F-5AEA-41FD-9A8D-6562BCEF6875}">
      <dgm:prSet/>
      <dgm:spPr/>
      <dgm:t>
        <a:bodyPr/>
        <a:lstStyle/>
        <a:p>
          <a:endParaRPr kumimoji="1" lang="ja-JP" altLang="en-US" sz="1800"/>
        </a:p>
      </dgm:t>
    </dgm:pt>
    <dgm:pt modelId="{42D19745-CD2B-4BE6-BED1-249C433764D3}">
      <dgm:prSet phldrT="[テキスト]" custT="1"/>
      <dgm:spPr/>
      <dgm:t>
        <a:bodyPr/>
        <a:lstStyle/>
        <a:p>
          <a:endParaRPr kumimoji="1" lang="ja-JP" altLang="en-US" sz="2800" dirty="0"/>
        </a:p>
      </dgm:t>
    </dgm:pt>
    <dgm:pt modelId="{7F98D216-FB12-4C2B-99D8-AED7F792DABF}" type="parTrans" cxnId="{FB5150D4-1386-40CD-8BF2-00C233A7791F}">
      <dgm:prSet/>
      <dgm:spPr/>
      <dgm:t>
        <a:bodyPr/>
        <a:lstStyle/>
        <a:p>
          <a:endParaRPr kumimoji="1" lang="ja-JP" altLang="en-US" sz="1800"/>
        </a:p>
      </dgm:t>
    </dgm:pt>
    <dgm:pt modelId="{22D4801C-23BB-4635-8894-DA325757DC5E}" type="sibTrans" cxnId="{FB5150D4-1386-40CD-8BF2-00C233A7791F}">
      <dgm:prSet/>
      <dgm:spPr/>
      <dgm:t>
        <a:bodyPr/>
        <a:lstStyle/>
        <a:p>
          <a:endParaRPr kumimoji="1" lang="ja-JP" altLang="en-US" sz="1800"/>
        </a:p>
      </dgm:t>
    </dgm:pt>
    <dgm:pt modelId="{8BEB7282-91A7-4CF2-8E00-239C28A53A36}">
      <dgm:prSet phldrT="[テキスト]" custT="1"/>
      <dgm:spPr/>
      <dgm:t>
        <a:bodyPr/>
        <a:lstStyle/>
        <a:p>
          <a:r>
            <a:rPr kumimoji="1" lang="ja-JP" altLang="en-US" sz="2800" dirty="0" smtClean="0"/>
            <a:t>各職場で出尽くすまで挙げてみると</a:t>
          </a:r>
          <a:r>
            <a:rPr kumimoji="1" lang="en-US" altLang="ja-JP" sz="2800" dirty="0" smtClean="0"/>
            <a:t/>
          </a:r>
          <a:br>
            <a:rPr kumimoji="1" lang="en-US" altLang="ja-JP" sz="2800" dirty="0" smtClean="0"/>
          </a:br>
          <a:r>
            <a:rPr kumimoji="1" lang="ja-JP" altLang="en-US" sz="2800" dirty="0" smtClean="0"/>
            <a:t>高い効果が期待される</a:t>
          </a:r>
          <a:endParaRPr kumimoji="1" lang="ja-JP" altLang="en-US" sz="2800" dirty="0"/>
        </a:p>
      </dgm:t>
    </dgm:pt>
    <dgm:pt modelId="{035FB9A9-D6B3-4BF9-9035-7162BDBFB388}" type="parTrans" cxnId="{CD4030E0-17DC-4B34-B4DF-F6B0776A6FAF}">
      <dgm:prSet/>
      <dgm:spPr/>
      <dgm:t>
        <a:bodyPr/>
        <a:lstStyle/>
        <a:p>
          <a:endParaRPr kumimoji="1" lang="ja-JP" altLang="en-US" sz="1800"/>
        </a:p>
      </dgm:t>
    </dgm:pt>
    <dgm:pt modelId="{12C1D13E-5BED-4409-BFCC-8E2967018030}" type="sibTrans" cxnId="{CD4030E0-17DC-4B34-B4DF-F6B0776A6FAF}">
      <dgm:prSet/>
      <dgm:spPr/>
      <dgm:t>
        <a:bodyPr/>
        <a:lstStyle/>
        <a:p>
          <a:endParaRPr kumimoji="1" lang="ja-JP" altLang="en-US" sz="1800"/>
        </a:p>
      </dgm:t>
    </dgm:pt>
    <dgm:pt modelId="{3EA98AB2-3ABA-4463-891B-DDE2CB76A281}" type="pres">
      <dgm:prSet presAssocID="{AE8DAE6D-4B94-4290-B7F6-EFEA0F7B877F}" presName="linearFlow" presStyleCnt="0">
        <dgm:presLayoutVars>
          <dgm:dir/>
          <dgm:animLvl val="lvl"/>
          <dgm:resizeHandles val="exact"/>
        </dgm:presLayoutVars>
      </dgm:prSet>
      <dgm:spPr/>
      <dgm:t>
        <a:bodyPr/>
        <a:lstStyle/>
        <a:p>
          <a:endParaRPr kumimoji="1" lang="ja-JP" altLang="en-US"/>
        </a:p>
      </dgm:t>
    </dgm:pt>
    <dgm:pt modelId="{8E8E5079-32AE-4C1B-B937-9CA79FE42AF5}" type="pres">
      <dgm:prSet presAssocID="{9F5776DE-81DF-473E-A2EC-CE01B37A3FA8}" presName="composite" presStyleCnt="0"/>
      <dgm:spPr/>
    </dgm:pt>
    <dgm:pt modelId="{EDCB98F1-7EE2-4B82-A9A5-0126110AE325}" type="pres">
      <dgm:prSet presAssocID="{9F5776DE-81DF-473E-A2EC-CE01B37A3FA8}" presName="parentText" presStyleLbl="alignNode1" presStyleIdx="0" presStyleCnt="3">
        <dgm:presLayoutVars>
          <dgm:chMax val="1"/>
          <dgm:bulletEnabled val="1"/>
        </dgm:presLayoutVars>
      </dgm:prSet>
      <dgm:spPr/>
      <dgm:t>
        <a:bodyPr/>
        <a:lstStyle/>
        <a:p>
          <a:endParaRPr kumimoji="1" lang="ja-JP" altLang="en-US"/>
        </a:p>
      </dgm:t>
    </dgm:pt>
    <dgm:pt modelId="{61F2FC1E-BC44-4625-9342-930DC396B535}" type="pres">
      <dgm:prSet presAssocID="{9F5776DE-81DF-473E-A2EC-CE01B37A3FA8}" presName="descendantText" presStyleLbl="alignAcc1" presStyleIdx="0" presStyleCnt="3">
        <dgm:presLayoutVars>
          <dgm:bulletEnabled val="1"/>
        </dgm:presLayoutVars>
      </dgm:prSet>
      <dgm:spPr/>
      <dgm:t>
        <a:bodyPr/>
        <a:lstStyle/>
        <a:p>
          <a:endParaRPr kumimoji="1" lang="ja-JP" altLang="en-US"/>
        </a:p>
      </dgm:t>
    </dgm:pt>
    <dgm:pt modelId="{52C8A41E-70D8-4440-9A18-70BE270BBE98}" type="pres">
      <dgm:prSet presAssocID="{3A250883-D25D-4EA0-96FC-6108BBDBFBA9}" presName="sp" presStyleCnt="0"/>
      <dgm:spPr/>
    </dgm:pt>
    <dgm:pt modelId="{77BF546E-055A-499D-B0A4-7B900E2EFDC7}" type="pres">
      <dgm:prSet presAssocID="{EADAE7EF-AABF-4846-A41A-485EA4F32482}" presName="composite" presStyleCnt="0"/>
      <dgm:spPr/>
    </dgm:pt>
    <dgm:pt modelId="{175DF48D-29E0-4A8F-9F62-2CAF5E3E0CC8}" type="pres">
      <dgm:prSet presAssocID="{EADAE7EF-AABF-4846-A41A-485EA4F32482}" presName="parentText" presStyleLbl="alignNode1" presStyleIdx="1" presStyleCnt="3">
        <dgm:presLayoutVars>
          <dgm:chMax val="1"/>
          <dgm:bulletEnabled val="1"/>
        </dgm:presLayoutVars>
      </dgm:prSet>
      <dgm:spPr/>
      <dgm:t>
        <a:bodyPr/>
        <a:lstStyle/>
        <a:p>
          <a:endParaRPr kumimoji="1" lang="ja-JP" altLang="en-US"/>
        </a:p>
      </dgm:t>
    </dgm:pt>
    <dgm:pt modelId="{3995DC42-A128-4B38-8E29-46753A97A81E}" type="pres">
      <dgm:prSet presAssocID="{EADAE7EF-AABF-4846-A41A-485EA4F32482}" presName="descendantText" presStyleLbl="alignAcc1" presStyleIdx="1" presStyleCnt="3">
        <dgm:presLayoutVars>
          <dgm:bulletEnabled val="1"/>
        </dgm:presLayoutVars>
      </dgm:prSet>
      <dgm:spPr/>
      <dgm:t>
        <a:bodyPr/>
        <a:lstStyle/>
        <a:p>
          <a:endParaRPr kumimoji="1" lang="ja-JP" altLang="en-US"/>
        </a:p>
      </dgm:t>
    </dgm:pt>
    <dgm:pt modelId="{60046271-9DF3-4BDA-BC0A-18F71B92573F}" type="pres">
      <dgm:prSet presAssocID="{1C8C5F5E-0F09-45D0-BD6F-28DD14E5968D}" presName="sp" presStyleCnt="0"/>
      <dgm:spPr/>
    </dgm:pt>
    <dgm:pt modelId="{CB55900C-5F2E-4202-AA78-634144DEF987}" type="pres">
      <dgm:prSet presAssocID="{42D19745-CD2B-4BE6-BED1-249C433764D3}" presName="composite" presStyleCnt="0"/>
      <dgm:spPr/>
    </dgm:pt>
    <dgm:pt modelId="{D5E7B1E1-BE42-4C34-B8B4-C10ED37E24B6}" type="pres">
      <dgm:prSet presAssocID="{42D19745-CD2B-4BE6-BED1-249C433764D3}" presName="parentText" presStyleLbl="alignNode1" presStyleIdx="2" presStyleCnt="3">
        <dgm:presLayoutVars>
          <dgm:chMax val="1"/>
          <dgm:bulletEnabled val="1"/>
        </dgm:presLayoutVars>
      </dgm:prSet>
      <dgm:spPr/>
      <dgm:t>
        <a:bodyPr/>
        <a:lstStyle/>
        <a:p>
          <a:endParaRPr kumimoji="1" lang="ja-JP" altLang="en-US"/>
        </a:p>
      </dgm:t>
    </dgm:pt>
    <dgm:pt modelId="{56C55ECB-4030-4757-9705-ED46C1BD0C83}" type="pres">
      <dgm:prSet presAssocID="{42D19745-CD2B-4BE6-BED1-249C433764D3}" presName="descendantText" presStyleLbl="alignAcc1" presStyleIdx="2" presStyleCnt="3">
        <dgm:presLayoutVars>
          <dgm:bulletEnabled val="1"/>
        </dgm:presLayoutVars>
      </dgm:prSet>
      <dgm:spPr/>
      <dgm:t>
        <a:bodyPr/>
        <a:lstStyle/>
        <a:p>
          <a:endParaRPr kumimoji="1" lang="ja-JP" altLang="en-US"/>
        </a:p>
      </dgm:t>
    </dgm:pt>
  </dgm:ptLst>
  <dgm:cxnLst>
    <dgm:cxn modelId="{1B405B8F-097F-444C-8F25-46C9A3706486}" type="presOf" srcId="{9F5776DE-81DF-473E-A2EC-CE01B37A3FA8}" destId="{EDCB98F1-7EE2-4B82-A9A5-0126110AE325}" srcOrd="0" destOrd="0" presId="urn:microsoft.com/office/officeart/2005/8/layout/chevron2"/>
    <dgm:cxn modelId="{FB5150D4-1386-40CD-8BF2-00C233A7791F}" srcId="{AE8DAE6D-4B94-4290-B7F6-EFEA0F7B877F}" destId="{42D19745-CD2B-4BE6-BED1-249C433764D3}" srcOrd="2" destOrd="0" parTransId="{7F98D216-FB12-4C2B-99D8-AED7F792DABF}" sibTransId="{22D4801C-23BB-4635-8894-DA325757DC5E}"/>
    <dgm:cxn modelId="{C4E3F4FD-6263-4A53-BBE0-342261791318}" srcId="{9F5776DE-81DF-473E-A2EC-CE01B37A3FA8}" destId="{FB6475C5-9C1F-41AD-9E77-D520EDC7AF1B}" srcOrd="0" destOrd="0" parTransId="{B12B384E-2E52-4502-A54B-4462966D9572}" sibTransId="{E51E7D58-C9E3-40E3-8FB6-2941722AEB23}"/>
    <dgm:cxn modelId="{F1756C5F-9A4C-411D-B14B-6932596F1FBD}" type="presOf" srcId="{8BEB7282-91A7-4CF2-8E00-239C28A53A36}" destId="{56C55ECB-4030-4757-9705-ED46C1BD0C83}" srcOrd="0" destOrd="0" presId="urn:microsoft.com/office/officeart/2005/8/layout/chevron2"/>
    <dgm:cxn modelId="{0F35384F-5AEA-41FD-9A8D-6562BCEF6875}" srcId="{EADAE7EF-AABF-4846-A41A-485EA4F32482}" destId="{5392C119-78EF-4D0B-A348-1E8456396651}" srcOrd="0" destOrd="0" parTransId="{703B4A0D-02AF-475C-81FD-1DF990358EF6}" sibTransId="{DAB5C831-05C4-4CBA-88E2-3BA54360E83C}"/>
    <dgm:cxn modelId="{21ED5B77-946C-4ABD-A222-0E0EEEEA0C91}" type="presOf" srcId="{FB6475C5-9C1F-41AD-9E77-D520EDC7AF1B}" destId="{61F2FC1E-BC44-4625-9342-930DC396B535}" srcOrd="0" destOrd="0" presId="urn:microsoft.com/office/officeart/2005/8/layout/chevron2"/>
    <dgm:cxn modelId="{B203856D-60EB-44E5-97AD-622FB5767B8F}" srcId="{AE8DAE6D-4B94-4290-B7F6-EFEA0F7B877F}" destId="{EADAE7EF-AABF-4846-A41A-485EA4F32482}" srcOrd="1" destOrd="0" parTransId="{4F9EE3EA-15B3-4D9C-9FF2-08F6E0F21525}" sibTransId="{1C8C5F5E-0F09-45D0-BD6F-28DD14E5968D}"/>
    <dgm:cxn modelId="{D58964DC-FFA0-4C7F-8BA6-09D7680B60FA}" type="presOf" srcId="{42D19745-CD2B-4BE6-BED1-249C433764D3}" destId="{D5E7B1E1-BE42-4C34-B8B4-C10ED37E24B6}" srcOrd="0" destOrd="0" presId="urn:microsoft.com/office/officeart/2005/8/layout/chevron2"/>
    <dgm:cxn modelId="{CD4030E0-17DC-4B34-B4DF-F6B0776A6FAF}" srcId="{42D19745-CD2B-4BE6-BED1-249C433764D3}" destId="{8BEB7282-91A7-4CF2-8E00-239C28A53A36}" srcOrd="0" destOrd="0" parTransId="{035FB9A9-D6B3-4BF9-9035-7162BDBFB388}" sibTransId="{12C1D13E-5BED-4409-BFCC-8E2967018030}"/>
    <dgm:cxn modelId="{528CD075-F805-45EE-B823-196C2A6291D0}" type="presOf" srcId="{EADAE7EF-AABF-4846-A41A-485EA4F32482}" destId="{175DF48D-29E0-4A8F-9F62-2CAF5E3E0CC8}" srcOrd="0" destOrd="0" presId="urn:microsoft.com/office/officeart/2005/8/layout/chevron2"/>
    <dgm:cxn modelId="{EEFE1E52-1880-46A0-A47D-440007C60981}" srcId="{AE8DAE6D-4B94-4290-B7F6-EFEA0F7B877F}" destId="{9F5776DE-81DF-473E-A2EC-CE01B37A3FA8}" srcOrd="0" destOrd="0" parTransId="{C4F6086B-1BC8-489E-90A2-0D89C49FB905}" sibTransId="{3A250883-D25D-4EA0-96FC-6108BBDBFBA9}"/>
    <dgm:cxn modelId="{AA860D48-CE44-403F-A40D-9B679D05701E}" type="presOf" srcId="{5392C119-78EF-4D0B-A348-1E8456396651}" destId="{3995DC42-A128-4B38-8E29-46753A97A81E}" srcOrd="0" destOrd="0" presId="urn:microsoft.com/office/officeart/2005/8/layout/chevron2"/>
    <dgm:cxn modelId="{C4CCED93-4A16-4291-BCA2-494E2E13DDDD}" type="presOf" srcId="{AE8DAE6D-4B94-4290-B7F6-EFEA0F7B877F}" destId="{3EA98AB2-3ABA-4463-891B-DDE2CB76A281}" srcOrd="0" destOrd="0" presId="urn:microsoft.com/office/officeart/2005/8/layout/chevron2"/>
    <dgm:cxn modelId="{0FE69D07-B7CA-4753-937B-4EB35D0BAC08}" type="presParOf" srcId="{3EA98AB2-3ABA-4463-891B-DDE2CB76A281}" destId="{8E8E5079-32AE-4C1B-B937-9CA79FE42AF5}" srcOrd="0" destOrd="0" presId="urn:microsoft.com/office/officeart/2005/8/layout/chevron2"/>
    <dgm:cxn modelId="{08A8F6CA-30BB-4A87-918F-0C26DA841767}" type="presParOf" srcId="{8E8E5079-32AE-4C1B-B937-9CA79FE42AF5}" destId="{EDCB98F1-7EE2-4B82-A9A5-0126110AE325}" srcOrd="0" destOrd="0" presId="urn:microsoft.com/office/officeart/2005/8/layout/chevron2"/>
    <dgm:cxn modelId="{29DBFECF-2126-4D7D-B32A-BAB66565FCC4}" type="presParOf" srcId="{8E8E5079-32AE-4C1B-B937-9CA79FE42AF5}" destId="{61F2FC1E-BC44-4625-9342-930DC396B535}" srcOrd="1" destOrd="0" presId="urn:microsoft.com/office/officeart/2005/8/layout/chevron2"/>
    <dgm:cxn modelId="{76666C5B-14A6-486F-B7DA-82B2EDA5D7F5}" type="presParOf" srcId="{3EA98AB2-3ABA-4463-891B-DDE2CB76A281}" destId="{52C8A41E-70D8-4440-9A18-70BE270BBE98}" srcOrd="1" destOrd="0" presId="urn:microsoft.com/office/officeart/2005/8/layout/chevron2"/>
    <dgm:cxn modelId="{E8CB1004-7509-4D9A-9883-91BC685B81D5}" type="presParOf" srcId="{3EA98AB2-3ABA-4463-891B-DDE2CB76A281}" destId="{77BF546E-055A-499D-B0A4-7B900E2EFDC7}" srcOrd="2" destOrd="0" presId="urn:microsoft.com/office/officeart/2005/8/layout/chevron2"/>
    <dgm:cxn modelId="{7F8D09D3-2791-4AB2-9D74-0E3FFF55ECED}" type="presParOf" srcId="{77BF546E-055A-499D-B0A4-7B900E2EFDC7}" destId="{175DF48D-29E0-4A8F-9F62-2CAF5E3E0CC8}" srcOrd="0" destOrd="0" presId="urn:microsoft.com/office/officeart/2005/8/layout/chevron2"/>
    <dgm:cxn modelId="{81DC4A30-BE7A-4F3E-9E5E-D2BC01279587}" type="presParOf" srcId="{77BF546E-055A-499D-B0A4-7B900E2EFDC7}" destId="{3995DC42-A128-4B38-8E29-46753A97A81E}" srcOrd="1" destOrd="0" presId="urn:microsoft.com/office/officeart/2005/8/layout/chevron2"/>
    <dgm:cxn modelId="{2177E14C-9C4F-4A05-A49D-010B655EF81B}" type="presParOf" srcId="{3EA98AB2-3ABA-4463-891B-DDE2CB76A281}" destId="{60046271-9DF3-4BDA-BC0A-18F71B92573F}" srcOrd="3" destOrd="0" presId="urn:microsoft.com/office/officeart/2005/8/layout/chevron2"/>
    <dgm:cxn modelId="{6978288C-DFE9-40FB-821E-B6573B6D26A5}" type="presParOf" srcId="{3EA98AB2-3ABA-4463-891B-DDE2CB76A281}" destId="{CB55900C-5F2E-4202-AA78-634144DEF987}" srcOrd="4" destOrd="0" presId="urn:microsoft.com/office/officeart/2005/8/layout/chevron2"/>
    <dgm:cxn modelId="{1B60048D-3B5B-44DE-8D09-41E3B806509C}" type="presParOf" srcId="{CB55900C-5F2E-4202-AA78-634144DEF987}" destId="{D5E7B1E1-BE42-4C34-B8B4-C10ED37E24B6}" srcOrd="0" destOrd="0" presId="urn:microsoft.com/office/officeart/2005/8/layout/chevron2"/>
    <dgm:cxn modelId="{5D294734-531D-4600-88F0-ADC1D8823D99}" type="presParOf" srcId="{CB55900C-5F2E-4202-AA78-634144DEF987}" destId="{56C55ECB-4030-4757-9705-ED46C1BD0C8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B98F1-7EE2-4B82-A9A5-0126110AE325}">
      <dsp:nvSpPr>
        <dsp:cNvPr id="0" name=""/>
        <dsp:cNvSpPr/>
      </dsp:nvSpPr>
      <dsp:spPr>
        <a:xfrm rot="5400000">
          <a:off x="-269374" y="272081"/>
          <a:ext cx="1795829" cy="125708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1" y="631246"/>
        <a:ext cx="1257080" cy="538749"/>
      </dsp:txXfrm>
    </dsp:sp>
    <dsp:sp modelId="{61F2FC1E-BC44-4625-9342-930DC396B535}">
      <dsp:nvSpPr>
        <dsp:cNvPr id="0" name=""/>
        <dsp:cNvSpPr/>
      </dsp:nvSpPr>
      <dsp:spPr>
        <a:xfrm rot="5400000">
          <a:off x="4643043" y="-3383255"/>
          <a:ext cx="1167289" cy="79392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感覚で「虐待」に当たると考えられる行為を挙げてもらう（</a:t>
          </a:r>
          <a:r>
            <a:rPr kumimoji="1" lang="en-US" altLang="ja-JP" sz="2800" kern="1200" dirty="0" smtClean="0"/>
            <a:t>10</a:t>
          </a:r>
          <a:r>
            <a:rPr kumimoji="1" lang="ja-JP" altLang="en-US" sz="2800" kern="1200" dirty="0" smtClean="0"/>
            <a:t>分間）</a:t>
          </a:r>
          <a:endParaRPr kumimoji="1" lang="ja-JP" altLang="en-US" sz="2800" kern="1200" dirty="0"/>
        </a:p>
      </dsp:txBody>
      <dsp:txXfrm rot="-5400000">
        <a:off x="1257081" y="59689"/>
        <a:ext cx="7882232" cy="1053325"/>
      </dsp:txXfrm>
    </dsp:sp>
    <dsp:sp modelId="{175DF48D-29E0-4A8F-9F62-2CAF5E3E0CC8}">
      <dsp:nvSpPr>
        <dsp:cNvPr id="0" name=""/>
        <dsp:cNvSpPr/>
      </dsp:nvSpPr>
      <dsp:spPr>
        <a:xfrm rot="5400000">
          <a:off x="-269374" y="1875850"/>
          <a:ext cx="1795829" cy="1257080"/>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1" y="2235015"/>
        <a:ext cx="1257080" cy="538749"/>
      </dsp:txXfrm>
    </dsp:sp>
    <dsp:sp modelId="{3995DC42-A128-4B38-8E29-46753A97A81E}">
      <dsp:nvSpPr>
        <dsp:cNvPr id="0" name=""/>
        <dsp:cNvSpPr/>
      </dsp:nvSpPr>
      <dsp:spPr>
        <a:xfrm rot="5400000">
          <a:off x="4643043" y="-1779486"/>
          <a:ext cx="1167289" cy="7939214"/>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その行為を「身体的」「ネグレクト」</a:t>
          </a:r>
          <a:r>
            <a:rPr kumimoji="1" lang="en-US" altLang="ja-JP" sz="2800" kern="1200" dirty="0" smtClean="0"/>
            <a:t/>
          </a:r>
          <a:br>
            <a:rPr kumimoji="1" lang="en-US" altLang="ja-JP" sz="2800" kern="1200" dirty="0" smtClean="0"/>
          </a:br>
          <a:r>
            <a:rPr kumimoji="1" lang="ja-JP" altLang="en-US" sz="2800" kern="1200" dirty="0" smtClean="0"/>
            <a:t>「心理的」「性的」「経済的」に分離する</a:t>
          </a:r>
          <a:endParaRPr kumimoji="1" lang="ja-JP" altLang="en-US" sz="2800" kern="1200" dirty="0"/>
        </a:p>
      </dsp:txBody>
      <dsp:txXfrm rot="-5400000">
        <a:off x="1257081" y="1663458"/>
        <a:ext cx="7882232" cy="1053325"/>
      </dsp:txXfrm>
    </dsp:sp>
    <dsp:sp modelId="{D5E7B1E1-BE42-4C34-B8B4-C10ED37E24B6}">
      <dsp:nvSpPr>
        <dsp:cNvPr id="0" name=""/>
        <dsp:cNvSpPr/>
      </dsp:nvSpPr>
      <dsp:spPr>
        <a:xfrm rot="5400000">
          <a:off x="-269374" y="3479618"/>
          <a:ext cx="1795829" cy="1257080"/>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1" y="3838783"/>
        <a:ext cx="1257080" cy="538749"/>
      </dsp:txXfrm>
    </dsp:sp>
    <dsp:sp modelId="{56C55ECB-4030-4757-9705-ED46C1BD0C83}">
      <dsp:nvSpPr>
        <dsp:cNvPr id="0" name=""/>
        <dsp:cNvSpPr/>
      </dsp:nvSpPr>
      <dsp:spPr>
        <a:xfrm rot="5400000">
          <a:off x="4643043" y="-175718"/>
          <a:ext cx="1167289" cy="7939214"/>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各職場で出尽くすまで挙げてみると</a:t>
          </a:r>
          <a:r>
            <a:rPr kumimoji="1" lang="en-US" altLang="ja-JP" sz="2800" kern="1200" dirty="0" smtClean="0"/>
            <a:t/>
          </a:r>
          <a:br>
            <a:rPr kumimoji="1" lang="en-US" altLang="ja-JP" sz="2800" kern="1200" dirty="0" smtClean="0"/>
          </a:br>
          <a:r>
            <a:rPr kumimoji="1" lang="ja-JP" altLang="en-US" sz="2800" kern="1200" dirty="0" smtClean="0"/>
            <a:t>高い効果が期待される</a:t>
          </a:r>
          <a:endParaRPr kumimoji="1" lang="ja-JP" altLang="en-US" sz="2800" kern="1200" dirty="0"/>
        </a:p>
      </dsp:txBody>
      <dsp:txXfrm rot="-5400000">
        <a:off x="1257081" y="3267226"/>
        <a:ext cx="7882232" cy="1053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76C9F-659D-4D36-8126-A577FFD92ECB}" type="datetimeFigureOut">
              <a:rPr kumimoji="1" lang="ja-JP" altLang="en-US" smtClean="0"/>
              <a:t>2020/10/30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CCDBB-27D2-461A-A154-70934E179C1C}" type="slidenum">
              <a:rPr kumimoji="1" lang="ja-JP" altLang="en-US" smtClean="0"/>
              <a:t>‹#›</a:t>
            </a:fld>
            <a:endParaRPr kumimoji="1" lang="ja-JP" altLang="en-US"/>
          </a:p>
        </p:txBody>
      </p:sp>
    </p:spTree>
    <p:extLst>
      <p:ext uri="{BB962C8B-B14F-4D97-AF65-F5344CB8AC3E}">
        <p14:creationId xmlns:p14="http://schemas.microsoft.com/office/powerpoint/2010/main" val="211971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この法律においては、「障害者虐待」を虐待の主体に着目して以下の３つに分類しています。</a:t>
            </a:r>
          </a:p>
          <a:p>
            <a:r>
              <a:rPr kumimoji="1" lang="ja-JP" altLang="en-US" sz="1200" b="0" i="0" u="none" strike="noStrike" kern="1200" baseline="0" dirty="0" smtClean="0">
                <a:solidFill>
                  <a:schemeClr val="tx1"/>
                </a:solidFill>
                <a:latin typeface="+mn-lt"/>
                <a:ea typeface="+mn-ea"/>
                <a:cs typeface="+mn-cs"/>
              </a:rPr>
              <a:t>① 養護者（障害者をお世話しているご家族等）による障害者虐待</a:t>
            </a:r>
          </a:p>
          <a:p>
            <a:r>
              <a:rPr kumimoji="1" lang="ja-JP" altLang="en-US" sz="1200" b="0" i="0" u="none" strike="noStrike" kern="1200" baseline="0" dirty="0" smtClean="0">
                <a:solidFill>
                  <a:schemeClr val="tx1"/>
                </a:solidFill>
                <a:latin typeface="+mn-lt"/>
                <a:ea typeface="+mn-ea"/>
                <a:cs typeface="+mn-cs"/>
              </a:rPr>
              <a:t>② 障害者福祉施設従事者等（障害者施設や障害福祉サービス事業所の職員）による障害者虐待</a:t>
            </a:r>
          </a:p>
          <a:p>
            <a:r>
              <a:rPr kumimoji="1" lang="ja-JP" altLang="en-US" sz="1200" b="0" i="0" u="none" strike="noStrike" kern="1200" baseline="0" dirty="0" smtClean="0">
                <a:solidFill>
                  <a:schemeClr val="tx1"/>
                </a:solidFill>
                <a:latin typeface="+mn-lt"/>
                <a:ea typeface="+mn-ea"/>
                <a:cs typeface="+mn-cs"/>
              </a:rPr>
              <a:t>③ 使用者（障害者を雇用する会社の雇用主等）による障害者虐待</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「障害者虐待」の行為については、以下の５つに分類しています。</a:t>
            </a:r>
          </a:p>
          <a:p>
            <a:r>
              <a:rPr kumimoji="1" lang="ja-JP" altLang="en-US" sz="1200" b="0" i="0" u="none" strike="noStrike" kern="1200" baseline="0" dirty="0" smtClean="0">
                <a:solidFill>
                  <a:schemeClr val="tx1"/>
                </a:solidFill>
                <a:latin typeface="+mn-lt"/>
                <a:ea typeface="+mn-ea"/>
                <a:cs typeface="+mn-cs"/>
              </a:rPr>
              <a:t>① 身体的虐待（叩く、殴る、蹴る、つねる、正当な理由がない身体拘束等）</a:t>
            </a:r>
          </a:p>
          <a:p>
            <a:r>
              <a:rPr kumimoji="1" lang="ja-JP" altLang="en-US" sz="1200" b="0" i="0" u="none" strike="noStrike" kern="1200" baseline="0" dirty="0" smtClean="0">
                <a:solidFill>
                  <a:schemeClr val="tx1"/>
                </a:solidFill>
                <a:latin typeface="+mn-lt"/>
                <a:ea typeface="+mn-ea"/>
                <a:cs typeface="+mn-cs"/>
              </a:rPr>
              <a:t>② 放棄・放置（食事や排泄、入浴、洗濯等身辺の世話や介助をしない等）</a:t>
            </a:r>
          </a:p>
          <a:p>
            <a:r>
              <a:rPr kumimoji="1" lang="ja-JP" altLang="en-US" sz="1200" b="0" i="0" u="none" strike="noStrike" kern="1200" baseline="0" dirty="0" smtClean="0">
                <a:solidFill>
                  <a:schemeClr val="tx1"/>
                </a:solidFill>
                <a:latin typeface="+mn-lt"/>
                <a:ea typeface="+mn-ea"/>
                <a:cs typeface="+mn-cs"/>
              </a:rPr>
              <a:t>③ 心理的虐待（脅し、侮辱、無視、嫌がらせ等で精神的に苦痛を与える等）</a:t>
            </a:r>
          </a:p>
          <a:p>
            <a:r>
              <a:rPr kumimoji="1" lang="ja-JP" altLang="en-US" sz="1200" b="0" i="0" u="none" strike="noStrike" kern="1200" baseline="0" dirty="0" smtClean="0">
                <a:solidFill>
                  <a:schemeClr val="tx1"/>
                </a:solidFill>
                <a:latin typeface="+mn-lt"/>
                <a:ea typeface="+mn-ea"/>
                <a:cs typeface="+mn-cs"/>
              </a:rPr>
              <a:t>④ 性的虐待（性交、性器への接触、裸にする、わいせつな映像を見せる等）</a:t>
            </a:r>
          </a:p>
          <a:p>
            <a:r>
              <a:rPr kumimoji="1" lang="ja-JP" altLang="en-US" sz="1200" b="0" i="0" u="none" strike="noStrike" kern="1200" baseline="0" dirty="0" smtClean="0">
                <a:solidFill>
                  <a:schemeClr val="tx1"/>
                </a:solidFill>
                <a:latin typeface="+mn-lt"/>
                <a:ea typeface="+mn-ea"/>
                <a:cs typeface="+mn-cs"/>
              </a:rPr>
              <a:t>⑤ 経済的虐待（本人の同意なしに年金・賃金・財産や預貯金を処分する等）</a:t>
            </a:r>
          </a:p>
          <a:p>
            <a:r>
              <a:rPr kumimoji="1" lang="ja-JP" altLang="en-US" sz="1200" b="0" i="0" u="none" strike="noStrike" kern="1200" baseline="0" dirty="0" smtClean="0">
                <a:solidFill>
                  <a:schemeClr val="tx1"/>
                </a:solidFill>
                <a:latin typeface="+mn-lt"/>
                <a:ea typeface="+mn-ea"/>
                <a:cs typeface="+mn-cs"/>
              </a:rPr>
              <a:t>を行った場合。</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3</a:t>
            </a:fld>
            <a:endParaRPr kumimoji="1" lang="ja-JP" altLang="en-US"/>
          </a:p>
        </p:txBody>
      </p:sp>
    </p:spTree>
    <p:extLst>
      <p:ext uri="{BB962C8B-B14F-4D97-AF65-F5344CB8AC3E}">
        <p14:creationId xmlns:p14="http://schemas.microsoft.com/office/powerpoint/2010/main" val="365740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職員が職場の中で孤立してしまったり、過度のストレスを抱えていたりすることも、虐待のひとつの要因であると考えられます。</a:t>
            </a:r>
          </a:p>
          <a:p>
            <a:r>
              <a:rPr kumimoji="1" lang="ja-JP" altLang="en-US" sz="1200" b="0" i="0" u="none" strike="noStrike" kern="1200" baseline="0" dirty="0" smtClean="0">
                <a:solidFill>
                  <a:schemeClr val="tx1"/>
                </a:solidFill>
                <a:latin typeface="+mn-lt"/>
                <a:ea typeface="+mn-ea"/>
                <a:cs typeface="+mn-cs"/>
              </a:rPr>
              <a:t>職員の孤立を防ぎ、支え合う温もりのある職場づくりを進めることも、虐待防止につながります。</a:t>
            </a:r>
          </a:p>
          <a:p>
            <a:r>
              <a:rPr kumimoji="1" lang="ja-JP" altLang="en-US" sz="1200" b="0" i="0" u="none" strike="noStrike" kern="1200" baseline="0" dirty="0" smtClean="0">
                <a:solidFill>
                  <a:schemeClr val="tx1"/>
                </a:solidFill>
                <a:latin typeface="+mn-lt"/>
                <a:ea typeface="+mn-ea"/>
                <a:cs typeface="+mn-cs"/>
              </a:rPr>
              <a:t>職員が、自分自身のストレスの状態を知ることの手立てのひとつとして、厚生労働省のホームページに「５分でできる職場のストレスチェック」のサイト</a:t>
            </a:r>
          </a:p>
          <a:p>
            <a:r>
              <a:rPr kumimoji="1" lang="ja-JP" altLang="en-US" sz="1200" b="0" i="0" u="none" strike="noStrike" kern="1200" baseline="0" dirty="0" smtClean="0">
                <a:solidFill>
                  <a:schemeClr val="tx1"/>
                </a:solidFill>
                <a:latin typeface="+mn-lt"/>
                <a:ea typeface="+mn-ea"/>
                <a:cs typeface="+mn-cs"/>
              </a:rPr>
              <a:t>があります。</a:t>
            </a:r>
          </a:p>
          <a:p>
            <a:r>
              <a:rPr kumimoji="1" lang="en-US" altLang="ja-JP" sz="1200" b="0" i="0" u="none" strike="noStrike" kern="1200" baseline="0" dirty="0" smtClean="0">
                <a:solidFill>
                  <a:schemeClr val="tx1"/>
                </a:solidFill>
                <a:latin typeface="+mn-lt"/>
                <a:ea typeface="+mn-ea"/>
                <a:cs typeface="+mn-cs"/>
              </a:rPr>
              <a:t>STEP1 </a:t>
            </a:r>
            <a:r>
              <a:rPr kumimoji="1" lang="ja-JP" altLang="en-US" sz="1200" b="0" i="0" u="none" strike="noStrike" kern="1200" baseline="0" dirty="0" smtClean="0">
                <a:solidFill>
                  <a:schemeClr val="tx1"/>
                </a:solidFill>
                <a:latin typeface="+mn-lt"/>
                <a:ea typeface="+mn-ea"/>
                <a:cs typeface="+mn-cs"/>
              </a:rPr>
              <a:t>仕事について</a:t>
            </a:r>
          </a:p>
          <a:p>
            <a:r>
              <a:rPr kumimoji="1" lang="en-US" altLang="ja-JP" sz="1200" b="0" i="0" u="none" strike="noStrike" kern="1200" baseline="0" dirty="0" smtClean="0">
                <a:solidFill>
                  <a:schemeClr val="tx1"/>
                </a:solidFill>
                <a:latin typeface="+mn-lt"/>
                <a:ea typeface="+mn-ea"/>
                <a:cs typeface="+mn-cs"/>
              </a:rPr>
              <a:t>STEP2 </a:t>
            </a:r>
            <a:r>
              <a:rPr kumimoji="1" lang="ja-JP" altLang="en-US" sz="1200" b="0" i="0" u="none" strike="noStrike" kern="1200" baseline="0" dirty="0" smtClean="0">
                <a:solidFill>
                  <a:schemeClr val="tx1"/>
                </a:solidFill>
                <a:latin typeface="+mn-lt"/>
                <a:ea typeface="+mn-ea"/>
                <a:cs typeface="+mn-cs"/>
              </a:rPr>
              <a:t>最近１ヶ月の状態について</a:t>
            </a:r>
          </a:p>
          <a:p>
            <a:r>
              <a:rPr kumimoji="1" lang="en-US" altLang="ja-JP" sz="1200" b="0" i="0" u="none" strike="noStrike" kern="1200" baseline="0" dirty="0" smtClean="0">
                <a:solidFill>
                  <a:schemeClr val="tx1"/>
                </a:solidFill>
                <a:latin typeface="+mn-lt"/>
                <a:ea typeface="+mn-ea"/>
                <a:cs typeface="+mn-cs"/>
              </a:rPr>
              <a:t>STEP3 </a:t>
            </a:r>
            <a:r>
              <a:rPr kumimoji="1" lang="ja-JP" altLang="en-US" sz="1200" b="0" i="0" u="none" strike="noStrike" kern="1200" baseline="0" dirty="0" smtClean="0">
                <a:solidFill>
                  <a:schemeClr val="tx1"/>
                </a:solidFill>
                <a:latin typeface="+mn-lt"/>
                <a:ea typeface="+mn-ea"/>
                <a:cs typeface="+mn-cs"/>
              </a:rPr>
              <a:t>周りの方々について</a:t>
            </a:r>
          </a:p>
          <a:p>
            <a:r>
              <a:rPr kumimoji="1" lang="en-US" altLang="ja-JP" sz="1200" b="0" i="0" u="none" strike="noStrike" kern="1200" baseline="0" dirty="0" smtClean="0">
                <a:solidFill>
                  <a:schemeClr val="tx1"/>
                </a:solidFill>
                <a:latin typeface="+mn-lt"/>
                <a:ea typeface="+mn-ea"/>
                <a:cs typeface="+mn-cs"/>
              </a:rPr>
              <a:t>STEP4 </a:t>
            </a:r>
            <a:r>
              <a:rPr kumimoji="1" lang="ja-JP" altLang="en-US" sz="1200" b="0" i="0" u="none" strike="noStrike" kern="1200" baseline="0" dirty="0" smtClean="0">
                <a:solidFill>
                  <a:schemeClr val="tx1"/>
                </a:solidFill>
                <a:latin typeface="+mn-lt"/>
                <a:ea typeface="+mn-ea"/>
                <a:cs typeface="+mn-cs"/>
              </a:rPr>
              <a:t>満足度について</a:t>
            </a:r>
          </a:p>
          <a:p>
            <a:r>
              <a:rPr kumimoji="1" lang="ja-JP" altLang="en-US" sz="1200" b="0" i="0" u="none" strike="noStrike" kern="1200" baseline="0" dirty="0" smtClean="0">
                <a:solidFill>
                  <a:schemeClr val="tx1"/>
                </a:solidFill>
                <a:latin typeface="+mn-lt"/>
                <a:ea typeface="+mn-ea"/>
                <a:cs typeface="+mn-cs"/>
              </a:rPr>
              <a:t>以上の４つのステップに分かれた５７の質問に答えると、自分自身では自覚しにくい職場におけるストレスの状態について、コメントが表示されます。</a:t>
            </a:r>
          </a:p>
          <a:p>
            <a:r>
              <a:rPr kumimoji="1" lang="ja-JP" altLang="en-US" sz="1200" b="0" i="0" u="none" strike="noStrike" kern="1200" baseline="0" dirty="0" smtClean="0">
                <a:solidFill>
                  <a:schemeClr val="tx1"/>
                </a:solidFill>
                <a:latin typeface="+mn-lt"/>
                <a:ea typeface="+mn-ea"/>
                <a:cs typeface="+mn-cs"/>
              </a:rPr>
              <a:t>職員同士が、お互いが抱えている職場での困難や課題、問題を話し合い、支え合う、温もりのある職場づくりが支援の質の向上につながり、結果として虐</a:t>
            </a:r>
          </a:p>
          <a:p>
            <a:r>
              <a:rPr kumimoji="1" lang="ja-JP" altLang="en-US" sz="1200" b="0" i="0" u="none" strike="noStrike" kern="1200" baseline="0" dirty="0" smtClean="0">
                <a:solidFill>
                  <a:schemeClr val="tx1"/>
                </a:solidFill>
                <a:latin typeface="+mn-lt"/>
                <a:ea typeface="+mn-ea"/>
                <a:cs typeface="+mn-cs"/>
              </a:rPr>
              <a:t>待を防止する施設・事業所づくりにつながります。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13</a:t>
            </a:fld>
            <a:endParaRPr kumimoji="1" lang="ja-JP" altLang="en-US"/>
          </a:p>
        </p:txBody>
      </p:sp>
    </p:spTree>
    <p:extLst>
      <p:ext uri="{BB962C8B-B14F-4D97-AF65-F5344CB8AC3E}">
        <p14:creationId xmlns:p14="http://schemas.microsoft.com/office/powerpoint/2010/main" val="413465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正当な理由なく身体を拘束することは身体的虐待です。</a:t>
            </a:r>
          </a:p>
          <a:p>
            <a:r>
              <a:rPr kumimoji="1" lang="ja-JP" altLang="en-US" sz="1200" b="0" i="0" u="none" strike="noStrike" kern="1200" baseline="0" dirty="0" smtClean="0">
                <a:solidFill>
                  <a:schemeClr val="tx1"/>
                </a:solidFill>
                <a:latin typeface="+mn-lt"/>
                <a:ea typeface="+mn-ea"/>
                <a:cs typeface="+mn-cs"/>
              </a:rPr>
              <a:t>身体拘束の具体的な内容としては、以下のような行為が考えられます。</a:t>
            </a:r>
          </a:p>
          <a:p>
            <a:r>
              <a:rPr kumimoji="1" lang="ja-JP" altLang="en-US" sz="1200" b="0" i="0" u="none" strike="noStrike" kern="1200" baseline="0" dirty="0" smtClean="0">
                <a:solidFill>
                  <a:schemeClr val="tx1"/>
                </a:solidFill>
                <a:latin typeface="+mn-lt"/>
                <a:ea typeface="+mn-ea"/>
                <a:cs typeface="+mn-cs"/>
              </a:rPr>
              <a:t>① 車いすやベッド等に縛り付ける。</a:t>
            </a:r>
          </a:p>
          <a:p>
            <a:r>
              <a:rPr kumimoji="1" lang="ja-JP" altLang="en-US" sz="1200" b="0" i="0" u="none" strike="noStrike" kern="1200" baseline="0" dirty="0" smtClean="0">
                <a:solidFill>
                  <a:schemeClr val="tx1"/>
                </a:solidFill>
                <a:latin typeface="+mn-lt"/>
                <a:ea typeface="+mn-ea"/>
                <a:cs typeface="+mn-cs"/>
              </a:rPr>
              <a:t>② 手指の機能を制限するために、ミトン型の手袋を付ける。</a:t>
            </a:r>
          </a:p>
          <a:p>
            <a:r>
              <a:rPr kumimoji="1" lang="ja-JP" altLang="en-US" sz="1200" b="0" i="0" u="none" strike="noStrike" kern="1200" baseline="0" dirty="0" smtClean="0">
                <a:solidFill>
                  <a:schemeClr val="tx1"/>
                </a:solidFill>
                <a:latin typeface="+mn-lt"/>
                <a:ea typeface="+mn-ea"/>
                <a:cs typeface="+mn-cs"/>
              </a:rPr>
              <a:t>③ 行動を制限するために、介護衣（つなぎ服）を着せる。</a:t>
            </a:r>
          </a:p>
          <a:p>
            <a:r>
              <a:rPr kumimoji="1" lang="ja-JP" altLang="en-US" sz="1200" b="0" i="0" u="none" strike="noStrike" kern="1200" baseline="0" dirty="0" smtClean="0">
                <a:solidFill>
                  <a:schemeClr val="tx1"/>
                </a:solidFill>
                <a:latin typeface="+mn-lt"/>
                <a:ea typeface="+mn-ea"/>
                <a:cs typeface="+mn-cs"/>
              </a:rPr>
              <a:t>④ 支援者が自分の体で利用者を押さえつけて行動を制限する。</a:t>
            </a:r>
          </a:p>
          <a:p>
            <a:r>
              <a:rPr kumimoji="1" lang="ja-JP" altLang="en-US" sz="1200" b="0" i="0" u="none" strike="noStrike" kern="1200" baseline="0" dirty="0" smtClean="0">
                <a:solidFill>
                  <a:schemeClr val="tx1"/>
                </a:solidFill>
                <a:latin typeface="+mn-lt"/>
                <a:ea typeface="+mn-ea"/>
                <a:cs typeface="+mn-cs"/>
              </a:rPr>
              <a:t>⑤ 行動を落ち着かせるために、向精神薬を過剰に服用させる。</a:t>
            </a:r>
          </a:p>
          <a:p>
            <a:r>
              <a:rPr kumimoji="1" lang="ja-JP" altLang="en-US" sz="1200" b="0" i="0" u="none" strike="noStrike" kern="1200" baseline="0" dirty="0" smtClean="0">
                <a:solidFill>
                  <a:schemeClr val="tx1"/>
                </a:solidFill>
                <a:latin typeface="+mn-lt"/>
                <a:ea typeface="+mn-ea"/>
                <a:cs typeface="+mn-cs"/>
              </a:rPr>
              <a:t>⑥ 自分の意思で開けることのできない居室等に隔離する。</a:t>
            </a:r>
          </a:p>
          <a:p>
            <a:r>
              <a:rPr kumimoji="1" lang="ja-JP" altLang="en-US" sz="1200" b="0" i="0" u="none" strike="noStrike" kern="1200" baseline="0" dirty="0" smtClean="0">
                <a:solidFill>
                  <a:schemeClr val="tx1"/>
                </a:solidFill>
                <a:latin typeface="+mn-lt"/>
                <a:ea typeface="+mn-ea"/>
                <a:cs typeface="+mn-cs"/>
              </a:rPr>
              <a:t>やむを得ず身体拘束をする場合は、次の３要件に該当することが必要です。</a:t>
            </a:r>
          </a:p>
          <a:p>
            <a:r>
              <a:rPr kumimoji="1" lang="ja-JP" altLang="en-US" sz="1200" b="0" i="0" u="none" strike="noStrike" kern="1200" baseline="0" dirty="0" smtClean="0">
                <a:solidFill>
                  <a:schemeClr val="tx1"/>
                </a:solidFill>
                <a:latin typeface="+mn-lt"/>
                <a:ea typeface="+mn-ea"/>
                <a:cs typeface="+mn-cs"/>
              </a:rPr>
              <a:t>①切迫性 ②非代替性 ③一時性（上の図参照）</a:t>
            </a:r>
          </a:p>
          <a:p>
            <a:r>
              <a:rPr kumimoji="1" lang="ja-JP" altLang="en-US" sz="1200" b="0" i="0" u="none" strike="noStrike" kern="1200" baseline="0" dirty="0" smtClean="0">
                <a:solidFill>
                  <a:schemeClr val="tx1"/>
                </a:solidFill>
                <a:latin typeface="+mn-lt"/>
                <a:ea typeface="+mn-ea"/>
                <a:cs typeface="+mn-cs"/>
              </a:rPr>
              <a:t>さらに、３要件に合致することの判断は、やむを得ない場合の身体拘束が必要となる前に、あらかじめ管理者（施設長等）が参加する会議等において組織として慎重に検討した上で確認し、個別支援計画及び支援記録等に記録として記載することが必要です。</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障害者総合支援法に基づく人員、設備、運営に関する基準</a:t>
            </a:r>
          </a:p>
          <a:p>
            <a:r>
              <a:rPr kumimoji="1" lang="ja-JP" altLang="en-US" sz="1200" b="0" i="0" u="none" strike="noStrike" kern="1200" baseline="0" dirty="0" smtClean="0">
                <a:solidFill>
                  <a:schemeClr val="tx1"/>
                </a:solidFill>
                <a:latin typeface="+mn-lt"/>
                <a:ea typeface="+mn-ea"/>
                <a:cs typeface="+mn-cs"/>
              </a:rPr>
              <a:t>（身体拘束等の禁止）</a:t>
            </a:r>
          </a:p>
          <a:p>
            <a:r>
              <a:rPr kumimoji="1" lang="ja-JP" altLang="en-US" sz="1200" b="0" i="0" u="none" strike="noStrike" kern="1200" baseline="0" dirty="0" smtClean="0">
                <a:solidFill>
                  <a:schemeClr val="tx1"/>
                </a:solidFill>
                <a:latin typeface="+mn-lt"/>
                <a:ea typeface="+mn-ea"/>
                <a:cs typeface="+mn-cs"/>
              </a:rPr>
              <a:t>第４８条</a:t>
            </a:r>
          </a:p>
          <a:p>
            <a:r>
              <a:rPr kumimoji="1" lang="ja-JP" altLang="en-US" sz="1200" b="0" i="0" u="none" strike="noStrike" kern="1200" baseline="0" dirty="0" smtClean="0">
                <a:solidFill>
                  <a:schemeClr val="tx1"/>
                </a:solidFill>
                <a:latin typeface="+mn-lt"/>
                <a:ea typeface="+mn-ea"/>
                <a:cs typeface="+mn-cs"/>
              </a:rPr>
              <a:t>指定障害者支援施設等は、施設障害福祉サービスの提供に当たっては、利用者又は他の利用者の生命又は身体を保護するため緊急やむを得ない場合を除き、身体的拘束その他利用者の行動を制限する行為</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以下「身体拘束等」という。</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を行ってはならない。</a:t>
            </a:r>
          </a:p>
          <a:p>
            <a:r>
              <a:rPr kumimoji="1" lang="ja-JP" altLang="en-US" sz="1200" b="0" i="0" u="none" strike="noStrike" kern="1200" baseline="0" dirty="0" smtClean="0">
                <a:solidFill>
                  <a:schemeClr val="tx1"/>
                </a:solidFill>
                <a:latin typeface="+mn-lt"/>
                <a:ea typeface="+mn-ea"/>
                <a:cs typeface="+mn-cs"/>
              </a:rPr>
              <a:t>２ 指定障害者支援施設等は、やむを得ず身体拘束等を行う場合には、その態様及び時間、その際の利用者の心身の状況並びに緊急やむを得ない理由その他必要な事項を記録しなければならない。</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14</a:t>
            </a:fld>
            <a:endParaRPr kumimoji="1" lang="ja-JP" altLang="en-US"/>
          </a:p>
        </p:txBody>
      </p:sp>
    </p:spTree>
    <p:extLst>
      <p:ext uri="{BB962C8B-B14F-4D97-AF65-F5344CB8AC3E}">
        <p14:creationId xmlns:p14="http://schemas.microsoft.com/office/powerpoint/2010/main" val="91335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これまでの深刻な虐待事案から、行動障害のある人が虐待を受けやすいことが指摘されています。また、行動障害のある人は、自傷、他害行為等、危険を</a:t>
            </a:r>
          </a:p>
          <a:p>
            <a:r>
              <a:rPr kumimoji="1" lang="ja-JP" altLang="en-US" sz="1200" b="0" i="0" u="none" strike="noStrike" kern="1200" baseline="0" dirty="0" smtClean="0">
                <a:solidFill>
                  <a:schemeClr val="tx1"/>
                </a:solidFill>
                <a:latin typeface="+mn-lt"/>
                <a:ea typeface="+mn-ea"/>
                <a:cs typeface="+mn-cs"/>
              </a:rPr>
              <a:t>伴う行動を示すこと等を特徴としており、このため、身体拘束や行動制限を受けやすいといえます。</a:t>
            </a:r>
          </a:p>
          <a:p>
            <a:r>
              <a:rPr kumimoji="1" lang="ja-JP" altLang="en-US" sz="1200" b="0" i="0" u="none" strike="noStrike" kern="1200" baseline="0" dirty="0" smtClean="0">
                <a:solidFill>
                  <a:schemeClr val="tx1"/>
                </a:solidFill>
                <a:latin typeface="+mn-lt"/>
                <a:ea typeface="+mn-ea"/>
                <a:cs typeface="+mn-cs"/>
              </a:rPr>
              <a:t>一方で、施設・事業所において適切な支援を行うことにより、他害行為等の危険を伴う行動の回数が減少する等の支援の有効性も報告されており、行動障害に関する体系的な研修が必要とされています。</a:t>
            </a:r>
          </a:p>
          <a:p>
            <a:r>
              <a:rPr kumimoji="1" lang="ja-JP" altLang="en-US" sz="1200" b="0" i="0" u="none" strike="noStrike" kern="1200" baseline="0" dirty="0" smtClean="0">
                <a:solidFill>
                  <a:schemeClr val="tx1"/>
                </a:solidFill>
                <a:latin typeface="+mn-lt"/>
                <a:ea typeface="+mn-ea"/>
                <a:cs typeface="+mn-cs"/>
              </a:rPr>
              <a:t>このため、厚生労働省では研修の普及を通じて、適切な支援を行う職員の人材育成を進めることを目的として、平成</a:t>
            </a:r>
            <a:r>
              <a:rPr kumimoji="1" lang="en-US" altLang="ja-JP" sz="1200" b="0" i="0" u="none" strike="noStrike" kern="1200" baseline="0" dirty="0" smtClean="0">
                <a:solidFill>
                  <a:schemeClr val="tx1"/>
                </a:solidFill>
                <a:latin typeface="+mn-lt"/>
                <a:ea typeface="+mn-ea"/>
                <a:cs typeface="+mn-cs"/>
              </a:rPr>
              <a:t>25 </a:t>
            </a:r>
            <a:r>
              <a:rPr kumimoji="1" lang="ja-JP" altLang="en-US" sz="1200" b="0" i="0" u="none" strike="noStrike" kern="1200" baseline="0" dirty="0" smtClean="0">
                <a:solidFill>
                  <a:schemeClr val="tx1"/>
                </a:solidFill>
                <a:latin typeface="+mn-lt"/>
                <a:ea typeface="+mn-ea"/>
                <a:cs typeface="+mn-cs"/>
              </a:rPr>
              <a:t>年度から「強度行動障害支援者養成研修（基礎研修）」を、また、平成</a:t>
            </a:r>
            <a:r>
              <a:rPr kumimoji="1" lang="en-US" altLang="ja-JP" sz="1200" b="0" i="0" u="none" strike="noStrike" kern="1200" baseline="0" dirty="0" smtClean="0">
                <a:solidFill>
                  <a:schemeClr val="tx1"/>
                </a:solidFill>
                <a:latin typeface="+mn-lt"/>
                <a:ea typeface="+mn-ea"/>
                <a:cs typeface="+mn-cs"/>
              </a:rPr>
              <a:t>26 </a:t>
            </a:r>
            <a:r>
              <a:rPr kumimoji="1" lang="ja-JP" altLang="en-US" sz="1200" b="0" i="0" u="none" strike="noStrike" kern="1200" baseline="0" dirty="0" smtClean="0">
                <a:solidFill>
                  <a:schemeClr val="tx1"/>
                </a:solidFill>
                <a:latin typeface="+mn-lt"/>
                <a:ea typeface="+mn-ea"/>
                <a:cs typeface="+mn-cs"/>
              </a:rPr>
              <a:t>年度から、その上位の研修として同研修（実践研修）を都道府県において実施するよう研修体制を整備していますので、施設・事業所を設置している都道府県に問い合わせの上、積極的な受講をお願いします（上の表は、基礎研修のカリキュラム）。</a:t>
            </a:r>
          </a:p>
          <a:p>
            <a:r>
              <a:rPr kumimoji="1" lang="ja-JP" altLang="en-US" sz="1200" b="0" i="0" u="none" strike="noStrike" kern="1200" baseline="0" dirty="0" smtClean="0">
                <a:solidFill>
                  <a:schemeClr val="tx1"/>
                </a:solidFill>
                <a:latin typeface="+mn-lt"/>
                <a:ea typeface="+mn-ea"/>
                <a:cs typeface="+mn-cs"/>
              </a:rPr>
              <a:t>また、行動障害の分野以外においても、身体拘束、行動制限をなくし、虐待を防止するため、職員の支援スキルや資質向上のための研修を受講する等、支援の質の向上に取り組むことが大切です。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15</a:t>
            </a:fld>
            <a:endParaRPr kumimoji="1" lang="ja-JP" altLang="en-US"/>
          </a:p>
        </p:txBody>
      </p:sp>
    </p:spTree>
    <p:extLst>
      <p:ext uri="{BB962C8B-B14F-4D97-AF65-F5344CB8AC3E}">
        <p14:creationId xmlns:p14="http://schemas.microsoft.com/office/powerpoint/2010/main" val="151914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障害者虐待防止法には、全ての人は障害者を虐待してはならないと定められています。</a:t>
            </a:r>
          </a:p>
          <a:p>
            <a:r>
              <a:rPr kumimoji="1" lang="ja-JP" altLang="en-US" sz="1200" b="0" i="0" u="none" strike="noStrike" kern="1200" baseline="0" dirty="0" smtClean="0">
                <a:solidFill>
                  <a:schemeClr val="tx1"/>
                </a:solidFill>
                <a:latin typeface="+mn-lt"/>
                <a:ea typeface="+mn-ea"/>
                <a:cs typeface="+mn-cs"/>
              </a:rPr>
              <a:t>さらに、</a:t>
            </a:r>
            <a:r>
              <a:rPr kumimoji="1" lang="en-US" altLang="ja-JP" sz="1200" b="0" i="0" u="none" strike="noStrike" kern="1200" baseline="0" dirty="0" smtClean="0">
                <a:solidFill>
                  <a:schemeClr val="tx1"/>
                </a:solidFill>
                <a:latin typeface="+mn-lt"/>
                <a:ea typeface="+mn-ea"/>
                <a:cs typeface="+mn-cs"/>
              </a:rPr>
              <a:t>3</a:t>
            </a:r>
            <a:r>
              <a:rPr kumimoji="1" lang="ja-JP" altLang="en-US" sz="1200" b="0" i="0" u="none" strike="noStrike" kern="1200" baseline="0" dirty="0" smtClean="0">
                <a:solidFill>
                  <a:schemeClr val="tx1"/>
                </a:solidFill>
                <a:latin typeface="+mn-lt"/>
                <a:ea typeface="+mn-ea"/>
                <a:cs typeface="+mn-cs"/>
              </a:rPr>
              <a:t>ページで定義されている「障害者虐待」を受けたと思われる障害者を発見した人（障害者虐待の疑いに気がついた人）は、市町村等へ速やかに</a:t>
            </a:r>
          </a:p>
          <a:p>
            <a:r>
              <a:rPr kumimoji="1" lang="ja-JP" altLang="en-US" sz="1200" b="0" i="0" u="none" strike="noStrike" kern="1200" baseline="0" dirty="0" smtClean="0">
                <a:solidFill>
                  <a:schemeClr val="tx1"/>
                </a:solidFill>
                <a:latin typeface="+mn-lt"/>
                <a:ea typeface="+mn-ea"/>
                <a:cs typeface="+mn-cs"/>
              </a:rPr>
              <a:t>通報する義務があるとする、幅広い通報義務が定められています。</a:t>
            </a:r>
          </a:p>
          <a:p>
            <a:r>
              <a:rPr kumimoji="1" lang="ja-JP" altLang="en-US" sz="1200" b="0" i="0" u="none" strike="noStrike" kern="1200" baseline="0" dirty="0" smtClean="0">
                <a:solidFill>
                  <a:schemeClr val="tx1"/>
                </a:solidFill>
                <a:latin typeface="+mn-lt"/>
                <a:ea typeface="+mn-ea"/>
                <a:cs typeface="+mn-cs"/>
              </a:rPr>
              <a:t>通報先は、全て市町村です。</a:t>
            </a:r>
          </a:p>
          <a:p>
            <a:r>
              <a:rPr kumimoji="1" lang="ja-JP" altLang="en-US" sz="1200" b="0" i="0" u="none" strike="noStrike" kern="1200" baseline="0" dirty="0" smtClean="0">
                <a:solidFill>
                  <a:schemeClr val="tx1"/>
                </a:solidFill>
                <a:latin typeface="+mn-lt"/>
                <a:ea typeface="+mn-ea"/>
                <a:cs typeface="+mn-cs"/>
              </a:rPr>
              <a:t>ただし、使用者による障害者虐待の場合は、市町村とともに都道府県も通報先になります。</a:t>
            </a:r>
          </a:p>
          <a:p>
            <a:r>
              <a:rPr kumimoji="1" lang="ja-JP" altLang="en-US" sz="1200" b="0" i="0" u="none" strike="noStrike" kern="1200" baseline="0" dirty="0" smtClean="0">
                <a:solidFill>
                  <a:schemeClr val="tx1"/>
                </a:solidFill>
                <a:latin typeface="+mn-lt"/>
                <a:ea typeface="+mn-ea"/>
                <a:cs typeface="+mn-cs"/>
              </a:rPr>
              <a:t>障害者福祉施設の設置者や障害福祉サービス事業等を行う者には、障害者虐待を防止するための責務が定められています。</a:t>
            </a:r>
          </a:p>
          <a:p>
            <a:r>
              <a:rPr kumimoji="1" lang="ja-JP" altLang="en-US" sz="1200" b="0" i="0" u="none" strike="noStrike" kern="1200" baseline="0" dirty="0" smtClean="0">
                <a:solidFill>
                  <a:schemeClr val="tx1"/>
                </a:solidFill>
                <a:latin typeface="+mn-lt"/>
                <a:ea typeface="+mn-ea"/>
                <a:cs typeface="+mn-cs"/>
              </a:rPr>
              <a:t>例えば、</a:t>
            </a:r>
          </a:p>
          <a:p>
            <a:r>
              <a:rPr kumimoji="1" lang="ja-JP" altLang="en-US" sz="1200" b="0" i="0" u="none" strike="noStrike" kern="1200" baseline="0" dirty="0" smtClean="0">
                <a:solidFill>
                  <a:schemeClr val="tx1"/>
                </a:solidFill>
                <a:latin typeface="+mn-lt"/>
                <a:ea typeface="+mn-ea"/>
                <a:cs typeface="+mn-cs"/>
              </a:rPr>
              <a:t>□職員への研修の実施</a:t>
            </a:r>
          </a:p>
          <a:p>
            <a:r>
              <a:rPr kumimoji="1" lang="ja-JP" altLang="en-US" sz="1200" b="0" i="0" u="none" strike="noStrike" kern="1200" baseline="0" dirty="0" smtClean="0">
                <a:solidFill>
                  <a:schemeClr val="tx1"/>
                </a:solidFill>
                <a:latin typeface="+mn-lt"/>
                <a:ea typeface="+mn-ea"/>
                <a:cs typeface="+mn-cs"/>
              </a:rPr>
              <a:t>□障害者及びその家族からの苦情の処理の体制整備</a:t>
            </a:r>
          </a:p>
          <a:p>
            <a:r>
              <a:rPr kumimoji="1" lang="ja-JP" altLang="en-US" sz="1200" b="0" i="0" u="none" strike="noStrike" kern="1200" baseline="0" dirty="0" smtClean="0">
                <a:solidFill>
                  <a:schemeClr val="tx1"/>
                </a:solidFill>
                <a:latin typeface="+mn-lt"/>
                <a:ea typeface="+mn-ea"/>
                <a:cs typeface="+mn-cs"/>
              </a:rPr>
              <a:t>□その他の虐待防止等の措置を講ずることとされています。</a:t>
            </a:r>
          </a:p>
          <a:p>
            <a:r>
              <a:rPr kumimoji="1" lang="ja-JP" altLang="en-US" sz="1200" b="0" i="0" u="none" strike="noStrike" kern="1200" baseline="0" dirty="0" smtClean="0">
                <a:solidFill>
                  <a:schemeClr val="tx1"/>
                </a:solidFill>
                <a:latin typeface="+mn-lt"/>
                <a:ea typeface="+mn-ea"/>
                <a:cs typeface="+mn-cs"/>
              </a:rPr>
              <a:t>わたしたちの施設、事業所でこれらが実施されているか確認し、□にチェックしてみましょう。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4</a:t>
            </a:fld>
            <a:endParaRPr kumimoji="1" lang="ja-JP" altLang="en-US"/>
          </a:p>
        </p:txBody>
      </p:sp>
    </p:spTree>
    <p:extLst>
      <p:ext uri="{BB962C8B-B14F-4D97-AF65-F5344CB8AC3E}">
        <p14:creationId xmlns:p14="http://schemas.microsoft.com/office/powerpoint/2010/main" val="272131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例えば、私たちの施設で、職員が障害者を虐待した疑いについて他の職員が気づいた場合を考えてみましょう。</a:t>
            </a:r>
          </a:p>
          <a:p>
            <a:r>
              <a:rPr kumimoji="1" lang="ja-JP" altLang="en-US" sz="1200" b="0" i="0" u="none" strike="noStrike" kern="1200" baseline="0" dirty="0" smtClean="0">
                <a:solidFill>
                  <a:schemeClr val="tx1"/>
                </a:solidFill>
                <a:latin typeface="+mn-lt"/>
                <a:ea typeface="+mn-ea"/>
                <a:cs typeface="+mn-cs"/>
              </a:rPr>
              <a:t>（１）最初に虐待の疑いに気づいた職員</a:t>
            </a:r>
          </a:p>
          <a:p>
            <a:r>
              <a:rPr kumimoji="1" lang="ja-JP" altLang="en-US" sz="1200" b="0" i="0" u="none" strike="noStrike" kern="1200" baseline="0" dirty="0" smtClean="0">
                <a:solidFill>
                  <a:schemeClr val="tx1"/>
                </a:solidFill>
                <a:latin typeface="+mn-lt"/>
                <a:ea typeface="+mn-ea"/>
                <a:cs typeface="+mn-cs"/>
              </a:rPr>
              <a:t>障害者虐待防止法に基づき、市町村に通報する義務があります。</a:t>
            </a:r>
          </a:p>
          <a:p>
            <a:r>
              <a:rPr kumimoji="1" lang="ja-JP" altLang="en-US" sz="1200" b="0" i="0" u="none" strike="noStrike" kern="1200" baseline="0" dirty="0" smtClean="0">
                <a:solidFill>
                  <a:schemeClr val="tx1"/>
                </a:solidFill>
                <a:latin typeface="+mn-lt"/>
                <a:ea typeface="+mn-ea"/>
                <a:cs typeface="+mn-cs"/>
              </a:rPr>
              <a:t>（２）通報する事案か判断に自信がもてなかった場合</a:t>
            </a:r>
          </a:p>
          <a:p>
            <a:r>
              <a:rPr kumimoji="1" lang="ja-JP" altLang="en-US" sz="1200" b="0" i="0" u="none" strike="noStrike" kern="1200" baseline="0" dirty="0" smtClean="0">
                <a:solidFill>
                  <a:schemeClr val="tx1"/>
                </a:solidFill>
                <a:latin typeface="+mn-lt"/>
                <a:ea typeface="+mn-ea"/>
                <a:cs typeface="+mn-cs"/>
              </a:rPr>
              <a:t>★ サービス管理責任者や現場のリーダー等に相談することが考えられます。</a:t>
            </a:r>
          </a:p>
          <a:p>
            <a:r>
              <a:rPr kumimoji="1" lang="ja-JP" altLang="en-US" sz="1200" b="0" i="0" u="none" strike="noStrike" kern="1200" baseline="0" dirty="0" smtClean="0">
                <a:solidFill>
                  <a:schemeClr val="tx1"/>
                </a:solidFill>
                <a:latin typeface="+mn-lt"/>
                <a:ea typeface="+mn-ea"/>
                <a:cs typeface="+mn-cs"/>
              </a:rPr>
              <a:t>相談を受けたサービス管理責任者や現場のリーダー等も、相談内容から虐待の疑いを感じた場合は、通報義務が生じます。</a:t>
            </a:r>
          </a:p>
          <a:p>
            <a:r>
              <a:rPr kumimoji="1" lang="ja-JP" altLang="en-US" sz="1200" b="0" i="0" u="none" strike="noStrike" kern="1200" baseline="0" dirty="0" smtClean="0">
                <a:solidFill>
                  <a:schemeClr val="tx1"/>
                </a:solidFill>
                <a:latin typeface="+mn-lt"/>
                <a:ea typeface="+mn-ea"/>
                <a:cs typeface="+mn-cs"/>
              </a:rPr>
              <a:t>★ しかし、その人たちがさらに管理者、管理者等に相談する場合も考えられます。</a:t>
            </a:r>
          </a:p>
          <a:p>
            <a:r>
              <a:rPr kumimoji="1" lang="ja-JP" altLang="en-US" sz="1200" b="0" i="0" u="none" strike="noStrike" kern="1200" baseline="0" dirty="0" smtClean="0">
                <a:solidFill>
                  <a:schemeClr val="tx1"/>
                </a:solidFill>
                <a:latin typeface="+mn-lt"/>
                <a:ea typeface="+mn-ea"/>
                <a:cs typeface="+mn-cs"/>
              </a:rPr>
              <a:t>相談を受けた管理者等も、相談内容から虐待の疑いを感じた場合は、通報義務が生じます。</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5</a:t>
            </a:fld>
            <a:endParaRPr kumimoji="1" lang="ja-JP" altLang="en-US"/>
          </a:p>
        </p:txBody>
      </p:sp>
    </p:spTree>
    <p:extLst>
      <p:ext uri="{BB962C8B-B14F-4D97-AF65-F5344CB8AC3E}">
        <p14:creationId xmlns:p14="http://schemas.microsoft.com/office/powerpoint/2010/main" val="98890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これらの事例は、新聞やテレビでも大きく報道された障害者福祉施設の職員による虐待事案です。</a:t>
            </a:r>
          </a:p>
          <a:p>
            <a:r>
              <a:rPr kumimoji="1" lang="ja-JP" altLang="en-US" sz="1200" b="0" i="0" u="none" strike="noStrike" kern="1200" baseline="0" dirty="0" smtClean="0">
                <a:solidFill>
                  <a:schemeClr val="tx1"/>
                </a:solidFill>
                <a:latin typeface="+mn-lt"/>
                <a:ea typeface="+mn-ea"/>
                <a:cs typeface="+mn-cs"/>
              </a:rPr>
              <a:t>しかし、これらの虐待事案も、最初は日々の小さな虐待行為から始まっており、それを放置したり隠したりしてきた結果、徐々に虐待行為がエスカレート</a:t>
            </a:r>
          </a:p>
          <a:p>
            <a:r>
              <a:rPr kumimoji="1" lang="ja-JP" altLang="en-US" sz="1200" b="0" i="0" u="none" strike="noStrike" kern="1200" baseline="0" dirty="0" smtClean="0">
                <a:solidFill>
                  <a:schemeClr val="tx1"/>
                </a:solidFill>
                <a:latin typeface="+mn-lt"/>
                <a:ea typeface="+mn-ea"/>
                <a:cs typeface="+mn-cs"/>
              </a:rPr>
              <a:t>し、ある日利用者の骨折や死亡といった取り返しのつかない大きな虐待となって、はじめて第三者によって行政に通報され発覚しています。</a:t>
            </a:r>
          </a:p>
          <a:p>
            <a:r>
              <a:rPr kumimoji="1" lang="ja-JP" altLang="en-US" sz="1200" b="0" i="0" u="none" strike="noStrike" kern="1200" baseline="0" dirty="0" smtClean="0">
                <a:solidFill>
                  <a:schemeClr val="tx1"/>
                </a:solidFill>
                <a:latin typeface="+mn-lt"/>
                <a:ea typeface="+mn-ea"/>
                <a:cs typeface="+mn-cs"/>
              </a:rPr>
              <a:t>最初に小さな虐待行為があったときに、適切に通報した上で対応していれば、このような取り返しのつかない結果にはならなかったことでしょう。</a:t>
            </a:r>
          </a:p>
          <a:p>
            <a:r>
              <a:rPr kumimoji="1" lang="ja-JP" altLang="en-US" sz="1200" b="0" i="0" u="none" strike="noStrike" kern="1200" baseline="0" dirty="0" smtClean="0">
                <a:solidFill>
                  <a:schemeClr val="tx1"/>
                </a:solidFill>
                <a:latin typeface="+mn-lt"/>
                <a:ea typeface="+mn-ea"/>
                <a:cs typeface="+mn-cs"/>
              </a:rPr>
              <a:t>深刻な虐待事案を防ぐためには、虐待の早期発見と通報、早期対応が重要です。</a:t>
            </a:r>
          </a:p>
          <a:p>
            <a:r>
              <a:rPr kumimoji="1" lang="ja-JP" altLang="en-US" sz="1200" b="0" i="0" u="none" strike="noStrike" kern="1200" baseline="0" dirty="0" smtClean="0">
                <a:solidFill>
                  <a:schemeClr val="tx1"/>
                </a:solidFill>
                <a:latin typeface="+mn-lt"/>
                <a:ea typeface="+mn-ea"/>
                <a:cs typeface="+mn-cs"/>
              </a:rPr>
              <a:t>これらの施設では、虐待を放置、隠ぺいする等の不適切で悪質な施設管理の責任が追及され、理事長、管理者等幹部職員の刷新が行われています。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6</a:t>
            </a:fld>
            <a:endParaRPr kumimoji="1" lang="ja-JP" altLang="en-US"/>
          </a:p>
        </p:txBody>
      </p:sp>
    </p:spTree>
    <p:extLst>
      <p:ext uri="{BB962C8B-B14F-4D97-AF65-F5344CB8AC3E}">
        <p14:creationId xmlns:p14="http://schemas.microsoft.com/office/powerpoint/2010/main" val="145177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共通しているのは、虐待が複数の職員によって複数の利用者に長期間に渡って行われていることです。</a:t>
            </a:r>
          </a:p>
          <a:p>
            <a:r>
              <a:rPr kumimoji="1" lang="ja-JP" altLang="en-US" sz="1200" b="0" i="0" u="none" strike="noStrike" kern="1200" baseline="0" dirty="0" smtClean="0">
                <a:solidFill>
                  <a:schemeClr val="tx1"/>
                </a:solidFill>
                <a:latin typeface="+mn-lt"/>
                <a:ea typeface="+mn-ea"/>
                <a:cs typeface="+mn-cs"/>
              </a:rPr>
              <a:t>この間、その施設・事業所の職員が「誰も虐待があることに気が付かなかった」という場合ばかりではなかったと思われます。つまり、虐待があることを知っていながら放置していたり、隠していたりした場合があることが考えられます。</a:t>
            </a:r>
          </a:p>
          <a:p>
            <a:r>
              <a:rPr kumimoji="1" lang="ja-JP" altLang="en-US" sz="1200" b="0" i="0" u="none" strike="noStrike" kern="1200" baseline="0" dirty="0" smtClean="0">
                <a:solidFill>
                  <a:schemeClr val="tx1"/>
                </a:solidFill>
                <a:latin typeface="+mn-lt"/>
                <a:ea typeface="+mn-ea"/>
                <a:cs typeface="+mn-cs"/>
              </a:rPr>
              <a:t>一度虐待を通報しないで隠してしまうと、次の時には最初に通報しなかった虐待事案も隠すこととなるため、さらに通報することがしにくくなります。その積み重ねでどんどん通報することができなくなり、虐待行為もエスカレートしていきます。「悲惨な事件」になるまで、施設内部の力では止められなくなってしまいます。</a:t>
            </a:r>
          </a:p>
          <a:p>
            <a:r>
              <a:rPr kumimoji="1" lang="ja-JP" altLang="en-US" sz="1200" b="0" i="0" u="none" strike="noStrike" kern="1200" baseline="0" dirty="0" smtClean="0">
                <a:solidFill>
                  <a:schemeClr val="tx1"/>
                </a:solidFill>
                <a:latin typeface="+mn-lt"/>
                <a:ea typeface="+mn-ea"/>
                <a:cs typeface="+mn-cs"/>
              </a:rPr>
              <a:t>結果として、市町村、都道府県の立入調査だけに留まらず、警察による捜査、容疑者の逮捕、送検という刑事事件にもなります。</a:t>
            </a:r>
          </a:p>
          <a:p>
            <a:r>
              <a:rPr kumimoji="1" lang="ja-JP" altLang="en-US" sz="1200" b="0" i="0" u="none" strike="noStrike" kern="1200" baseline="0" dirty="0" smtClean="0">
                <a:solidFill>
                  <a:schemeClr val="tx1"/>
                </a:solidFill>
                <a:latin typeface="+mn-lt"/>
                <a:ea typeface="+mn-ea"/>
                <a:cs typeface="+mn-cs"/>
              </a:rPr>
              <a:t>障害者総合支援法に基づく行政の処分も、期間を定めた新規利用者の受入れ停止、指定の取り消し等重いものが課せられています。</a:t>
            </a:r>
          </a:p>
          <a:p>
            <a:r>
              <a:rPr kumimoji="1" lang="ja-JP" altLang="en-US" sz="1200" b="0" i="0" u="none" strike="noStrike" kern="1200" baseline="0" dirty="0" smtClean="0">
                <a:solidFill>
                  <a:schemeClr val="tx1"/>
                </a:solidFill>
                <a:latin typeface="+mn-lt"/>
                <a:ea typeface="+mn-ea"/>
                <a:cs typeface="+mn-cs"/>
              </a:rPr>
              <a:t>事案によっては、第三者による検証委員会が設置され、事実の解明と再発防止策が検討され、徹底が図られることになります。</a:t>
            </a:r>
          </a:p>
          <a:p>
            <a:r>
              <a:rPr kumimoji="1" lang="ja-JP" altLang="en-US" sz="1200" b="0" i="0" u="none" strike="noStrike" kern="1200" baseline="0" dirty="0" smtClean="0">
                <a:solidFill>
                  <a:schemeClr val="tx1"/>
                </a:solidFill>
                <a:latin typeface="+mn-lt"/>
                <a:ea typeface="+mn-ea"/>
                <a:cs typeface="+mn-cs"/>
              </a:rPr>
              <a:t>一度起きた虐待の事実を「なかった」ことにすることはできません。隠さない、嘘をつかない誠実な対応をすることが最も良い道です。</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7</a:t>
            </a:fld>
            <a:endParaRPr kumimoji="1" lang="ja-JP" altLang="en-US"/>
          </a:p>
        </p:txBody>
      </p:sp>
    </p:spTree>
    <p:extLst>
      <p:ext uri="{BB962C8B-B14F-4D97-AF65-F5344CB8AC3E}">
        <p14:creationId xmlns:p14="http://schemas.microsoft.com/office/powerpoint/2010/main" val="294914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これまで起きた深刻な虐待事案から、最初は軽微な虐待行為だったものが放置されることでエスカレートし、利用者が重傷を負うような事件に発展してしまうということが分かっています。</a:t>
            </a:r>
          </a:p>
          <a:p>
            <a:r>
              <a:rPr kumimoji="1" lang="ja-JP" altLang="en-US" sz="1200" b="0" i="0" u="none" strike="noStrike" kern="1200" baseline="0" dirty="0" smtClean="0">
                <a:solidFill>
                  <a:schemeClr val="tx1"/>
                </a:solidFill>
                <a:latin typeface="+mn-lt"/>
                <a:ea typeface="+mn-ea"/>
                <a:cs typeface="+mn-cs"/>
              </a:rPr>
              <a:t>虐待を通報せずに隠してしまうと、その後エスカレートして利用者に重傷を負わせるような取り返しがつかない損害を与えてしまうだけでなく、虐待を行った職員は刑事責任を問われ、施設や法人は道義的責任を追及され、行政処分を受け、損害賠償責任が生じ、設置者・管理者には、法人や施設の運営に関与しないようにする行政指導が行われ、交代することを迫られる事態となるかもしれません。</a:t>
            </a:r>
          </a:p>
          <a:p>
            <a:r>
              <a:rPr kumimoji="1" lang="ja-JP" altLang="en-US" sz="1200" b="0" i="0" u="none" strike="noStrike" kern="1200" baseline="0" dirty="0" smtClean="0">
                <a:solidFill>
                  <a:schemeClr val="tx1"/>
                </a:solidFill>
                <a:latin typeface="+mn-lt"/>
                <a:ea typeface="+mn-ea"/>
                <a:cs typeface="+mn-cs"/>
              </a:rPr>
              <a:t>虐待行為が軽微な段階で適切に通報することができれば、利用者の被害は最小限で留めることができます。さらに、虐待行為を行った職員もやり直しの道が残され、施設や法人の行政処分や損害賠償責任も大きなものにならないで済む可能性があります。さらに、そのことを反省し、再発防止策を講じ、支援の質の向上につなげることができる契機にすることができます。最初に虐待の疑いを感じたとき、適切に通報義務を果たすことができるかどうかが、その後の大きな分かれ道となってしまうといえるでしょう。</a:t>
            </a:r>
          </a:p>
          <a:p>
            <a:r>
              <a:rPr kumimoji="1" lang="ja-JP" altLang="en-US" sz="1200" b="0" i="0" u="none" strike="noStrike" kern="1200" baseline="0" dirty="0" smtClean="0">
                <a:solidFill>
                  <a:schemeClr val="tx1"/>
                </a:solidFill>
                <a:latin typeface="+mn-lt"/>
                <a:ea typeface="+mn-ea"/>
                <a:cs typeface="+mn-cs"/>
              </a:rPr>
              <a:t>「通報することは、虐待した職員を罰し、法人や施設に損害を与えること」と感じ、通報することを避けようとする人は少なくないのかもしれません。しかし、通報がもたらす本質的なことは、利用者、職員、施設、法人の全てを救うということ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8</a:t>
            </a:fld>
            <a:endParaRPr kumimoji="1" lang="ja-JP" altLang="en-US"/>
          </a:p>
        </p:txBody>
      </p:sp>
    </p:spTree>
    <p:extLst>
      <p:ext uri="{BB962C8B-B14F-4D97-AF65-F5344CB8AC3E}">
        <p14:creationId xmlns:p14="http://schemas.microsoft.com/office/powerpoint/2010/main" val="331814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私たちの施設・事業所でも、虐待防止の取り組みを徹底しましょう。</a:t>
            </a:r>
          </a:p>
          <a:p>
            <a:r>
              <a:rPr kumimoji="1" lang="ja-JP" altLang="en-US" dirty="0" smtClean="0"/>
              <a:t>以下の項目を確認し、実施できていたら□にチェックしてみましょう。</a:t>
            </a:r>
          </a:p>
          <a:p>
            <a:r>
              <a:rPr kumimoji="1" lang="ja-JP" altLang="en-US" dirty="0" smtClean="0"/>
              <a:t>□ 私たちの施設・事業所の設置者（理事長等）・管理者（施設長等）は、都道府県の障害者虐待防止研修を受けたことがある。</a:t>
            </a:r>
          </a:p>
          <a:p>
            <a:r>
              <a:rPr kumimoji="1" lang="ja-JP" altLang="en-US" dirty="0" smtClean="0"/>
              <a:t>□ 私たちの施設・事業所には、虐待防止委員会（あるいは、それに代わる虐待防止の仕組み）がある。</a:t>
            </a:r>
          </a:p>
          <a:p>
            <a:r>
              <a:rPr kumimoji="1" lang="ja-JP" altLang="en-US" dirty="0" smtClean="0"/>
              <a:t>□ 各部署ごとに、虐待防止マネジャー（あるいは、現場のリーダーとして虐待防止に取り組む担当者）が決まっている。</a:t>
            </a:r>
          </a:p>
          <a:p>
            <a:r>
              <a:rPr kumimoji="1" lang="ja-JP" altLang="en-US" dirty="0" smtClean="0"/>
              <a:t>□ この冊子を使う等して、全職員が施設・事業所内、あるいは外部で虐待防止の研修を受けている。</a:t>
            </a:r>
          </a:p>
          <a:p>
            <a:r>
              <a:rPr kumimoji="1" lang="ja-JP" altLang="en-US" dirty="0" smtClean="0"/>
              <a:t>□ 「障害者福祉施設・事業所における障害者虐待の防止と対応の手引き」（厚生労働省・障害福祉課）等を参考にし、活用している。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9</a:t>
            </a:fld>
            <a:endParaRPr kumimoji="1" lang="ja-JP" altLang="en-US"/>
          </a:p>
        </p:txBody>
      </p:sp>
    </p:spTree>
    <p:extLst>
      <p:ext uri="{BB962C8B-B14F-4D97-AF65-F5344CB8AC3E}">
        <p14:creationId xmlns:p14="http://schemas.microsoft.com/office/powerpoint/2010/main" val="267783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障害者虐待防止法では、施設・事業所の設置者等に、「障害者福祉施設従事者等による障害者虐待の防止等のための措置」を義務付けています。</a:t>
            </a:r>
          </a:p>
          <a:p>
            <a:r>
              <a:rPr kumimoji="1" lang="ja-JP" altLang="en-US" sz="1200" b="0" i="0" u="none" strike="noStrike" kern="1200" baseline="0" dirty="0" smtClean="0">
                <a:solidFill>
                  <a:schemeClr val="tx1"/>
                </a:solidFill>
                <a:latin typeface="+mn-lt"/>
                <a:ea typeface="+mn-ea"/>
                <a:cs typeface="+mn-cs"/>
              </a:rPr>
              <a:t>具体的には、職員に対する研修の実施、利用者・家族からの苦情受付体制の整備、その他の障害者虐待の防止等のための措置を講ずるものとされていま</a:t>
            </a:r>
          </a:p>
          <a:p>
            <a:r>
              <a:rPr kumimoji="1" lang="ja-JP" altLang="en-US" sz="1200" b="0" i="0" u="none" strike="noStrike" kern="1200" baseline="0" dirty="0" smtClean="0">
                <a:solidFill>
                  <a:schemeClr val="tx1"/>
                </a:solidFill>
                <a:latin typeface="+mn-lt"/>
                <a:ea typeface="+mn-ea"/>
                <a:cs typeface="+mn-cs"/>
              </a:rPr>
              <a:t>す。「虐待防止等のための措置」のひとつの例として、「虐待防止委員会」があります（図参照）。</a:t>
            </a:r>
          </a:p>
          <a:p>
            <a:r>
              <a:rPr kumimoji="1" lang="ja-JP" altLang="en-US" sz="1200" b="0" i="0" u="none" strike="noStrike" kern="1200" baseline="0" dirty="0" smtClean="0">
                <a:solidFill>
                  <a:schemeClr val="tx1"/>
                </a:solidFill>
                <a:latin typeface="+mn-lt"/>
                <a:ea typeface="+mn-ea"/>
                <a:cs typeface="+mn-cs"/>
              </a:rPr>
              <a:t>虐待防止委員会は、施設・事業所の虐待防止の取り組みを組織的に進める委員会です。委員長には、管理者（施設長等）等、施設・事業所の責任者が担います。</a:t>
            </a:r>
          </a:p>
          <a:p>
            <a:r>
              <a:rPr kumimoji="1" lang="ja-JP" altLang="en-US" sz="1200" b="0" i="0" u="none" strike="noStrike" kern="1200" baseline="0" dirty="0" smtClean="0">
                <a:solidFill>
                  <a:schemeClr val="tx1"/>
                </a:solidFill>
                <a:latin typeface="+mn-lt"/>
                <a:ea typeface="+mn-ea"/>
                <a:cs typeface="+mn-cs"/>
              </a:rPr>
              <a:t>また、各部署の現場で、職員と一緒に虐待防止の取り組みを進める「虐待防止マネジャー（サービス管理責任者・現場のリーダー等を想定）」を任命し、</a:t>
            </a:r>
          </a:p>
          <a:p>
            <a:r>
              <a:rPr kumimoji="1" lang="ja-JP" altLang="en-US" sz="1200" b="0" i="0" u="none" strike="noStrike" kern="1200" baseline="0" dirty="0" smtClean="0">
                <a:solidFill>
                  <a:schemeClr val="tx1"/>
                </a:solidFill>
                <a:latin typeface="+mn-lt"/>
                <a:ea typeface="+mn-ea"/>
                <a:cs typeface="+mn-cs"/>
              </a:rPr>
              <a:t>委員会のメンバーになります。</a:t>
            </a:r>
          </a:p>
          <a:p>
            <a:r>
              <a:rPr kumimoji="1" lang="ja-JP" altLang="en-US" sz="1200" b="0" i="0" u="none" strike="noStrike" kern="1200" baseline="0" dirty="0" smtClean="0">
                <a:solidFill>
                  <a:schemeClr val="tx1"/>
                </a:solidFill>
                <a:latin typeface="+mn-lt"/>
                <a:ea typeface="+mn-ea"/>
                <a:cs typeface="+mn-cs"/>
              </a:rPr>
              <a:t>その他、苦情解決の第三者委員や家族会のメンバー等も委員に入ると外部の目が加わり、より効果が高まるものと思われます。</a:t>
            </a:r>
          </a:p>
          <a:p>
            <a:r>
              <a:rPr kumimoji="1" lang="ja-JP" altLang="en-US" sz="1200" b="0" i="0" u="none" strike="noStrike" kern="1200" baseline="0" dirty="0" smtClean="0">
                <a:solidFill>
                  <a:schemeClr val="tx1"/>
                </a:solidFill>
                <a:latin typeface="+mn-lt"/>
                <a:ea typeface="+mn-ea"/>
                <a:cs typeface="+mn-cs"/>
              </a:rPr>
              <a:t>虐待防止マネジャーの役割は、虐待防止委員会で決めた虐待防止の取り組み（虐待防止チェックリストの実施や、職員研修の実施等）を、各</a:t>
            </a:r>
          </a:p>
          <a:p>
            <a:r>
              <a:rPr kumimoji="1" lang="ja-JP" altLang="en-US" sz="1200" b="0" i="0" u="none" strike="noStrike" kern="1200" baseline="0" dirty="0" smtClean="0">
                <a:solidFill>
                  <a:schemeClr val="tx1"/>
                </a:solidFill>
                <a:latin typeface="+mn-lt"/>
                <a:ea typeface="+mn-ea"/>
                <a:cs typeface="+mn-cs"/>
              </a:rPr>
              <a:t>部署の中で職員と一緒に行い、結果を虐待防止委員会にフィードバックすることです。</a:t>
            </a:r>
          </a:p>
          <a:p>
            <a:r>
              <a:rPr kumimoji="1" lang="ja-JP" altLang="en-US" sz="1200" b="0" i="0" u="none" strike="noStrike" kern="1200" baseline="0" dirty="0" smtClean="0">
                <a:solidFill>
                  <a:schemeClr val="tx1"/>
                </a:solidFill>
                <a:latin typeface="+mn-lt"/>
                <a:ea typeface="+mn-ea"/>
                <a:cs typeface="+mn-cs"/>
              </a:rPr>
              <a:t>なお、虐待防止委員会は、苦情解決委員会や事故防止委員会と一体で行う等、運営の工夫をして行うことも考えられます。</a:t>
            </a:r>
          </a:p>
          <a:p>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「外の目」を入れる仕組みづくりをしましょう</a:t>
            </a:r>
            <a:r>
              <a:rPr kumimoji="1" lang="en-US" altLang="ja-JP" sz="1200" b="0" i="0" u="none" strike="noStrike" kern="1200" baseline="0" dirty="0" smtClean="0">
                <a:solidFill>
                  <a:schemeClr val="tx1"/>
                </a:solidFill>
                <a:latin typeface="+mn-lt"/>
                <a:ea typeface="+mn-ea"/>
                <a:cs typeface="+mn-cs"/>
              </a:rPr>
              <a:t>】</a:t>
            </a:r>
          </a:p>
          <a:p>
            <a:r>
              <a:rPr kumimoji="1" lang="ja-JP" altLang="en-US" sz="1200" b="0" i="0" u="none" strike="noStrike" kern="1200" baseline="0" dirty="0" smtClean="0">
                <a:solidFill>
                  <a:schemeClr val="tx1"/>
                </a:solidFill>
                <a:latin typeface="+mn-lt"/>
                <a:ea typeface="+mn-ea"/>
                <a:cs typeface="+mn-cs"/>
              </a:rPr>
              <a:t>（平時には）他法人・他事業所と合同で、障害者虐待、不適切支援に気づくワークを定期的に開催してみましょう。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11</a:t>
            </a:fld>
            <a:endParaRPr kumimoji="1" lang="ja-JP" altLang="en-US"/>
          </a:p>
        </p:txBody>
      </p:sp>
    </p:spTree>
    <p:extLst>
      <p:ext uri="{BB962C8B-B14F-4D97-AF65-F5344CB8AC3E}">
        <p14:creationId xmlns:p14="http://schemas.microsoft.com/office/powerpoint/2010/main" val="82591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（万一の時には）</a:t>
            </a:r>
          </a:p>
          <a:p>
            <a:r>
              <a:rPr kumimoji="1" lang="ja-JP" altLang="en-US" sz="1200" b="0" i="0" u="none" strike="noStrike" kern="1200" baseline="0" dirty="0" smtClean="0">
                <a:solidFill>
                  <a:schemeClr val="tx1"/>
                </a:solidFill>
                <a:latin typeface="+mn-lt"/>
                <a:ea typeface="+mn-ea"/>
                <a:cs typeface="+mn-cs"/>
              </a:rPr>
              <a:t>謝金等の用意が難しい事業所でも第三者委員会等が設置できるよう、エリア内相互支援的に第三者を派遣できる仕組みを構築できるよう、予め</a:t>
            </a:r>
          </a:p>
          <a:p>
            <a:r>
              <a:rPr kumimoji="1" lang="ja-JP" altLang="en-US" sz="1200" b="0" i="0" u="none" strike="noStrike" kern="1200" baseline="0" dirty="0" smtClean="0">
                <a:solidFill>
                  <a:schemeClr val="tx1"/>
                </a:solidFill>
                <a:latin typeface="+mn-lt"/>
                <a:ea typeface="+mn-ea"/>
                <a:cs typeface="+mn-cs"/>
              </a:rPr>
              <a:t>相互協定を結ぶなどの仕組みを構築しましょう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AFCCDBB-27D2-461A-A154-70934E179C1C}" type="slidenum">
              <a:rPr kumimoji="1" lang="ja-JP" altLang="en-US" smtClean="0"/>
              <a:t>12</a:t>
            </a:fld>
            <a:endParaRPr kumimoji="1" lang="ja-JP" altLang="en-US"/>
          </a:p>
        </p:txBody>
      </p:sp>
    </p:spTree>
    <p:extLst>
      <p:ext uri="{BB962C8B-B14F-4D97-AF65-F5344CB8AC3E}">
        <p14:creationId xmlns:p14="http://schemas.microsoft.com/office/powerpoint/2010/main" val="280258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247432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64264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336175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115998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303395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287245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23806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30004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74194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282009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BF01310-F4B6-45F8-B63C-1D6C688A183C}" type="datetimeFigureOut">
              <a:rPr kumimoji="1" lang="ja-JP" altLang="en-US" smtClean="0"/>
              <a:t>2020/10/30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10204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01310-F4B6-45F8-B63C-1D6C688A183C}" type="datetimeFigureOut">
              <a:rPr kumimoji="1" lang="ja-JP" altLang="en-US" smtClean="0"/>
              <a:t>2020/10/30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3776A-D2D2-4DB6-BCEE-D1258E2069E0}" type="slidenum">
              <a:rPr kumimoji="1" lang="ja-JP" altLang="en-US" smtClean="0"/>
              <a:t>‹#›</a:t>
            </a:fld>
            <a:endParaRPr kumimoji="1" lang="ja-JP" altLang="en-US"/>
          </a:p>
        </p:txBody>
      </p:sp>
    </p:spTree>
    <p:extLst>
      <p:ext uri="{BB962C8B-B14F-4D97-AF65-F5344CB8AC3E}">
        <p14:creationId xmlns:p14="http://schemas.microsoft.com/office/powerpoint/2010/main" val="405780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t">
            <a:normAutofit fontScale="90000"/>
          </a:bodyPr>
          <a:lstStyle/>
          <a:p>
            <a:r>
              <a:rPr kumimoji="1" lang="ja-JP" altLang="en-US" sz="3600" dirty="0" smtClean="0">
                <a:effectLst>
                  <a:outerShdw blurRad="50800" dist="38100" dir="2700000" algn="tl" rotWithShape="0">
                    <a:schemeClr val="bg1">
                      <a:alpha val="40000"/>
                    </a:schemeClr>
                  </a:outerShdw>
                </a:effectLst>
              </a:rPr>
              <a:t>障害者福祉施設、障害福祉サービスにおける</a:t>
            </a:r>
            <a:r>
              <a:rPr kumimoji="1" lang="en-US" altLang="ja-JP" dirty="0" smtClean="0">
                <a:effectLst>
                  <a:outerShdw blurRad="50800" dist="38100" dir="2700000" algn="tl" rotWithShape="0">
                    <a:schemeClr val="bg1">
                      <a:alpha val="40000"/>
                    </a:schemeClr>
                  </a:outerShdw>
                </a:effectLst>
              </a:rPr>
              <a:t/>
            </a:r>
            <a:br>
              <a:rPr kumimoji="1" lang="en-US" altLang="ja-JP" dirty="0" smtClean="0">
                <a:effectLst>
                  <a:outerShdw blurRad="50800" dist="38100" dir="2700000" algn="tl" rotWithShape="0">
                    <a:schemeClr val="bg1">
                      <a:alpha val="40000"/>
                    </a:schemeClr>
                  </a:outerShdw>
                </a:effectLst>
              </a:rPr>
            </a:br>
            <a:r>
              <a:rPr lang="ja-JP" altLang="en-US" dirty="0" smtClean="0">
                <a:effectLst>
                  <a:outerShdw blurRad="50800" dist="38100" dir="2700000" algn="tl" rotWithShape="0">
                    <a:schemeClr val="bg1">
                      <a:alpha val="40000"/>
                    </a:schemeClr>
                  </a:outerShdw>
                </a:effectLst>
              </a:rPr>
              <a:t>障害虐待防止法の理解と対応</a:t>
            </a:r>
            <a:endParaRPr kumimoji="1" lang="ja-JP" altLang="en-US" dirty="0">
              <a:effectLst>
                <a:outerShdw blurRad="50800" dist="38100" dir="2700000" algn="tl" rotWithShape="0">
                  <a:schemeClr val="bg1">
                    <a:alpha val="40000"/>
                  </a:schemeClr>
                </a:outerShdw>
              </a:effectLst>
            </a:endParaRPr>
          </a:p>
        </p:txBody>
      </p:sp>
      <p:sp>
        <p:nvSpPr>
          <p:cNvPr id="3" name="サブタイトル 2"/>
          <p:cNvSpPr>
            <a:spLocks noGrp="1"/>
          </p:cNvSpPr>
          <p:nvPr>
            <p:ph type="subTitle" idx="1"/>
          </p:nvPr>
        </p:nvSpPr>
        <p:spPr>
          <a:xfrm>
            <a:off x="1524000" y="5145273"/>
            <a:ext cx="9144000" cy="1655762"/>
          </a:xfrm>
        </p:spPr>
        <p:txBody>
          <a:bodyPr anchor="ctr"/>
          <a:lstStyle/>
          <a:p>
            <a:r>
              <a:rPr kumimoji="1" lang="ja-JP" altLang="en-US" dirty="0" smtClean="0"/>
              <a:t>厚生労働省　職場内研修用冊子</a:t>
            </a:r>
            <a:endParaRPr kumimoji="1" lang="ja-JP" altLang="en-US"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855539" y="2731547"/>
            <a:ext cx="2714920" cy="4100327"/>
          </a:xfrm>
          <a:prstGeom prst="rect">
            <a:avLst/>
          </a:prstGeom>
          <a:effectLst>
            <a:glow rad="127000">
              <a:schemeClr val="bg1"/>
            </a:glow>
          </a:effectLst>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518" y="2433765"/>
            <a:ext cx="4839568" cy="3296981"/>
          </a:xfrm>
          <a:prstGeom prst="rect">
            <a:avLst/>
          </a:prstGeom>
          <a:effectLst>
            <a:glow rad="127000">
              <a:schemeClr val="bg1"/>
            </a:glow>
          </a:effectLst>
        </p:spPr>
      </p:pic>
    </p:spTree>
    <p:extLst>
      <p:ext uri="{BB962C8B-B14F-4D97-AF65-F5344CB8AC3E}">
        <p14:creationId xmlns:p14="http://schemas.microsoft.com/office/powerpoint/2010/main" val="3302720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b="-1980"/>
          <a:stretch/>
        </p:blipFill>
        <p:spPr>
          <a:xfrm>
            <a:off x="7819313" y="813584"/>
            <a:ext cx="1068766" cy="3798422"/>
          </a:xfrm>
          <a:prstGeom prst="rect">
            <a:avLst/>
          </a:prstGeom>
        </p:spPr>
      </p:pic>
      <p:sp>
        <p:nvSpPr>
          <p:cNvPr id="3" name="正方形/長方形 2"/>
          <p:cNvSpPr/>
          <p:nvPr/>
        </p:nvSpPr>
        <p:spPr>
          <a:xfrm>
            <a:off x="696685" y="4705256"/>
            <a:ext cx="7062651" cy="923330"/>
          </a:xfrm>
          <a:prstGeom prst="rect">
            <a:avLst/>
          </a:prstGeom>
        </p:spPr>
        <p:txBody>
          <a:bodyPr wrap="square">
            <a:spAutoFit/>
          </a:bodyPr>
          <a:lstStyle/>
          <a:p>
            <a:r>
              <a:rPr lang="ja-JP" altLang="en-US" dirty="0" smtClean="0">
                <a:latin typeface="Generic6-Regular"/>
              </a:rPr>
              <a:t>直接援助職員なら・・</a:t>
            </a:r>
          </a:p>
          <a:p>
            <a:pPr lvl="1"/>
            <a:r>
              <a:rPr lang="ja-JP" altLang="en-US" dirty="0" smtClean="0">
                <a:latin typeface="Generic6-Regular"/>
              </a:rPr>
              <a:t>★「おかしい」と思った時の通報、相談のルーティン化</a:t>
            </a:r>
          </a:p>
          <a:p>
            <a:pPr lvl="1"/>
            <a:r>
              <a:rPr lang="ja-JP" altLang="en-US" dirty="0" smtClean="0">
                <a:latin typeface="Generic6-Regular"/>
              </a:rPr>
              <a:t>★利用者の細かい様子の変化を捉えた養護者虐待の早期発見</a:t>
            </a:r>
            <a:endParaRPr lang="ja-JP" altLang="en-US" dirty="0"/>
          </a:p>
        </p:txBody>
      </p:sp>
      <p:sp>
        <p:nvSpPr>
          <p:cNvPr id="5" name="正方形/長方形 4"/>
          <p:cNvSpPr/>
          <p:nvPr/>
        </p:nvSpPr>
        <p:spPr>
          <a:xfrm>
            <a:off x="500741" y="351919"/>
            <a:ext cx="9257212" cy="461665"/>
          </a:xfrm>
          <a:prstGeom prst="rect">
            <a:avLst/>
          </a:prstGeom>
        </p:spPr>
        <p:txBody>
          <a:bodyPr wrap="square">
            <a:spAutoFit/>
          </a:bodyPr>
          <a:lstStyle/>
          <a:p>
            <a:r>
              <a:rPr lang="ja-JP" altLang="en-US" sz="2400" dirty="0" smtClean="0">
                <a:latin typeface="Generic3-Regular"/>
              </a:rPr>
              <a:t>それぞれの立場で、できることがあります。</a:t>
            </a:r>
          </a:p>
        </p:txBody>
      </p:sp>
      <p:sp>
        <p:nvSpPr>
          <p:cNvPr id="6" name="正方形/長方形 5"/>
          <p:cNvSpPr/>
          <p:nvPr/>
        </p:nvSpPr>
        <p:spPr>
          <a:xfrm>
            <a:off x="696686" y="1265259"/>
            <a:ext cx="6683828" cy="923330"/>
          </a:xfrm>
          <a:prstGeom prst="rect">
            <a:avLst/>
          </a:prstGeom>
        </p:spPr>
        <p:txBody>
          <a:bodyPr wrap="square">
            <a:spAutoFit/>
          </a:bodyPr>
          <a:lstStyle/>
          <a:p>
            <a:r>
              <a:rPr lang="ja-JP" altLang="en-US" dirty="0">
                <a:latin typeface="Generic3-Regular"/>
              </a:rPr>
              <a:t>管理者なら・・</a:t>
            </a:r>
          </a:p>
          <a:p>
            <a:pPr lvl="1"/>
            <a:r>
              <a:rPr lang="ja-JP" altLang="en-US" dirty="0">
                <a:latin typeface="Generic3-Regular"/>
              </a:rPr>
              <a:t>★虐待防止委員会の設置、虐待防止マネジャーの配置</a:t>
            </a:r>
          </a:p>
          <a:p>
            <a:pPr lvl="1"/>
            <a:r>
              <a:rPr lang="ja-JP" altLang="en-US" dirty="0">
                <a:latin typeface="Generic3-Regular"/>
              </a:rPr>
              <a:t>★虐待防止と権利擁護の事業所文化の醸成</a:t>
            </a:r>
            <a:endParaRPr lang="en-US" altLang="ja-JP" dirty="0">
              <a:latin typeface="Generic3-Regular"/>
            </a:endParaRPr>
          </a:p>
        </p:txBody>
      </p:sp>
      <p:sp>
        <p:nvSpPr>
          <p:cNvPr id="7" name="正方形/長方形 6"/>
          <p:cNvSpPr/>
          <p:nvPr/>
        </p:nvSpPr>
        <p:spPr>
          <a:xfrm>
            <a:off x="696685" y="3123757"/>
            <a:ext cx="6096000" cy="646331"/>
          </a:xfrm>
          <a:prstGeom prst="rect">
            <a:avLst/>
          </a:prstGeom>
        </p:spPr>
        <p:txBody>
          <a:bodyPr>
            <a:spAutoFit/>
          </a:bodyPr>
          <a:lstStyle/>
          <a:p>
            <a:r>
              <a:rPr lang="ja-JP" altLang="en-US" dirty="0" smtClean="0">
                <a:latin typeface="Generic6-Regular"/>
              </a:rPr>
              <a:t>サビ管・主任なら・・</a:t>
            </a:r>
          </a:p>
          <a:p>
            <a:pPr lvl="1"/>
            <a:r>
              <a:rPr lang="ja-JP" altLang="en-US" dirty="0" smtClean="0">
                <a:latin typeface="Generic6-Regular"/>
              </a:rPr>
              <a:t>★虐待防止マネジャー（相当職）への積極的な着任</a:t>
            </a:r>
            <a:endParaRPr lang="en-US" altLang="ja-JP" dirty="0" smtClean="0">
              <a:latin typeface="Generic6-Regular"/>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6879" y="2188589"/>
            <a:ext cx="1994505" cy="2127821"/>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17135" y="4719219"/>
            <a:ext cx="1150416" cy="2138781"/>
          </a:xfrm>
          <a:prstGeom prst="rect">
            <a:avLst/>
          </a:prstGeom>
        </p:spPr>
      </p:pic>
      <p:grpSp>
        <p:nvGrpSpPr>
          <p:cNvPr id="14" name="グループ化 13"/>
          <p:cNvGrpSpPr/>
          <p:nvPr/>
        </p:nvGrpSpPr>
        <p:grpSpPr>
          <a:xfrm>
            <a:off x="7296919" y="3835350"/>
            <a:ext cx="2137469" cy="1537738"/>
            <a:chOff x="7296919" y="3835350"/>
            <a:chExt cx="2137469" cy="1537738"/>
          </a:xfrm>
        </p:grpSpPr>
        <p:sp>
          <p:nvSpPr>
            <p:cNvPr id="13" name="楕円 12"/>
            <p:cNvSpPr/>
            <p:nvPr/>
          </p:nvSpPr>
          <p:spPr>
            <a:xfrm>
              <a:off x="7309981" y="3847361"/>
              <a:ext cx="1525727" cy="15257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7296919" y="3835350"/>
              <a:ext cx="1525727" cy="1525727"/>
            </a:xfrm>
            <a:prstGeom prst="ellipse">
              <a:avLst/>
            </a:prstGeom>
            <a:blipFill dpi="0" rotWithShape="1">
              <a:blip r:embed="rId5" cstate="print">
                <a:extLst>
                  <a:ext uri="{28A0092B-C50C-407E-A947-70E740481C1C}">
                    <a14:useLocalDpi xmlns:a14="http://schemas.microsoft.com/office/drawing/2010/main" val="0"/>
                  </a:ext>
                </a:extLst>
              </a:blip>
              <a:srcRect/>
              <a:stretch>
                <a:fillRect l="18146" t="14608" r="18146" b="45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8822646" y="4890590"/>
              <a:ext cx="376230" cy="37623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楕円 9"/>
            <p:cNvSpPr/>
            <p:nvPr/>
          </p:nvSpPr>
          <p:spPr>
            <a:xfrm>
              <a:off x="9227663" y="5139889"/>
              <a:ext cx="206725" cy="20672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3906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left)">
                                      <p:cBhvr>
                                        <p:cTn id="10" dur="500"/>
                                        <p:tgtEl>
                                          <p:spTgt spid="6">
                                            <p:txEl>
                                              <p:pRg st="2" end="2"/>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500"/>
                                        <p:tgtEl>
                                          <p:spTgt spid="7">
                                            <p:txEl>
                                              <p:pRg st="1" end="1"/>
                                            </p:txEl>
                                          </p:spTgt>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00741" y="351919"/>
            <a:ext cx="9257212" cy="461665"/>
          </a:xfrm>
          <a:prstGeom prst="rect">
            <a:avLst/>
          </a:prstGeom>
        </p:spPr>
        <p:txBody>
          <a:bodyPr wrap="square">
            <a:spAutoFit/>
          </a:bodyPr>
          <a:lstStyle/>
          <a:p>
            <a:r>
              <a:rPr lang="ja-JP" altLang="en-US" sz="2400" dirty="0" smtClean="0">
                <a:latin typeface="Generic3-Regular"/>
              </a:rPr>
              <a:t>虐待防止委員会概念図・形だけではない生きた運営を！</a:t>
            </a:r>
          </a:p>
        </p:txBody>
      </p:sp>
      <p:sp>
        <p:nvSpPr>
          <p:cNvPr id="3" name="スライド番号プレースホルダー 3"/>
          <p:cNvSpPr>
            <a:spLocks noGrp="1"/>
          </p:cNvSpPr>
          <p:nvPr>
            <p:ph type="sldNum" sz="quarter" idx="12"/>
          </p:nvPr>
        </p:nvSpPr>
        <p:spPr>
          <a:xfrm>
            <a:off x="8260977" y="6492875"/>
            <a:ext cx="2133600" cy="365125"/>
          </a:xfrm>
        </p:spPr>
        <p:txBody>
          <a:bodyPr/>
          <a:lstStyle/>
          <a:p>
            <a:fld id="{8A0DD0F0-A8C0-43DE-B934-FC65659B44E0}" type="slidenum">
              <a:rPr lang="ja-JP" altLang="en-US"/>
              <a:pPr/>
              <a:t>11</a:t>
            </a:fld>
            <a:endParaRPr lang="ja-JP" altLang="en-US"/>
          </a:p>
        </p:txBody>
      </p:sp>
      <p:sp>
        <p:nvSpPr>
          <p:cNvPr id="4" name="角丸四角形 2"/>
          <p:cNvSpPr>
            <a:spLocks noChangeArrowheads="1"/>
          </p:cNvSpPr>
          <p:nvPr/>
        </p:nvSpPr>
        <p:spPr bwMode="auto">
          <a:xfrm>
            <a:off x="2039565" y="2998788"/>
            <a:ext cx="2584450" cy="3673475"/>
          </a:xfrm>
          <a:prstGeom prst="roundRect">
            <a:avLst>
              <a:gd name="adj" fmla="val 3306"/>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Calibri" panose="020F0502020204030204" pitchFamily="34" charset="0"/>
            </a:endParaRPr>
          </a:p>
        </p:txBody>
      </p:sp>
      <p:grpSp>
        <p:nvGrpSpPr>
          <p:cNvPr id="5" name="角丸四角形 4"/>
          <p:cNvGrpSpPr>
            <a:grpSpLocks/>
          </p:cNvGrpSpPr>
          <p:nvPr/>
        </p:nvGrpSpPr>
        <p:grpSpPr bwMode="auto">
          <a:xfrm>
            <a:off x="4566865" y="941388"/>
            <a:ext cx="3279775" cy="2017712"/>
            <a:chOff x="1801" y="507"/>
            <a:chExt cx="2066" cy="1271"/>
          </a:xfrm>
        </p:grpSpPr>
        <p:pic>
          <p:nvPicPr>
            <p:cNvPr id="6" name="角丸四角形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 y="507"/>
              <a:ext cx="2066" cy="1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39"/>
            <p:cNvSpPr>
              <a:spLocks noChangeArrowheads="1"/>
            </p:cNvSpPr>
            <p:nvPr/>
          </p:nvSpPr>
          <p:spPr bwMode="auto">
            <a:xfrm>
              <a:off x="1876" y="566"/>
              <a:ext cx="1917" cy="1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b="1">
                  <a:solidFill>
                    <a:srgbClr val="FFFFFF"/>
                  </a:solidFill>
                  <a:latin typeface="Calibri" panose="020F0502020204030204" pitchFamily="34" charset="0"/>
                </a:rPr>
                <a:t>虐待防止委員会</a:t>
              </a:r>
            </a:p>
            <a:p>
              <a:pPr eaLnBrk="1" hangingPunct="1"/>
              <a:r>
                <a:rPr lang="ja-JP" altLang="en-US" sz="1600">
                  <a:solidFill>
                    <a:srgbClr val="FFFFFF"/>
                  </a:solidFill>
                  <a:latin typeface="Calibri" panose="020F0502020204030204" pitchFamily="34" charset="0"/>
                </a:rPr>
                <a:t>　</a:t>
              </a:r>
              <a:r>
                <a:rPr lang="ja-JP" altLang="en-US" sz="1400">
                  <a:solidFill>
                    <a:srgbClr val="FFFFFF"/>
                  </a:solidFill>
                  <a:latin typeface="Calibri" panose="020F0502020204030204" pitchFamily="34" charset="0"/>
                </a:rPr>
                <a:t>委員長：管理者</a:t>
              </a:r>
              <a:r>
                <a:rPr lang="en-US" altLang="ja-JP" sz="1400">
                  <a:solidFill>
                    <a:srgbClr val="FFFFFF"/>
                  </a:solidFill>
                  <a:latin typeface="Calibri" panose="020F0502020204030204" pitchFamily="34" charset="0"/>
                </a:rPr>
                <a:t>[</a:t>
              </a:r>
              <a:r>
                <a:rPr lang="ja-JP" altLang="en-US" sz="1400">
                  <a:solidFill>
                    <a:srgbClr val="FFFFFF"/>
                  </a:solidFill>
                  <a:latin typeface="Calibri" panose="020F0502020204030204" pitchFamily="34" charset="0"/>
                </a:rPr>
                <a:t>　　　　　　　　　　　　</a:t>
              </a:r>
              <a:r>
                <a:rPr lang="en-US" altLang="ja-JP" sz="1400">
                  <a:solidFill>
                    <a:srgbClr val="FFFFFF"/>
                  </a:solidFill>
                  <a:latin typeface="Calibri" panose="020F0502020204030204" pitchFamily="34" charset="0"/>
                </a:rPr>
                <a:t>]</a:t>
              </a:r>
            </a:p>
            <a:p>
              <a:pPr eaLnBrk="1" hangingPunct="1"/>
              <a:r>
                <a:rPr lang="ja-JP" altLang="en-US" sz="1400">
                  <a:solidFill>
                    <a:srgbClr val="FFFFFF"/>
                  </a:solidFill>
                  <a:latin typeface="Calibri" panose="020F0502020204030204" pitchFamily="34" charset="0"/>
                </a:rPr>
                <a:t>　委　  員：虐待防止マネジャー</a:t>
              </a:r>
            </a:p>
            <a:p>
              <a:pPr eaLnBrk="1" hangingPunct="1"/>
              <a:r>
                <a:rPr lang="ja-JP" altLang="en-US" sz="1400">
                  <a:solidFill>
                    <a:srgbClr val="FFFFFF"/>
                  </a:solidFill>
                  <a:latin typeface="Calibri" panose="020F0502020204030204" pitchFamily="34" charset="0"/>
                </a:rPr>
                <a:t>　　　　　　（サービス管理責任者等）</a:t>
              </a:r>
            </a:p>
            <a:p>
              <a:pPr eaLnBrk="1" hangingPunct="1"/>
              <a:r>
                <a:rPr lang="ja-JP" altLang="en-US" sz="1400">
                  <a:solidFill>
                    <a:srgbClr val="FFFFFF"/>
                  </a:solidFill>
                  <a:latin typeface="Calibri" panose="020F0502020204030204" pitchFamily="34" charset="0"/>
                </a:rPr>
                <a:t>　　　　　　 看護師・事務長</a:t>
              </a:r>
            </a:p>
            <a:p>
              <a:pPr eaLnBrk="1" hangingPunct="1"/>
              <a:r>
                <a:rPr lang="ja-JP" altLang="en-US" sz="1400">
                  <a:solidFill>
                    <a:srgbClr val="FFFFFF"/>
                  </a:solidFill>
                  <a:latin typeface="Calibri" panose="020F0502020204030204" pitchFamily="34" charset="0"/>
                </a:rPr>
                <a:t>　　　　　　 利用者や家族の代表者</a:t>
              </a:r>
            </a:p>
            <a:p>
              <a:pPr eaLnBrk="1" hangingPunct="1"/>
              <a:r>
                <a:rPr lang="ja-JP" altLang="en-US" sz="1400">
                  <a:solidFill>
                    <a:srgbClr val="FFFFFF"/>
                  </a:solidFill>
                  <a:latin typeface="Calibri" panose="020F0502020204030204" pitchFamily="34" charset="0"/>
                </a:rPr>
                <a:t>　　　　　　苦情解決第三者委員など</a:t>
              </a:r>
            </a:p>
          </p:txBody>
        </p:sp>
      </p:grpSp>
      <p:grpSp>
        <p:nvGrpSpPr>
          <p:cNvPr id="8" name="角丸四角形 5"/>
          <p:cNvGrpSpPr>
            <a:grpSpLocks/>
          </p:cNvGrpSpPr>
          <p:nvPr/>
        </p:nvGrpSpPr>
        <p:grpSpPr bwMode="auto">
          <a:xfrm>
            <a:off x="2115765" y="3568700"/>
            <a:ext cx="2414587" cy="1384300"/>
            <a:chOff x="257" y="2162"/>
            <a:chExt cx="1521" cy="872"/>
          </a:xfrm>
        </p:grpSpPr>
        <p:pic>
          <p:nvPicPr>
            <p:cNvPr id="9" name="角丸四角形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 y="2162"/>
              <a:ext cx="1521" cy="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42"/>
            <p:cNvSpPr>
              <a:spLocks noChangeArrowheads="1"/>
            </p:cNvSpPr>
            <p:nvPr/>
          </p:nvSpPr>
          <p:spPr bwMode="auto">
            <a:xfrm>
              <a:off x="317" y="2207"/>
              <a:ext cx="1399" cy="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a:solidFill>
                    <a:srgbClr val="FFFFFF"/>
                  </a:solidFill>
                  <a:latin typeface="Calibri" panose="020F0502020204030204" pitchFamily="34" charset="0"/>
                </a:rPr>
                <a:t>虐待防止マネジャー</a:t>
              </a:r>
            </a:p>
            <a:p>
              <a:pPr algn="ctr" eaLnBrk="1" hangingPunct="1"/>
              <a:r>
                <a:rPr lang="en-US" altLang="ja-JP" sz="1400">
                  <a:solidFill>
                    <a:srgbClr val="FFFFFF"/>
                  </a:solidFill>
                  <a:latin typeface="Calibri" panose="020F0502020204030204" pitchFamily="34" charset="0"/>
                </a:rPr>
                <a:t>[</a:t>
              </a:r>
              <a:r>
                <a:rPr lang="ja-JP" altLang="en-US" sz="1400">
                  <a:solidFill>
                    <a:srgbClr val="FFFFFF"/>
                  </a:solidFill>
                  <a:latin typeface="Calibri" panose="020F0502020204030204" pitchFamily="34" charset="0"/>
                </a:rPr>
                <a:t>　　　　　　　　　　　　</a:t>
              </a:r>
              <a:r>
                <a:rPr lang="en-US" altLang="ja-JP" sz="1400">
                  <a:solidFill>
                    <a:srgbClr val="FFFFFF"/>
                  </a:solidFill>
                  <a:latin typeface="Calibri" panose="020F0502020204030204" pitchFamily="34" charset="0"/>
                </a:rPr>
                <a:t>]</a:t>
              </a:r>
            </a:p>
            <a:p>
              <a:pPr algn="ctr" eaLnBrk="1" hangingPunct="1"/>
              <a:r>
                <a:rPr lang="ja-JP" altLang="en-US" sz="1400">
                  <a:solidFill>
                    <a:srgbClr val="FFFFFF"/>
                  </a:solidFill>
                  <a:latin typeface="Calibri" panose="020F0502020204030204" pitchFamily="34" charset="0"/>
                </a:rPr>
                <a:t>各部署の責任者</a:t>
              </a:r>
            </a:p>
            <a:p>
              <a:pPr algn="ctr" eaLnBrk="1" hangingPunct="1"/>
              <a:r>
                <a:rPr lang="ja-JP" altLang="en-US" sz="1400">
                  <a:solidFill>
                    <a:srgbClr val="FFFFFF"/>
                  </a:solidFill>
                  <a:latin typeface="Calibri" panose="020F0502020204030204" pitchFamily="34" charset="0"/>
                </a:rPr>
                <a:t>サービス管理責任者など</a:t>
              </a:r>
            </a:p>
          </p:txBody>
        </p:sp>
      </p:grpSp>
      <p:sp>
        <p:nvSpPr>
          <p:cNvPr id="11" name="テキスト ボックス 6"/>
          <p:cNvSpPr>
            <a:spLocks noChangeArrowheads="1"/>
          </p:cNvSpPr>
          <p:nvPr/>
        </p:nvSpPr>
        <p:spPr bwMode="auto">
          <a:xfrm>
            <a:off x="7787902" y="1292225"/>
            <a:ext cx="31686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300" b="1">
                <a:latin typeface="Calibri" panose="020F0502020204030204" pitchFamily="34" charset="0"/>
              </a:rPr>
              <a:t>虐待防止委員会の役割</a:t>
            </a:r>
          </a:p>
          <a:p>
            <a:pPr eaLnBrk="1" hangingPunct="1"/>
            <a:r>
              <a:rPr lang="ja-JP" altLang="en-US" sz="1200">
                <a:latin typeface="Calibri" panose="020F0502020204030204" pitchFamily="34" charset="0"/>
              </a:rPr>
              <a:t>・研修計画の策定</a:t>
            </a:r>
          </a:p>
          <a:p>
            <a:pPr eaLnBrk="1" hangingPunct="1"/>
            <a:r>
              <a:rPr lang="ja-JP" altLang="en-US" sz="1200">
                <a:latin typeface="Calibri" panose="020F0502020204030204" pitchFamily="34" charset="0"/>
              </a:rPr>
              <a:t>・職員のストレスマネジメント・苦情解決</a:t>
            </a:r>
          </a:p>
          <a:p>
            <a:pPr eaLnBrk="1" hangingPunct="1"/>
            <a:r>
              <a:rPr lang="ja-JP" altLang="en-US" sz="1200">
                <a:latin typeface="Calibri" panose="020F0502020204030204" pitchFamily="34" charset="0"/>
              </a:rPr>
              <a:t>・チェックリストの集計、分析と防止の</a:t>
            </a:r>
          </a:p>
          <a:p>
            <a:pPr eaLnBrk="1" hangingPunct="1"/>
            <a:r>
              <a:rPr lang="ja-JP" altLang="en-US" sz="1200">
                <a:latin typeface="Calibri" panose="020F0502020204030204" pitchFamily="34" charset="0"/>
              </a:rPr>
              <a:t>　取組検討</a:t>
            </a:r>
          </a:p>
          <a:p>
            <a:pPr eaLnBrk="1" hangingPunct="1"/>
            <a:r>
              <a:rPr lang="ja-JP" altLang="en-US" sz="1200">
                <a:latin typeface="Calibri" panose="020F0502020204030204" pitchFamily="34" charset="0"/>
              </a:rPr>
              <a:t>・事故対応の総括</a:t>
            </a:r>
          </a:p>
          <a:p>
            <a:pPr eaLnBrk="1" hangingPunct="1"/>
            <a:r>
              <a:rPr lang="ja-JP" altLang="en-US" sz="1200">
                <a:latin typeface="Calibri" panose="020F0502020204030204" pitchFamily="34" charset="0"/>
              </a:rPr>
              <a:t>・他の施設との連携　等</a:t>
            </a:r>
          </a:p>
        </p:txBody>
      </p:sp>
      <p:sp>
        <p:nvSpPr>
          <p:cNvPr id="12" name="テキスト ボックス 7"/>
          <p:cNvSpPr>
            <a:spLocks noChangeArrowheads="1"/>
          </p:cNvSpPr>
          <p:nvPr/>
        </p:nvSpPr>
        <p:spPr bwMode="auto">
          <a:xfrm>
            <a:off x="2169740" y="4894263"/>
            <a:ext cx="2503487"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300" b="1">
                <a:latin typeface="Calibri" panose="020F0502020204030204" pitchFamily="34" charset="0"/>
              </a:rPr>
              <a:t>虐待防止マネジャーの役割</a:t>
            </a:r>
          </a:p>
          <a:p>
            <a:pPr eaLnBrk="1" hangingPunct="1"/>
            <a:r>
              <a:rPr lang="ja-JP" altLang="en-US" sz="1200">
                <a:latin typeface="Calibri" panose="020F0502020204030204" pitchFamily="34" charset="0"/>
              </a:rPr>
              <a:t>・各職員のチェックリストの実施</a:t>
            </a:r>
          </a:p>
          <a:p>
            <a:pPr eaLnBrk="1" hangingPunct="1"/>
            <a:r>
              <a:rPr lang="ja-JP" altLang="en-US" sz="1200">
                <a:latin typeface="Calibri" panose="020F0502020204030204" pitchFamily="34" charset="0"/>
              </a:rPr>
              <a:t>・倫理綱領等の浸透、研修の実施</a:t>
            </a:r>
          </a:p>
          <a:p>
            <a:pPr eaLnBrk="1" hangingPunct="1"/>
            <a:r>
              <a:rPr lang="ja-JP" altLang="en-US" sz="1200">
                <a:latin typeface="Calibri" panose="020F0502020204030204" pitchFamily="34" charset="0"/>
              </a:rPr>
              <a:t>・ひやり・ハット事例の報告、分析等</a:t>
            </a:r>
          </a:p>
        </p:txBody>
      </p:sp>
      <p:sp>
        <p:nvSpPr>
          <p:cNvPr id="13" name="上下矢印 8"/>
          <p:cNvSpPr>
            <a:spLocks noChangeArrowheads="1"/>
          </p:cNvSpPr>
          <p:nvPr/>
        </p:nvSpPr>
        <p:spPr bwMode="auto">
          <a:xfrm>
            <a:off x="4365252" y="2743200"/>
            <a:ext cx="365125" cy="792163"/>
          </a:xfrm>
          <a:prstGeom prst="upDownArrow">
            <a:avLst>
              <a:gd name="adj1" fmla="val 50000"/>
              <a:gd name="adj2" fmla="val 49930"/>
            </a:avLst>
          </a:prstGeom>
          <a:solidFill>
            <a:srgbClr val="4F81BD"/>
          </a:solidFill>
          <a:ln w="25400" cap="flat" algn="ctr">
            <a:solidFill>
              <a:srgbClr val="385D8A"/>
            </a:solidFill>
            <a:prstDash val="solid"/>
            <a:round/>
            <a:headEnd type="none" w="med" len="med"/>
            <a:tailEnd type="none" w="med" len="me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ＭＳ Ｐゴシック" panose="020B0600070205080204" pitchFamily="50" charset="-128"/>
            </a:endParaRPr>
          </a:p>
        </p:txBody>
      </p:sp>
      <p:grpSp>
        <p:nvGrpSpPr>
          <p:cNvPr id="14" name="円/楕円 9"/>
          <p:cNvGrpSpPr>
            <a:grpSpLocks/>
          </p:cNvGrpSpPr>
          <p:nvPr/>
        </p:nvGrpSpPr>
        <p:grpSpPr bwMode="auto">
          <a:xfrm>
            <a:off x="2115765" y="6073775"/>
            <a:ext cx="549275" cy="596900"/>
            <a:chOff x="257" y="3740"/>
            <a:chExt cx="346" cy="376"/>
          </a:xfrm>
        </p:grpSpPr>
        <p:pic>
          <p:nvPicPr>
            <p:cNvPr id="15" name="円/楕円 9"/>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 y="3740"/>
              <a:ext cx="346"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48"/>
            <p:cNvSpPr>
              <a:spLocks noChangeArrowheads="1"/>
            </p:cNvSpPr>
            <p:nvPr/>
          </p:nvSpPr>
          <p:spPr bwMode="auto">
            <a:xfrm>
              <a:off x="332" y="3800"/>
              <a:ext cx="19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grpSp>
        <p:nvGrpSpPr>
          <p:cNvPr id="17" name="円/楕円 10"/>
          <p:cNvGrpSpPr>
            <a:grpSpLocks/>
          </p:cNvGrpSpPr>
          <p:nvPr/>
        </p:nvGrpSpPr>
        <p:grpSpPr bwMode="auto">
          <a:xfrm>
            <a:off x="3049215" y="6073775"/>
            <a:ext cx="547687" cy="596900"/>
            <a:chOff x="845" y="3740"/>
            <a:chExt cx="345" cy="376"/>
          </a:xfrm>
        </p:grpSpPr>
        <p:pic>
          <p:nvPicPr>
            <p:cNvPr id="18" name="円/楕円 1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 y="3740"/>
              <a:ext cx="345"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251"/>
            <p:cNvSpPr>
              <a:spLocks noChangeArrowheads="1"/>
            </p:cNvSpPr>
            <p:nvPr/>
          </p:nvSpPr>
          <p:spPr bwMode="auto">
            <a:xfrm>
              <a:off x="918" y="3800"/>
              <a:ext cx="19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grpSp>
        <p:nvGrpSpPr>
          <p:cNvPr id="20" name="円/楕円 11"/>
          <p:cNvGrpSpPr>
            <a:grpSpLocks/>
          </p:cNvGrpSpPr>
          <p:nvPr/>
        </p:nvGrpSpPr>
        <p:grpSpPr bwMode="auto">
          <a:xfrm>
            <a:off x="3933452" y="6073775"/>
            <a:ext cx="547688" cy="596900"/>
            <a:chOff x="1402" y="3740"/>
            <a:chExt cx="345" cy="376"/>
          </a:xfrm>
        </p:grpSpPr>
        <p:pic>
          <p:nvPicPr>
            <p:cNvPr id="21" name="円/楕円 1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2" y="3740"/>
              <a:ext cx="345"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54"/>
            <p:cNvSpPr>
              <a:spLocks noChangeArrowheads="1"/>
            </p:cNvSpPr>
            <p:nvPr/>
          </p:nvSpPr>
          <p:spPr bwMode="auto">
            <a:xfrm>
              <a:off x="1477" y="3800"/>
              <a:ext cx="19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sp>
        <p:nvSpPr>
          <p:cNvPr id="23" name="直線矢印コネクタ 12"/>
          <p:cNvSpPr>
            <a:spLocks noChangeShapeType="1"/>
          </p:cNvSpPr>
          <p:nvPr/>
        </p:nvSpPr>
        <p:spPr bwMode="auto">
          <a:xfrm flipH="1">
            <a:off x="2468190" y="5735638"/>
            <a:ext cx="144462" cy="350837"/>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4" name="直線矢印コネクタ 13"/>
          <p:cNvSpPr>
            <a:spLocks noChangeShapeType="1"/>
          </p:cNvSpPr>
          <p:nvPr/>
        </p:nvSpPr>
        <p:spPr bwMode="auto">
          <a:xfrm>
            <a:off x="3866777" y="5730875"/>
            <a:ext cx="241300" cy="355600"/>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5" name="直線矢印コネクタ 14"/>
          <p:cNvSpPr>
            <a:spLocks noChangeShapeType="1"/>
          </p:cNvSpPr>
          <p:nvPr/>
        </p:nvSpPr>
        <p:spPr bwMode="auto">
          <a:xfrm flipV="1">
            <a:off x="3322265" y="5741988"/>
            <a:ext cx="0" cy="344487"/>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grpSp>
        <p:nvGrpSpPr>
          <p:cNvPr id="26" name="角丸四角形 15"/>
          <p:cNvGrpSpPr>
            <a:grpSpLocks/>
          </p:cNvGrpSpPr>
          <p:nvPr/>
        </p:nvGrpSpPr>
        <p:grpSpPr bwMode="auto">
          <a:xfrm>
            <a:off x="5030415" y="3568700"/>
            <a:ext cx="2413000" cy="1384300"/>
            <a:chOff x="2093" y="2162"/>
            <a:chExt cx="1520" cy="872"/>
          </a:xfrm>
        </p:grpSpPr>
        <p:pic>
          <p:nvPicPr>
            <p:cNvPr id="27" name="角丸四角形 15"/>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3" y="2162"/>
              <a:ext cx="1520" cy="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60"/>
            <p:cNvSpPr>
              <a:spLocks noChangeArrowheads="1"/>
            </p:cNvSpPr>
            <p:nvPr/>
          </p:nvSpPr>
          <p:spPr bwMode="auto">
            <a:xfrm>
              <a:off x="2154" y="2207"/>
              <a:ext cx="1399" cy="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a:solidFill>
                    <a:srgbClr val="FFFFFF"/>
                  </a:solidFill>
                  <a:latin typeface="Calibri" panose="020F0502020204030204" pitchFamily="34" charset="0"/>
                </a:rPr>
                <a:t>虐待防止マネジャー</a:t>
              </a:r>
            </a:p>
            <a:p>
              <a:pPr algn="ctr" eaLnBrk="1" hangingPunct="1"/>
              <a:r>
                <a:rPr lang="en-US" altLang="ja-JP" sz="1400">
                  <a:solidFill>
                    <a:srgbClr val="FFFFFF"/>
                  </a:solidFill>
                  <a:latin typeface="Calibri" panose="020F0502020204030204" pitchFamily="34" charset="0"/>
                </a:rPr>
                <a:t>[</a:t>
              </a:r>
              <a:r>
                <a:rPr lang="ja-JP" altLang="en-US" sz="1400">
                  <a:solidFill>
                    <a:srgbClr val="FFFFFF"/>
                  </a:solidFill>
                  <a:latin typeface="Calibri" panose="020F0502020204030204" pitchFamily="34" charset="0"/>
                </a:rPr>
                <a:t>　　　　　　　　　　　</a:t>
              </a:r>
              <a:r>
                <a:rPr lang="en-US" altLang="ja-JP" sz="1400">
                  <a:solidFill>
                    <a:srgbClr val="FFFFFF"/>
                  </a:solidFill>
                  <a:latin typeface="Calibri" panose="020F0502020204030204" pitchFamily="34" charset="0"/>
                </a:rPr>
                <a:t>]</a:t>
              </a:r>
            </a:p>
            <a:p>
              <a:pPr algn="ctr" eaLnBrk="1" hangingPunct="1"/>
              <a:r>
                <a:rPr lang="ja-JP" altLang="en-US" sz="1400">
                  <a:solidFill>
                    <a:srgbClr val="FFFFFF"/>
                  </a:solidFill>
                  <a:latin typeface="Calibri" panose="020F0502020204030204" pitchFamily="34" charset="0"/>
                </a:rPr>
                <a:t>各部署の責任者</a:t>
              </a:r>
            </a:p>
            <a:p>
              <a:pPr algn="ctr" eaLnBrk="1" hangingPunct="1"/>
              <a:r>
                <a:rPr lang="ja-JP" altLang="en-US" sz="1400">
                  <a:solidFill>
                    <a:srgbClr val="FFFFFF"/>
                  </a:solidFill>
                  <a:latin typeface="Calibri" panose="020F0502020204030204" pitchFamily="34" charset="0"/>
                </a:rPr>
                <a:t>サービス管理責任者など</a:t>
              </a:r>
            </a:p>
          </p:txBody>
        </p:sp>
      </p:grpSp>
      <p:sp>
        <p:nvSpPr>
          <p:cNvPr id="29" name="テキスト ボックス 16"/>
          <p:cNvSpPr>
            <a:spLocks noChangeArrowheads="1"/>
          </p:cNvSpPr>
          <p:nvPr/>
        </p:nvSpPr>
        <p:spPr bwMode="auto">
          <a:xfrm>
            <a:off x="5085977" y="4894263"/>
            <a:ext cx="2501900"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300" b="1">
                <a:latin typeface="Calibri" panose="020F0502020204030204" pitchFamily="34" charset="0"/>
              </a:rPr>
              <a:t>虐待防止マネジャーの役割</a:t>
            </a:r>
          </a:p>
          <a:p>
            <a:pPr eaLnBrk="1" hangingPunct="1"/>
            <a:r>
              <a:rPr lang="ja-JP" altLang="en-US" sz="1200">
                <a:latin typeface="Calibri" panose="020F0502020204030204" pitchFamily="34" charset="0"/>
              </a:rPr>
              <a:t>・各職員のチェックリストの実施</a:t>
            </a:r>
          </a:p>
          <a:p>
            <a:pPr eaLnBrk="1" hangingPunct="1"/>
            <a:r>
              <a:rPr lang="ja-JP" altLang="en-US" sz="1200">
                <a:latin typeface="Calibri" panose="020F0502020204030204" pitchFamily="34" charset="0"/>
              </a:rPr>
              <a:t>・倫理綱領等の浸透、研修の実施</a:t>
            </a:r>
          </a:p>
          <a:p>
            <a:pPr eaLnBrk="1" hangingPunct="1"/>
            <a:r>
              <a:rPr lang="ja-JP" altLang="en-US" sz="1200">
                <a:latin typeface="Calibri" panose="020F0502020204030204" pitchFamily="34" charset="0"/>
              </a:rPr>
              <a:t>・ひやり・ハット事例の報告、分析等</a:t>
            </a:r>
          </a:p>
        </p:txBody>
      </p:sp>
      <p:grpSp>
        <p:nvGrpSpPr>
          <p:cNvPr id="30" name="円/楕円 17"/>
          <p:cNvGrpSpPr>
            <a:grpSpLocks/>
          </p:cNvGrpSpPr>
          <p:nvPr/>
        </p:nvGrpSpPr>
        <p:grpSpPr bwMode="auto">
          <a:xfrm>
            <a:off x="5030415" y="6073775"/>
            <a:ext cx="554037" cy="596900"/>
            <a:chOff x="2093" y="3740"/>
            <a:chExt cx="349" cy="376"/>
          </a:xfrm>
        </p:grpSpPr>
        <p:pic>
          <p:nvPicPr>
            <p:cNvPr id="31" name="円/楕円 17"/>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3" y="3740"/>
              <a:ext cx="349"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264"/>
            <p:cNvSpPr>
              <a:spLocks noChangeArrowheads="1"/>
            </p:cNvSpPr>
            <p:nvPr/>
          </p:nvSpPr>
          <p:spPr bwMode="auto">
            <a:xfrm>
              <a:off x="2169" y="3800"/>
              <a:ext cx="19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grpSp>
        <p:nvGrpSpPr>
          <p:cNvPr id="33" name="円/楕円 18"/>
          <p:cNvGrpSpPr>
            <a:grpSpLocks/>
          </p:cNvGrpSpPr>
          <p:nvPr/>
        </p:nvGrpSpPr>
        <p:grpSpPr bwMode="auto">
          <a:xfrm>
            <a:off x="5962277" y="6073775"/>
            <a:ext cx="549275" cy="596900"/>
            <a:chOff x="2680" y="3740"/>
            <a:chExt cx="346" cy="376"/>
          </a:xfrm>
        </p:grpSpPr>
        <p:pic>
          <p:nvPicPr>
            <p:cNvPr id="34" name="円/楕円 1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0" y="3740"/>
              <a:ext cx="346"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267"/>
            <p:cNvSpPr>
              <a:spLocks noChangeArrowheads="1"/>
            </p:cNvSpPr>
            <p:nvPr/>
          </p:nvSpPr>
          <p:spPr bwMode="auto">
            <a:xfrm>
              <a:off x="2755" y="3800"/>
              <a:ext cx="19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grpSp>
        <p:nvGrpSpPr>
          <p:cNvPr id="36" name="円/楕円 19"/>
          <p:cNvGrpSpPr>
            <a:grpSpLocks/>
          </p:cNvGrpSpPr>
          <p:nvPr/>
        </p:nvGrpSpPr>
        <p:grpSpPr bwMode="auto">
          <a:xfrm>
            <a:off x="6846515" y="6073775"/>
            <a:ext cx="555625" cy="596900"/>
            <a:chOff x="3237" y="3740"/>
            <a:chExt cx="350" cy="376"/>
          </a:xfrm>
        </p:grpSpPr>
        <p:pic>
          <p:nvPicPr>
            <p:cNvPr id="37" name="円/楕円 19"/>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7" y="3740"/>
              <a:ext cx="350"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270"/>
            <p:cNvSpPr>
              <a:spLocks noChangeArrowheads="1"/>
            </p:cNvSpPr>
            <p:nvPr/>
          </p:nvSpPr>
          <p:spPr bwMode="auto">
            <a:xfrm>
              <a:off x="3314" y="3800"/>
              <a:ext cx="196"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sp>
        <p:nvSpPr>
          <p:cNvPr id="39" name="直線矢印コネクタ 20"/>
          <p:cNvSpPr>
            <a:spLocks noChangeShapeType="1"/>
          </p:cNvSpPr>
          <p:nvPr/>
        </p:nvSpPr>
        <p:spPr bwMode="auto">
          <a:xfrm flipH="1">
            <a:off x="5384427" y="5735638"/>
            <a:ext cx="142875" cy="350837"/>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40" name="直線矢印コネクタ 21"/>
          <p:cNvSpPr>
            <a:spLocks noChangeShapeType="1"/>
          </p:cNvSpPr>
          <p:nvPr/>
        </p:nvSpPr>
        <p:spPr bwMode="auto">
          <a:xfrm>
            <a:off x="6781427" y="5730875"/>
            <a:ext cx="242888" cy="355600"/>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41" name="直線矢印コネクタ 22"/>
          <p:cNvSpPr>
            <a:spLocks noChangeShapeType="1"/>
          </p:cNvSpPr>
          <p:nvPr/>
        </p:nvSpPr>
        <p:spPr bwMode="auto">
          <a:xfrm flipV="1">
            <a:off x="6238502" y="5741988"/>
            <a:ext cx="0" cy="344487"/>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grpSp>
        <p:nvGrpSpPr>
          <p:cNvPr id="42" name="角丸四角形 23"/>
          <p:cNvGrpSpPr>
            <a:grpSpLocks/>
          </p:cNvGrpSpPr>
          <p:nvPr/>
        </p:nvGrpSpPr>
        <p:grpSpPr bwMode="auto">
          <a:xfrm>
            <a:off x="7956177" y="3592513"/>
            <a:ext cx="2414588" cy="1384300"/>
            <a:chOff x="3936" y="2177"/>
            <a:chExt cx="1521" cy="872"/>
          </a:xfrm>
        </p:grpSpPr>
        <p:pic>
          <p:nvPicPr>
            <p:cNvPr id="43" name="角丸四角形 23"/>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6" y="2177"/>
              <a:ext cx="1521" cy="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276"/>
            <p:cNvSpPr>
              <a:spLocks noChangeArrowheads="1"/>
            </p:cNvSpPr>
            <p:nvPr/>
          </p:nvSpPr>
          <p:spPr bwMode="auto">
            <a:xfrm>
              <a:off x="3996" y="2222"/>
              <a:ext cx="1399" cy="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a:solidFill>
                    <a:srgbClr val="FFFFFF"/>
                  </a:solidFill>
                  <a:latin typeface="Calibri" panose="020F0502020204030204" pitchFamily="34" charset="0"/>
                </a:rPr>
                <a:t>虐待防止マネジャー</a:t>
              </a:r>
            </a:p>
            <a:p>
              <a:pPr algn="ctr" eaLnBrk="1" hangingPunct="1"/>
              <a:r>
                <a:rPr lang="en-US" altLang="ja-JP" sz="1400">
                  <a:solidFill>
                    <a:srgbClr val="FFFFFF"/>
                  </a:solidFill>
                  <a:latin typeface="Calibri" panose="020F0502020204030204" pitchFamily="34" charset="0"/>
                </a:rPr>
                <a:t>[</a:t>
              </a:r>
              <a:r>
                <a:rPr lang="ja-JP" altLang="en-US" sz="1400">
                  <a:solidFill>
                    <a:srgbClr val="FFFFFF"/>
                  </a:solidFill>
                  <a:latin typeface="Calibri" panose="020F0502020204030204" pitchFamily="34" charset="0"/>
                </a:rPr>
                <a:t>　　　　　　　　　　　</a:t>
              </a:r>
              <a:r>
                <a:rPr lang="en-US" altLang="ja-JP" sz="1400">
                  <a:solidFill>
                    <a:srgbClr val="FFFFFF"/>
                  </a:solidFill>
                  <a:latin typeface="Calibri" panose="020F0502020204030204" pitchFamily="34" charset="0"/>
                </a:rPr>
                <a:t>]</a:t>
              </a:r>
            </a:p>
            <a:p>
              <a:pPr algn="ctr" eaLnBrk="1" hangingPunct="1"/>
              <a:r>
                <a:rPr lang="ja-JP" altLang="en-US" sz="1400">
                  <a:solidFill>
                    <a:srgbClr val="FFFFFF"/>
                  </a:solidFill>
                  <a:latin typeface="Calibri" panose="020F0502020204030204" pitchFamily="34" charset="0"/>
                </a:rPr>
                <a:t>各部署の責任者</a:t>
              </a:r>
            </a:p>
            <a:p>
              <a:pPr algn="ctr" eaLnBrk="1" hangingPunct="1"/>
              <a:r>
                <a:rPr lang="ja-JP" altLang="en-US" sz="1400">
                  <a:solidFill>
                    <a:srgbClr val="FFFFFF"/>
                  </a:solidFill>
                  <a:latin typeface="Calibri" panose="020F0502020204030204" pitchFamily="34" charset="0"/>
                </a:rPr>
                <a:t>サービス管理責任者など</a:t>
              </a:r>
            </a:p>
          </p:txBody>
        </p:sp>
      </p:grpSp>
      <p:sp>
        <p:nvSpPr>
          <p:cNvPr id="45" name="テキスト ボックス 24"/>
          <p:cNvSpPr>
            <a:spLocks noChangeArrowheads="1"/>
          </p:cNvSpPr>
          <p:nvPr/>
        </p:nvSpPr>
        <p:spPr bwMode="auto">
          <a:xfrm>
            <a:off x="8010152" y="4916488"/>
            <a:ext cx="2501900"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300" b="1">
                <a:latin typeface="Calibri" panose="020F0502020204030204" pitchFamily="34" charset="0"/>
              </a:rPr>
              <a:t>虐待防止マネジャーの役割</a:t>
            </a:r>
          </a:p>
          <a:p>
            <a:pPr eaLnBrk="1" hangingPunct="1"/>
            <a:r>
              <a:rPr lang="ja-JP" altLang="en-US" sz="1200">
                <a:latin typeface="Calibri" panose="020F0502020204030204" pitchFamily="34" charset="0"/>
              </a:rPr>
              <a:t>・各職員のチェックリストの実施</a:t>
            </a:r>
          </a:p>
          <a:p>
            <a:pPr eaLnBrk="1" hangingPunct="1"/>
            <a:r>
              <a:rPr lang="ja-JP" altLang="en-US" sz="1200">
                <a:latin typeface="Calibri" panose="020F0502020204030204" pitchFamily="34" charset="0"/>
              </a:rPr>
              <a:t>・倫理綱領等の浸透、研修の実施</a:t>
            </a:r>
          </a:p>
          <a:p>
            <a:pPr eaLnBrk="1" hangingPunct="1"/>
            <a:r>
              <a:rPr lang="ja-JP" altLang="en-US" sz="1200">
                <a:latin typeface="Calibri" panose="020F0502020204030204" pitchFamily="34" charset="0"/>
              </a:rPr>
              <a:t>・ひやり・ハット事例の報告、分析等</a:t>
            </a:r>
          </a:p>
        </p:txBody>
      </p:sp>
      <p:grpSp>
        <p:nvGrpSpPr>
          <p:cNvPr id="46" name="円/楕円 25"/>
          <p:cNvGrpSpPr>
            <a:grpSpLocks/>
          </p:cNvGrpSpPr>
          <p:nvPr/>
        </p:nvGrpSpPr>
        <p:grpSpPr bwMode="auto">
          <a:xfrm>
            <a:off x="7956177" y="6099175"/>
            <a:ext cx="549275" cy="596900"/>
            <a:chOff x="3936" y="3756"/>
            <a:chExt cx="346" cy="376"/>
          </a:xfrm>
        </p:grpSpPr>
        <p:pic>
          <p:nvPicPr>
            <p:cNvPr id="47" name="円/楕円 25"/>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36" y="3756"/>
              <a:ext cx="346"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280"/>
            <p:cNvSpPr>
              <a:spLocks noChangeArrowheads="1"/>
            </p:cNvSpPr>
            <p:nvPr/>
          </p:nvSpPr>
          <p:spPr bwMode="auto">
            <a:xfrm>
              <a:off x="4010" y="3814"/>
              <a:ext cx="19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grpSp>
        <p:nvGrpSpPr>
          <p:cNvPr id="49" name="円/楕円 26"/>
          <p:cNvGrpSpPr>
            <a:grpSpLocks/>
          </p:cNvGrpSpPr>
          <p:nvPr/>
        </p:nvGrpSpPr>
        <p:grpSpPr bwMode="auto">
          <a:xfrm>
            <a:off x="8889627" y="6099175"/>
            <a:ext cx="547688" cy="596900"/>
            <a:chOff x="4524" y="3756"/>
            <a:chExt cx="345" cy="376"/>
          </a:xfrm>
        </p:grpSpPr>
        <p:pic>
          <p:nvPicPr>
            <p:cNvPr id="50" name="円/楕円 26"/>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24" y="3756"/>
              <a:ext cx="345"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283"/>
            <p:cNvSpPr>
              <a:spLocks noChangeArrowheads="1"/>
            </p:cNvSpPr>
            <p:nvPr/>
          </p:nvSpPr>
          <p:spPr bwMode="auto">
            <a:xfrm>
              <a:off x="4597" y="3814"/>
              <a:ext cx="19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grpSp>
        <p:nvGrpSpPr>
          <p:cNvPr id="52" name="円/楕円 27"/>
          <p:cNvGrpSpPr>
            <a:grpSpLocks/>
          </p:cNvGrpSpPr>
          <p:nvPr/>
        </p:nvGrpSpPr>
        <p:grpSpPr bwMode="auto">
          <a:xfrm>
            <a:off x="9772277" y="6099175"/>
            <a:ext cx="549275" cy="596900"/>
            <a:chOff x="5080" y="3756"/>
            <a:chExt cx="346" cy="376"/>
          </a:xfrm>
        </p:grpSpPr>
        <p:pic>
          <p:nvPicPr>
            <p:cNvPr id="53" name="円/楕円 27"/>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80" y="3756"/>
              <a:ext cx="346"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286"/>
            <p:cNvSpPr>
              <a:spLocks noChangeArrowheads="1"/>
            </p:cNvSpPr>
            <p:nvPr/>
          </p:nvSpPr>
          <p:spPr bwMode="auto">
            <a:xfrm>
              <a:off x="5155" y="3814"/>
              <a:ext cx="19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a:solidFill>
                    <a:srgbClr val="FFFFFF"/>
                  </a:solidFill>
                  <a:latin typeface="Calibri" panose="020F0502020204030204" pitchFamily="34" charset="0"/>
                </a:rPr>
                <a:t>職員</a:t>
              </a:r>
            </a:p>
          </p:txBody>
        </p:sp>
      </p:grpSp>
      <p:sp>
        <p:nvSpPr>
          <p:cNvPr id="55" name="直線矢印コネクタ 28"/>
          <p:cNvSpPr>
            <a:spLocks noChangeShapeType="1"/>
          </p:cNvSpPr>
          <p:nvPr/>
        </p:nvSpPr>
        <p:spPr bwMode="auto">
          <a:xfrm flipH="1">
            <a:off x="8307015" y="5757863"/>
            <a:ext cx="144462" cy="350837"/>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6" name="直線矢印コネクタ 29"/>
          <p:cNvSpPr>
            <a:spLocks noChangeShapeType="1"/>
          </p:cNvSpPr>
          <p:nvPr/>
        </p:nvSpPr>
        <p:spPr bwMode="auto">
          <a:xfrm>
            <a:off x="9705602" y="5753100"/>
            <a:ext cx="242888" cy="355600"/>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7" name="直線矢印コネクタ 30"/>
          <p:cNvSpPr>
            <a:spLocks noChangeShapeType="1"/>
          </p:cNvSpPr>
          <p:nvPr/>
        </p:nvSpPr>
        <p:spPr bwMode="auto">
          <a:xfrm flipV="1">
            <a:off x="9161090" y="5764213"/>
            <a:ext cx="0" cy="344487"/>
          </a:xfrm>
          <a:prstGeom prst="line">
            <a:avLst/>
          </a:prstGeom>
          <a:noFill/>
          <a:ln w="28575" cap="flat" algn="ctr">
            <a:solidFill>
              <a:srgbClr val="4A7EBB"/>
            </a:solidFill>
            <a:prstDash val="solid"/>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58" name="角丸四角形 32"/>
          <p:cNvSpPr>
            <a:spLocks noChangeArrowheads="1"/>
          </p:cNvSpPr>
          <p:nvPr/>
        </p:nvSpPr>
        <p:spPr bwMode="auto">
          <a:xfrm>
            <a:off x="1887165" y="901700"/>
            <a:ext cx="8785225" cy="5903913"/>
          </a:xfrm>
          <a:prstGeom prst="roundRect">
            <a:avLst>
              <a:gd name="adj" fmla="val 3306"/>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Calibri" panose="020F0502020204030204" pitchFamily="34" charset="0"/>
            </a:endParaRPr>
          </a:p>
        </p:txBody>
      </p:sp>
      <p:sp>
        <p:nvSpPr>
          <p:cNvPr id="59" name="テキスト ボックス 34"/>
          <p:cNvSpPr>
            <a:spLocks noChangeArrowheads="1"/>
          </p:cNvSpPr>
          <p:nvPr/>
        </p:nvSpPr>
        <p:spPr bwMode="auto">
          <a:xfrm>
            <a:off x="2534865" y="3133725"/>
            <a:ext cx="1471612" cy="307975"/>
          </a:xfrm>
          <a:prstGeom prst="rect">
            <a:avLst/>
          </a:prstGeom>
          <a:solidFill>
            <a:srgbClr val="FFFF00"/>
          </a:solidFill>
          <a:ln w="9525" cap="flat" algn="ctr">
            <a:solidFill>
              <a:srgbClr val="000000"/>
            </a:solidFill>
            <a:prstDash val="solid"/>
            <a:miter lim="800000"/>
            <a:headEnd type="none" w="med" len="med"/>
            <a:tailEnd type="none" w="med" len="med"/>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Calibri" panose="020F0502020204030204" pitchFamily="34" charset="0"/>
              </a:rPr>
              <a:t>　各部署・事業所</a:t>
            </a:r>
          </a:p>
        </p:txBody>
      </p:sp>
      <p:sp>
        <p:nvSpPr>
          <p:cNvPr id="60" name="角丸四角形 35"/>
          <p:cNvSpPr>
            <a:spLocks noChangeArrowheads="1"/>
          </p:cNvSpPr>
          <p:nvPr/>
        </p:nvSpPr>
        <p:spPr bwMode="auto">
          <a:xfrm>
            <a:off x="4984377" y="2998788"/>
            <a:ext cx="2582863" cy="3673475"/>
          </a:xfrm>
          <a:prstGeom prst="roundRect">
            <a:avLst>
              <a:gd name="adj" fmla="val 3306"/>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Calibri" panose="020F0502020204030204" pitchFamily="34" charset="0"/>
            </a:endParaRPr>
          </a:p>
        </p:txBody>
      </p:sp>
      <p:sp>
        <p:nvSpPr>
          <p:cNvPr id="61" name="テキスト ボックス 36"/>
          <p:cNvSpPr>
            <a:spLocks noChangeArrowheads="1"/>
          </p:cNvSpPr>
          <p:nvPr/>
        </p:nvSpPr>
        <p:spPr bwMode="auto">
          <a:xfrm>
            <a:off x="6567115" y="3133725"/>
            <a:ext cx="723900" cy="307975"/>
          </a:xfrm>
          <a:prstGeom prst="rect">
            <a:avLst/>
          </a:prstGeom>
          <a:solidFill>
            <a:srgbClr val="FFFF00"/>
          </a:solidFill>
          <a:ln w="9525" cap="flat" algn="ctr">
            <a:solidFill>
              <a:srgbClr val="000000"/>
            </a:solidFill>
            <a:prstDash val="solid"/>
            <a:miter lim="800000"/>
            <a:headEnd type="none" w="med" len="med"/>
            <a:tailEnd type="none" w="med" len="med"/>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Calibri" panose="020F0502020204030204" pitchFamily="34" charset="0"/>
              </a:rPr>
              <a:t>事業所</a:t>
            </a:r>
          </a:p>
        </p:txBody>
      </p:sp>
      <p:sp>
        <p:nvSpPr>
          <p:cNvPr id="62" name="角丸四角形 37"/>
          <p:cNvSpPr>
            <a:spLocks noChangeArrowheads="1"/>
          </p:cNvSpPr>
          <p:nvPr/>
        </p:nvSpPr>
        <p:spPr bwMode="auto">
          <a:xfrm>
            <a:off x="7864102" y="2998788"/>
            <a:ext cx="2584450" cy="3673475"/>
          </a:xfrm>
          <a:prstGeom prst="roundRect">
            <a:avLst>
              <a:gd name="adj" fmla="val 3306"/>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Calibri" panose="020F0502020204030204" pitchFamily="34" charset="0"/>
            </a:endParaRPr>
          </a:p>
        </p:txBody>
      </p:sp>
      <p:sp>
        <p:nvSpPr>
          <p:cNvPr id="63" name="テキスト ボックス 38"/>
          <p:cNvSpPr>
            <a:spLocks noChangeArrowheads="1"/>
          </p:cNvSpPr>
          <p:nvPr/>
        </p:nvSpPr>
        <p:spPr bwMode="auto">
          <a:xfrm>
            <a:off x="8359402" y="3133725"/>
            <a:ext cx="1471613" cy="307975"/>
          </a:xfrm>
          <a:prstGeom prst="rect">
            <a:avLst/>
          </a:prstGeom>
          <a:solidFill>
            <a:srgbClr val="FFFF00"/>
          </a:solidFill>
          <a:ln w="9525" cap="flat" algn="ctr">
            <a:solidFill>
              <a:srgbClr val="000000"/>
            </a:solidFill>
            <a:prstDash val="solid"/>
            <a:miter lim="800000"/>
            <a:headEnd type="none" w="med" len="med"/>
            <a:tailEnd type="none" w="med" len="med"/>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Calibri" panose="020F0502020204030204" pitchFamily="34" charset="0"/>
              </a:rPr>
              <a:t>　各部署・事業所</a:t>
            </a:r>
          </a:p>
        </p:txBody>
      </p:sp>
      <p:sp>
        <p:nvSpPr>
          <p:cNvPr id="64" name="テキスト ボックス 39"/>
          <p:cNvSpPr>
            <a:spLocks noChangeArrowheads="1"/>
          </p:cNvSpPr>
          <p:nvPr/>
        </p:nvSpPr>
        <p:spPr bwMode="auto">
          <a:xfrm>
            <a:off x="5271715" y="3133725"/>
            <a:ext cx="723900" cy="307975"/>
          </a:xfrm>
          <a:prstGeom prst="rect">
            <a:avLst/>
          </a:prstGeom>
          <a:solidFill>
            <a:srgbClr val="FFFF00"/>
          </a:solidFill>
          <a:ln w="9525" cap="flat" algn="ctr">
            <a:solidFill>
              <a:srgbClr val="000000"/>
            </a:solidFill>
            <a:prstDash val="solid"/>
            <a:miter lim="800000"/>
            <a:headEnd type="none" w="med" len="med"/>
            <a:tailEnd type="none" w="med" len="med"/>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Calibri" panose="020F0502020204030204" pitchFamily="34" charset="0"/>
              </a:rPr>
              <a:t>各部署</a:t>
            </a:r>
          </a:p>
        </p:txBody>
      </p:sp>
      <p:sp>
        <p:nvSpPr>
          <p:cNvPr id="65" name="上下矢印 40"/>
          <p:cNvSpPr>
            <a:spLocks noChangeArrowheads="1"/>
          </p:cNvSpPr>
          <p:nvPr/>
        </p:nvSpPr>
        <p:spPr bwMode="auto">
          <a:xfrm>
            <a:off x="7787902" y="2767013"/>
            <a:ext cx="365125" cy="792162"/>
          </a:xfrm>
          <a:prstGeom prst="upDownArrow">
            <a:avLst>
              <a:gd name="adj1" fmla="val 50000"/>
              <a:gd name="adj2" fmla="val 49930"/>
            </a:avLst>
          </a:prstGeom>
          <a:solidFill>
            <a:srgbClr val="4F81BD"/>
          </a:solidFill>
          <a:ln w="25400" cap="flat" algn="ctr">
            <a:solidFill>
              <a:srgbClr val="385D8A"/>
            </a:solidFill>
            <a:prstDash val="solid"/>
            <a:round/>
            <a:headEnd type="none" w="med" len="med"/>
            <a:tailEnd type="none" w="med" len="me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ＭＳ Ｐゴシック" panose="020B0600070205080204" pitchFamily="50" charset="-128"/>
            </a:endParaRPr>
          </a:p>
        </p:txBody>
      </p:sp>
      <p:sp>
        <p:nvSpPr>
          <p:cNvPr id="66" name="上下矢印 41"/>
          <p:cNvSpPr>
            <a:spLocks noChangeArrowheads="1"/>
          </p:cNvSpPr>
          <p:nvPr/>
        </p:nvSpPr>
        <p:spPr bwMode="auto">
          <a:xfrm>
            <a:off x="6094040" y="2878138"/>
            <a:ext cx="365125" cy="661987"/>
          </a:xfrm>
          <a:prstGeom prst="upDownArrow">
            <a:avLst>
              <a:gd name="adj1" fmla="val 50000"/>
              <a:gd name="adj2" fmla="val 50001"/>
            </a:avLst>
          </a:prstGeom>
          <a:solidFill>
            <a:srgbClr val="4F81BD"/>
          </a:solidFill>
          <a:ln w="25400" cap="flat" algn="ctr">
            <a:solidFill>
              <a:srgbClr val="385D8A"/>
            </a:solidFill>
            <a:prstDash val="solid"/>
            <a:miter lim="800000"/>
            <a:headEnd type="none" w="med" len="med"/>
            <a:tailEnd type="none" w="med" len="me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a:solidFill>
                <a:srgbClr val="FFFFFF"/>
              </a:solidFill>
              <a:latin typeface="Calibri" panose="020F0502020204030204" pitchFamily="34" charset="0"/>
            </a:endParaRPr>
          </a:p>
        </p:txBody>
      </p:sp>
      <p:sp>
        <p:nvSpPr>
          <p:cNvPr id="67" name="テキスト ボックス 1"/>
          <p:cNvSpPr>
            <a:spLocks noChangeArrowheads="1"/>
          </p:cNvSpPr>
          <p:nvPr/>
        </p:nvSpPr>
        <p:spPr bwMode="auto">
          <a:xfrm>
            <a:off x="2039565" y="984250"/>
            <a:ext cx="237807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a:latin typeface="Calibri" panose="020F0502020204030204" pitchFamily="34" charset="0"/>
              </a:rPr>
              <a:t>※</a:t>
            </a:r>
            <a:r>
              <a:rPr lang="ja-JP" altLang="en-US" sz="1400">
                <a:latin typeface="Calibri" panose="020F0502020204030204" pitchFamily="34" charset="0"/>
              </a:rPr>
              <a:t>「虐待防止委員会」等を設置することが目的ではありません。虐待防止に機能する仕組み・組織作りが必要なのです。</a:t>
            </a:r>
          </a:p>
        </p:txBody>
      </p:sp>
    </p:spTree>
    <p:extLst>
      <p:ext uri="{BB962C8B-B14F-4D97-AF65-F5344CB8AC3E}">
        <p14:creationId xmlns:p14="http://schemas.microsoft.com/office/powerpoint/2010/main" val="3934760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00741" y="351919"/>
            <a:ext cx="9257212" cy="461665"/>
          </a:xfrm>
          <a:prstGeom prst="rect">
            <a:avLst/>
          </a:prstGeom>
        </p:spPr>
        <p:txBody>
          <a:bodyPr wrap="square">
            <a:spAutoFit/>
          </a:bodyPr>
          <a:lstStyle/>
          <a:p>
            <a:r>
              <a:rPr lang="ja-JP" altLang="en-US" sz="2400" dirty="0" smtClean="0">
                <a:latin typeface="Generic3-Regular"/>
              </a:rPr>
              <a:t>グループディスカッションの例</a:t>
            </a:r>
          </a:p>
        </p:txBody>
      </p:sp>
      <p:graphicFrame>
        <p:nvGraphicFramePr>
          <p:cNvPr id="3" name="図表 2"/>
          <p:cNvGraphicFramePr/>
          <p:nvPr>
            <p:extLst>
              <p:ext uri="{D42A27DB-BD31-4B8C-83A1-F6EECF244321}">
                <p14:modId xmlns:p14="http://schemas.microsoft.com/office/powerpoint/2010/main" val="3550027543"/>
              </p:ext>
            </p:extLst>
          </p:nvPr>
        </p:nvGraphicFramePr>
        <p:xfrm>
          <a:off x="2408517" y="797916"/>
          <a:ext cx="9196295" cy="5008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角丸四角形 3"/>
          <p:cNvSpPr/>
          <p:nvPr/>
        </p:nvSpPr>
        <p:spPr>
          <a:xfrm>
            <a:off x="726141" y="5889812"/>
            <a:ext cx="11013141" cy="7933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t>挙がらなかった行為は、現場で直面した時に「虐待」「不適切支援」と気づけない可能性があります。</a:t>
            </a:r>
            <a:endParaRPr lang="en-US" altLang="ja-JP" dirty="0" smtClean="0"/>
          </a:p>
          <a:p>
            <a:pPr algn="ctr"/>
            <a:r>
              <a:rPr lang="ja-JP" altLang="en-US" dirty="0" smtClean="0"/>
              <a:t>できるだけ類似したサービス類型で、他事業所と繰り返し実施してみましょう</a:t>
            </a:r>
            <a:endParaRPr kumimoji="1" lang="ja-JP" altLang="en-US" dirty="0"/>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275249"/>
            <a:ext cx="3469601" cy="2474259"/>
          </a:xfrm>
          <a:prstGeom prst="rect">
            <a:avLst/>
          </a:prstGeom>
          <a:effectLst>
            <a:glow rad="101600">
              <a:schemeClr val="bg1"/>
            </a:glow>
          </a:effectLst>
        </p:spPr>
      </p:pic>
    </p:spTree>
    <p:extLst>
      <p:ext uri="{BB962C8B-B14F-4D97-AF65-F5344CB8AC3E}">
        <p14:creationId xmlns:p14="http://schemas.microsoft.com/office/powerpoint/2010/main" val="343571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EDCB98F1-7EE2-4B82-A9A5-0126110AE325}"/>
                                            </p:graphicEl>
                                          </p:spTgt>
                                        </p:tgtEl>
                                        <p:attrNameLst>
                                          <p:attrName>style.visibility</p:attrName>
                                        </p:attrNameLst>
                                      </p:cBhvr>
                                      <p:to>
                                        <p:strVal val="visible"/>
                                      </p:to>
                                    </p:set>
                                    <p:animEffect transition="in" filter="wipe(up)">
                                      <p:cBhvr>
                                        <p:cTn id="7" dur="500"/>
                                        <p:tgtEl>
                                          <p:spTgt spid="3">
                                            <p:graphicEl>
                                              <a:dgm id="{EDCB98F1-7EE2-4B82-A9A5-0126110AE325}"/>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graphicEl>
                                              <a:dgm id="{61F2FC1E-BC44-4625-9342-930DC396B535}"/>
                                            </p:graphicEl>
                                          </p:spTgt>
                                        </p:tgtEl>
                                        <p:attrNameLst>
                                          <p:attrName>style.visibility</p:attrName>
                                        </p:attrNameLst>
                                      </p:cBhvr>
                                      <p:to>
                                        <p:strVal val="visible"/>
                                      </p:to>
                                    </p:set>
                                    <p:animEffect transition="in" filter="wipe(up)">
                                      <p:cBhvr>
                                        <p:cTn id="10" dur="500"/>
                                        <p:tgtEl>
                                          <p:spTgt spid="3">
                                            <p:graphicEl>
                                              <a:dgm id="{61F2FC1E-BC44-4625-9342-930DC396B53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graphicEl>
                                              <a:dgm id="{175DF48D-29E0-4A8F-9F62-2CAF5E3E0CC8}"/>
                                            </p:graphicEl>
                                          </p:spTgt>
                                        </p:tgtEl>
                                        <p:attrNameLst>
                                          <p:attrName>style.visibility</p:attrName>
                                        </p:attrNameLst>
                                      </p:cBhvr>
                                      <p:to>
                                        <p:strVal val="visible"/>
                                      </p:to>
                                    </p:set>
                                    <p:animEffect transition="in" filter="wipe(up)">
                                      <p:cBhvr>
                                        <p:cTn id="15" dur="500"/>
                                        <p:tgtEl>
                                          <p:spTgt spid="3">
                                            <p:graphicEl>
                                              <a:dgm id="{175DF48D-29E0-4A8F-9F62-2CAF5E3E0CC8}"/>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graphicEl>
                                              <a:dgm id="{3995DC42-A128-4B38-8E29-46753A97A81E}"/>
                                            </p:graphicEl>
                                          </p:spTgt>
                                        </p:tgtEl>
                                        <p:attrNameLst>
                                          <p:attrName>style.visibility</p:attrName>
                                        </p:attrNameLst>
                                      </p:cBhvr>
                                      <p:to>
                                        <p:strVal val="visible"/>
                                      </p:to>
                                    </p:set>
                                    <p:animEffect transition="in" filter="wipe(up)">
                                      <p:cBhvr>
                                        <p:cTn id="18" dur="500"/>
                                        <p:tgtEl>
                                          <p:spTgt spid="3">
                                            <p:graphicEl>
                                              <a:dgm id="{3995DC42-A128-4B38-8E29-46753A97A81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graphicEl>
                                              <a:dgm id="{D5E7B1E1-BE42-4C34-B8B4-C10ED37E24B6}"/>
                                            </p:graphicEl>
                                          </p:spTgt>
                                        </p:tgtEl>
                                        <p:attrNameLst>
                                          <p:attrName>style.visibility</p:attrName>
                                        </p:attrNameLst>
                                      </p:cBhvr>
                                      <p:to>
                                        <p:strVal val="visible"/>
                                      </p:to>
                                    </p:set>
                                    <p:animEffect transition="in" filter="wipe(up)">
                                      <p:cBhvr>
                                        <p:cTn id="23" dur="500"/>
                                        <p:tgtEl>
                                          <p:spTgt spid="3">
                                            <p:graphicEl>
                                              <a:dgm id="{D5E7B1E1-BE42-4C34-B8B4-C10ED37E24B6}"/>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graphicEl>
                                              <a:dgm id="{56C55ECB-4030-4757-9705-ED46C1BD0C83}"/>
                                            </p:graphicEl>
                                          </p:spTgt>
                                        </p:tgtEl>
                                        <p:attrNameLst>
                                          <p:attrName>style.visibility</p:attrName>
                                        </p:attrNameLst>
                                      </p:cBhvr>
                                      <p:to>
                                        <p:strVal val="visible"/>
                                      </p:to>
                                    </p:set>
                                    <p:animEffect transition="in" filter="wipe(up)">
                                      <p:cBhvr>
                                        <p:cTn id="26" dur="500"/>
                                        <p:tgtEl>
                                          <p:spTgt spid="3">
                                            <p:graphicEl>
                                              <a:dgm id="{56C55ECB-4030-4757-9705-ED46C1BD0C83}"/>
                                            </p:graphicEl>
                                          </p:spTgt>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0515" y="1182916"/>
            <a:ext cx="10537371" cy="5675084"/>
          </a:xfrm>
          <a:prstGeom prst="roundRect">
            <a:avLst/>
          </a:prstGeom>
          <a:solidFill>
            <a:srgbClr val="F3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3"/>
          <a:srcRect l="12630" t="18204" r="14526" b="17510"/>
          <a:stretch/>
        </p:blipFill>
        <p:spPr>
          <a:xfrm>
            <a:off x="1611086" y="1615353"/>
            <a:ext cx="9361289" cy="4644803"/>
          </a:xfrm>
          <a:prstGeom prst="rect">
            <a:avLst/>
          </a:prstGeom>
        </p:spPr>
      </p:pic>
      <p:sp>
        <p:nvSpPr>
          <p:cNvPr id="4" name="角丸四角形 3"/>
          <p:cNvSpPr/>
          <p:nvPr/>
        </p:nvSpPr>
        <p:spPr>
          <a:xfrm>
            <a:off x="3135088" y="5748785"/>
            <a:ext cx="4325257" cy="5225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職場のストレスセルフチェック</a:t>
            </a:r>
            <a:endParaRPr kumimoji="1" lang="ja-JP" altLang="en-US" dirty="0"/>
          </a:p>
        </p:txBody>
      </p:sp>
      <p:sp>
        <p:nvSpPr>
          <p:cNvPr id="5" name="正方形/長方形 4"/>
          <p:cNvSpPr/>
          <p:nvPr/>
        </p:nvSpPr>
        <p:spPr>
          <a:xfrm>
            <a:off x="7027367" y="6374412"/>
            <a:ext cx="3797835" cy="369332"/>
          </a:xfrm>
          <a:prstGeom prst="rect">
            <a:avLst/>
          </a:prstGeom>
        </p:spPr>
        <p:txBody>
          <a:bodyPr wrap="none">
            <a:spAutoFit/>
          </a:bodyPr>
          <a:lstStyle/>
          <a:p>
            <a:pPr algn="ctr"/>
            <a:r>
              <a:rPr lang="en-US" altLang="ja-JP" dirty="0"/>
              <a:t>https://kokoro.mhlw.go.jp/check/</a:t>
            </a:r>
            <a:endParaRPr lang="ja-JP" altLang="en-US" dirty="0"/>
          </a:p>
        </p:txBody>
      </p:sp>
      <p:sp>
        <p:nvSpPr>
          <p:cNvPr id="6" name="角丸四角形 5"/>
          <p:cNvSpPr/>
          <p:nvPr/>
        </p:nvSpPr>
        <p:spPr>
          <a:xfrm>
            <a:off x="7808687" y="5748785"/>
            <a:ext cx="1030515" cy="5225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検　索</a:t>
            </a:r>
            <a:endParaRPr kumimoji="1" lang="ja-JP" altLang="en-US"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07424">
            <a:off x="8644425" y="5779963"/>
            <a:ext cx="776759" cy="586386"/>
          </a:xfrm>
          <a:prstGeom prst="rect">
            <a:avLst/>
          </a:prstGeom>
        </p:spPr>
      </p:pic>
      <p:sp>
        <p:nvSpPr>
          <p:cNvPr id="9" name="正方形/長方形 8"/>
          <p:cNvSpPr/>
          <p:nvPr/>
        </p:nvSpPr>
        <p:spPr>
          <a:xfrm>
            <a:off x="500741" y="351919"/>
            <a:ext cx="9257212" cy="830997"/>
          </a:xfrm>
          <a:prstGeom prst="rect">
            <a:avLst/>
          </a:prstGeom>
        </p:spPr>
        <p:txBody>
          <a:bodyPr wrap="square">
            <a:spAutoFit/>
          </a:bodyPr>
          <a:lstStyle/>
          <a:p>
            <a:r>
              <a:rPr lang="ja-JP" altLang="en-US" sz="2400" dirty="0" smtClean="0">
                <a:latin typeface="Generic3-Regular"/>
              </a:rPr>
              <a:t>職員が職場で孤立したり、ストレスを抱えたりすることを</a:t>
            </a:r>
            <a:endParaRPr lang="en-US" altLang="ja-JP" sz="2400" dirty="0" smtClean="0">
              <a:latin typeface="Generic3-Regular"/>
            </a:endParaRPr>
          </a:p>
          <a:p>
            <a:r>
              <a:rPr lang="ja-JP" altLang="en-US" sz="2400" dirty="0" smtClean="0">
                <a:latin typeface="Generic3-Regular"/>
              </a:rPr>
              <a:t>防ぐことも、虐待の防止につながります。</a:t>
            </a:r>
          </a:p>
        </p:txBody>
      </p:sp>
    </p:spTree>
    <p:extLst>
      <p:ext uri="{BB962C8B-B14F-4D97-AF65-F5344CB8AC3E}">
        <p14:creationId xmlns:p14="http://schemas.microsoft.com/office/powerpoint/2010/main" val="341951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00740" y="351919"/>
            <a:ext cx="10254345" cy="830997"/>
          </a:xfrm>
          <a:prstGeom prst="rect">
            <a:avLst/>
          </a:prstGeom>
        </p:spPr>
        <p:txBody>
          <a:bodyPr wrap="square">
            <a:spAutoFit/>
          </a:bodyPr>
          <a:lstStyle/>
          <a:p>
            <a:r>
              <a:rPr lang="ja-JP" altLang="en-US" sz="2400" dirty="0">
                <a:latin typeface="Generic3-Regular"/>
              </a:rPr>
              <a:t>正当な理由なく身体を拘束することは身体的虐待です</a:t>
            </a:r>
            <a:r>
              <a:rPr lang="ja-JP" altLang="en-US" sz="2400" dirty="0" smtClean="0">
                <a:latin typeface="Generic3-Regular"/>
              </a:rPr>
              <a:t>。</a:t>
            </a:r>
            <a:endParaRPr lang="en-US" altLang="ja-JP" sz="2400" dirty="0" smtClean="0">
              <a:latin typeface="Generic3-Regular"/>
            </a:endParaRPr>
          </a:p>
          <a:p>
            <a:r>
              <a:rPr lang="ja-JP" altLang="en-US" sz="2400" dirty="0" smtClean="0">
                <a:latin typeface="Generic3-Regular"/>
              </a:rPr>
              <a:t>「身体拘束をしない」支援の検討が、支援の質の向上に繋がります！</a:t>
            </a:r>
          </a:p>
        </p:txBody>
      </p:sp>
      <p:sp>
        <p:nvSpPr>
          <p:cNvPr id="3" name="テキスト ボックス 2"/>
          <p:cNvSpPr>
            <a:spLocks noChangeArrowheads="1"/>
          </p:cNvSpPr>
          <p:nvPr/>
        </p:nvSpPr>
        <p:spPr bwMode="auto">
          <a:xfrm>
            <a:off x="667657" y="1528310"/>
            <a:ext cx="10987314" cy="5033962"/>
          </a:xfrm>
          <a:prstGeom prst="rect">
            <a:avLst/>
          </a:prstGeom>
          <a:solidFill>
            <a:srgbClr val="FFFFFF"/>
          </a:solidFill>
          <a:ln w="25400" cap="flat" algn="ctr">
            <a:solidFill>
              <a:srgbClr val="000000"/>
            </a:solidFill>
            <a:prstDash val="solid"/>
            <a:round/>
            <a:headEnd type="none" w="med" len="med"/>
            <a:tailEnd type="none" w="med" len="med"/>
          </a:ln>
        </p:spPr>
        <p:txBody>
          <a:bodyPr/>
          <a:lstStyle>
            <a:lvl1pPr marL="715963" indent="-715963"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0000"/>
                </a:solidFill>
                <a:latin typeface="游ゴシック" panose="020B0400000000000000" pitchFamily="50" charset="-128"/>
                <a:ea typeface="游ゴシック" panose="020B0400000000000000" pitchFamily="50" charset="-128"/>
              </a:rPr>
              <a:t>　</a:t>
            </a:r>
            <a:r>
              <a:rPr lang="ja-JP" altLang="en-US" sz="2400" dirty="0">
                <a:solidFill>
                  <a:srgbClr val="FF0000"/>
                </a:solidFill>
                <a:latin typeface="游ゴシック" panose="020B0400000000000000" pitchFamily="50" charset="-128"/>
                <a:ea typeface="游ゴシック" panose="020B0400000000000000" pitchFamily="50" charset="-128"/>
              </a:rPr>
              <a:t>（１）やむを得ず身体拘束をするときの３要件</a:t>
            </a:r>
          </a:p>
          <a:p>
            <a:pPr lvl="1" eaLnBrk="1" hangingPunct="1">
              <a:buFont typeface="+mj-ea"/>
              <a:buAutoNum type="circleNumDbPlain"/>
            </a:pPr>
            <a:r>
              <a:rPr lang="ja-JP" altLang="en-US" sz="2000" b="1" dirty="0" smtClean="0">
                <a:latin typeface="游ゴシック" panose="020B0400000000000000" pitchFamily="50" charset="-128"/>
                <a:ea typeface="游ゴシック" panose="020B0400000000000000" pitchFamily="50" charset="-128"/>
              </a:rPr>
              <a:t>切迫性</a:t>
            </a:r>
            <a:r>
              <a:rPr lang="ja-JP" altLang="en-US" sz="2000" dirty="0">
                <a:latin typeface="游ゴシック" panose="020B0400000000000000" pitchFamily="50" charset="-128"/>
                <a:ea typeface="游ゴシック" panose="020B0400000000000000" pitchFamily="50" charset="-128"/>
              </a:rPr>
              <a:t>　　利用者本人又は他の利用者等の生命、身体、権利が危険に</a:t>
            </a:r>
            <a:r>
              <a:rPr lang="ja-JP" altLang="en-US" sz="2000" dirty="0" smtClean="0">
                <a:latin typeface="游ゴシック" panose="020B0400000000000000" pitchFamily="50" charset="-128"/>
                <a:ea typeface="游ゴシック" panose="020B0400000000000000" pitchFamily="50" charset="-128"/>
              </a:rPr>
              <a:t>さ</a:t>
            </a:r>
            <a:r>
              <a:rPr lang="ja-JP" altLang="en-US" sz="2000" dirty="0">
                <a:latin typeface="游ゴシック" panose="020B0400000000000000" pitchFamily="50" charset="-128"/>
                <a:ea typeface="游ゴシック" panose="020B0400000000000000" pitchFamily="50" charset="-128"/>
              </a:rPr>
              <a:t>らされる</a:t>
            </a:r>
            <a:r>
              <a:rPr lang="ja-JP" altLang="en-US" sz="2000" dirty="0" smtClean="0">
                <a:latin typeface="游ゴシック" panose="020B0400000000000000" pitchFamily="50" charset="-128"/>
                <a:ea typeface="游ゴシック" panose="020B0400000000000000" pitchFamily="50" charset="-128"/>
              </a:rPr>
              <a:t>可能性</a:t>
            </a:r>
            <a:r>
              <a:rPr lang="en-US" altLang="ja-JP" sz="2000" dirty="0" smtClean="0">
                <a:latin typeface="游ゴシック" panose="020B0400000000000000" pitchFamily="50" charset="-128"/>
                <a:ea typeface="游ゴシック" panose="020B0400000000000000" pitchFamily="50" charset="-128"/>
              </a:rPr>
              <a:t/>
            </a:r>
            <a:br>
              <a:rPr lang="en-US" altLang="ja-JP" sz="2000" dirty="0" smtClean="0">
                <a:latin typeface="游ゴシック" panose="020B0400000000000000" pitchFamily="50" charset="-128"/>
                <a:ea typeface="游ゴシック" panose="020B0400000000000000" pitchFamily="50" charset="-128"/>
              </a:rPr>
            </a:br>
            <a:r>
              <a:rPr lang="ja-JP" altLang="en-US" sz="2000" dirty="0" smtClean="0">
                <a:latin typeface="游ゴシック" panose="020B0400000000000000" pitchFamily="50" charset="-128"/>
                <a:ea typeface="游ゴシック" panose="020B0400000000000000" pitchFamily="50" charset="-128"/>
              </a:rPr>
              <a:t>　　　　　　が著しく</a:t>
            </a:r>
            <a:r>
              <a:rPr lang="ja-JP" altLang="en-US" sz="2000" dirty="0">
                <a:latin typeface="游ゴシック" panose="020B0400000000000000" pitchFamily="50" charset="-128"/>
                <a:ea typeface="游ゴシック" panose="020B0400000000000000" pitchFamily="50" charset="-128"/>
              </a:rPr>
              <a:t>高いこと</a:t>
            </a:r>
          </a:p>
          <a:p>
            <a:pPr lvl="1" eaLnBrk="1" hangingPunct="1">
              <a:buFont typeface="+mj-ea"/>
              <a:buAutoNum type="circleNumDbPlain"/>
            </a:pPr>
            <a:r>
              <a:rPr lang="ja-JP" altLang="en-US" sz="2000" b="1" dirty="0" smtClean="0">
                <a:latin typeface="游ゴシック" panose="020B0400000000000000" pitchFamily="50" charset="-128"/>
                <a:ea typeface="游ゴシック" panose="020B0400000000000000" pitchFamily="50" charset="-128"/>
              </a:rPr>
              <a:t>非代替性　</a:t>
            </a:r>
            <a:r>
              <a:rPr lang="ja-JP" altLang="en-US" sz="2000" dirty="0" smtClean="0">
                <a:latin typeface="游ゴシック" panose="020B0400000000000000" pitchFamily="50" charset="-128"/>
                <a:ea typeface="游ゴシック" panose="020B0400000000000000" pitchFamily="50" charset="-128"/>
              </a:rPr>
              <a:t>身体</a:t>
            </a:r>
            <a:r>
              <a:rPr lang="ja-JP" altLang="en-US" sz="2000" dirty="0">
                <a:latin typeface="游ゴシック" panose="020B0400000000000000" pitchFamily="50" charset="-128"/>
                <a:ea typeface="游ゴシック" panose="020B0400000000000000" pitchFamily="50" charset="-128"/>
              </a:rPr>
              <a:t>拘束や行動制限を行う以外に代替する方法 がないこと</a:t>
            </a:r>
          </a:p>
          <a:p>
            <a:pPr lvl="1" eaLnBrk="1" hangingPunct="1">
              <a:buFont typeface="+mj-ea"/>
              <a:buAutoNum type="circleNumDbPlain"/>
            </a:pPr>
            <a:r>
              <a:rPr lang="ja-JP" altLang="en-US" sz="2000" b="1" dirty="0" smtClean="0">
                <a:latin typeface="游ゴシック" panose="020B0400000000000000" pitchFamily="50" charset="-128"/>
                <a:ea typeface="游ゴシック" panose="020B0400000000000000" pitchFamily="50" charset="-128"/>
              </a:rPr>
              <a:t>一時性</a:t>
            </a:r>
            <a:r>
              <a:rPr lang="ja-JP" altLang="en-US" sz="2000" dirty="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身体</a:t>
            </a:r>
            <a:r>
              <a:rPr lang="ja-JP" altLang="en-US" sz="2000" dirty="0">
                <a:latin typeface="游ゴシック" panose="020B0400000000000000" pitchFamily="50" charset="-128"/>
                <a:ea typeface="游ゴシック" panose="020B0400000000000000" pitchFamily="50" charset="-128"/>
              </a:rPr>
              <a:t>拘束その他の行動制限が一時的であること</a:t>
            </a:r>
          </a:p>
          <a:p>
            <a:pPr eaLnBrk="1" hangingPunct="1"/>
            <a:r>
              <a:rPr lang="ja-JP" altLang="en-US" sz="2000" dirty="0">
                <a:solidFill>
                  <a:srgbClr val="000000"/>
                </a:solidFill>
                <a:latin typeface="游ゴシック" panose="020B0400000000000000" pitchFamily="50" charset="-128"/>
                <a:ea typeface="游ゴシック" panose="020B0400000000000000" pitchFamily="50" charset="-128"/>
              </a:rPr>
              <a:t>　　　</a:t>
            </a:r>
            <a:r>
              <a:rPr lang="en-US" altLang="ja-JP" sz="2000" b="1" dirty="0">
                <a:solidFill>
                  <a:srgbClr val="000000"/>
                </a:solidFill>
                <a:latin typeface="游ゴシック" panose="020B0400000000000000" pitchFamily="50" charset="-128"/>
                <a:ea typeface="游ゴシック" panose="020B0400000000000000" pitchFamily="50" charset="-128"/>
              </a:rPr>
              <a:t>※3</a:t>
            </a:r>
            <a:r>
              <a:rPr lang="ja-JP" altLang="en-US" sz="2000" b="1" dirty="0">
                <a:solidFill>
                  <a:srgbClr val="000000"/>
                </a:solidFill>
                <a:latin typeface="游ゴシック" panose="020B0400000000000000" pitchFamily="50" charset="-128"/>
                <a:ea typeface="游ゴシック" panose="020B0400000000000000" pitchFamily="50" charset="-128"/>
              </a:rPr>
              <a:t>要件に該当しても身体拘束を行う判断は組織的かつ慎重に！</a:t>
            </a:r>
          </a:p>
          <a:p>
            <a:pPr eaLnBrk="1" hangingPunct="1"/>
            <a:r>
              <a:rPr lang="ja-JP" altLang="en-US" sz="2400" dirty="0">
                <a:solidFill>
                  <a:srgbClr val="000000"/>
                </a:solidFill>
                <a:latin typeface="游ゴシック" panose="020B0400000000000000" pitchFamily="50" charset="-128"/>
                <a:ea typeface="游ゴシック" panose="020B0400000000000000" pitchFamily="50" charset="-128"/>
              </a:rPr>
              <a:t>　</a:t>
            </a:r>
            <a:r>
              <a:rPr lang="ja-JP" altLang="en-US" sz="2400" dirty="0">
                <a:solidFill>
                  <a:srgbClr val="FF0000"/>
                </a:solidFill>
                <a:latin typeface="游ゴシック" panose="020B0400000000000000" pitchFamily="50" charset="-128"/>
                <a:ea typeface="游ゴシック" panose="020B0400000000000000" pitchFamily="50" charset="-128"/>
              </a:rPr>
              <a:t>（２）組織として慎重に検討、決定し個別支援計画に記載</a:t>
            </a:r>
          </a:p>
          <a:p>
            <a:pPr eaLnBrk="1" hangingPunct="1"/>
            <a:r>
              <a:rPr lang="ja-JP" altLang="en-US" sz="2400" dirty="0">
                <a:solidFill>
                  <a:srgbClr val="000000"/>
                </a:solidFill>
                <a:latin typeface="游ゴシック" panose="020B0400000000000000" pitchFamily="50" charset="-128"/>
                <a:ea typeface="游ゴシック" panose="020B0400000000000000" pitchFamily="50" charset="-128"/>
              </a:rPr>
              <a:t>　　　</a:t>
            </a:r>
            <a:r>
              <a:rPr lang="ja-JP" altLang="en-US" sz="2000" dirty="0">
                <a:solidFill>
                  <a:srgbClr val="000000"/>
                </a:solidFill>
                <a:latin typeface="游ゴシック" panose="020B0400000000000000" pitchFamily="50" charset="-128"/>
                <a:ea typeface="游ゴシック" panose="020B0400000000000000" pitchFamily="50" charset="-128"/>
              </a:rPr>
              <a:t>・どのような理由で、どのような身体拘束を、いつするのか</a:t>
            </a:r>
          </a:p>
          <a:p>
            <a:pPr eaLnBrk="1" hangingPunct="1"/>
            <a:r>
              <a:rPr lang="ja-JP" altLang="en-US" sz="2000" dirty="0">
                <a:solidFill>
                  <a:srgbClr val="000000"/>
                </a:solidFill>
                <a:latin typeface="游ゴシック" panose="020B0400000000000000" pitchFamily="50" charset="-128"/>
                <a:ea typeface="游ゴシック" panose="020B0400000000000000" pitchFamily="50" charset="-128"/>
              </a:rPr>
              <a:t>　　　</a:t>
            </a:r>
            <a:r>
              <a:rPr lang="en-US" altLang="ja-JP" sz="2000" b="1" dirty="0">
                <a:solidFill>
                  <a:srgbClr val="000000"/>
                </a:solidFill>
                <a:latin typeface="游ゴシック" panose="020B0400000000000000" pitchFamily="50" charset="-128"/>
                <a:ea typeface="游ゴシック" panose="020B0400000000000000" pitchFamily="50" charset="-128"/>
              </a:rPr>
              <a:t>※</a:t>
            </a:r>
            <a:r>
              <a:rPr lang="ja-JP" altLang="en-US" sz="2000" b="1" dirty="0">
                <a:solidFill>
                  <a:srgbClr val="000000"/>
                </a:solidFill>
                <a:latin typeface="游ゴシック" panose="020B0400000000000000" pitchFamily="50" charset="-128"/>
                <a:ea typeface="游ゴシック" panose="020B0400000000000000" pitchFamily="50" charset="-128"/>
              </a:rPr>
              <a:t>個別支援会議による慎重な検討・決定。個別支援計画への身体拘束の態様及び時間、やむを得ない理由を記載すること！</a:t>
            </a:r>
          </a:p>
          <a:p>
            <a:pPr eaLnBrk="1" hangingPunct="1"/>
            <a:r>
              <a:rPr lang="ja-JP" altLang="en-US" sz="2400" dirty="0">
                <a:solidFill>
                  <a:srgbClr val="FF0000"/>
                </a:solidFill>
                <a:latin typeface="游ゴシック" panose="020B0400000000000000" pitchFamily="50" charset="-128"/>
                <a:ea typeface="游ゴシック" panose="020B0400000000000000" pitchFamily="50" charset="-128"/>
              </a:rPr>
              <a:t>　（３）本人・家族に丁寧な説明をして、同意を得る</a:t>
            </a:r>
          </a:p>
          <a:p>
            <a:pPr eaLnBrk="1" hangingPunct="1"/>
            <a:r>
              <a:rPr lang="ja-JP" altLang="en-US" sz="2000" dirty="0">
                <a:latin typeface="游ゴシック" panose="020B0400000000000000" pitchFamily="50" charset="-128"/>
                <a:ea typeface="游ゴシック" panose="020B0400000000000000" pitchFamily="50" charset="-128"/>
              </a:rPr>
              <a:t>　　　</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中立的・客観的な視点が必要。家族の心情等を考慮する。</a:t>
            </a:r>
          </a:p>
          <a:p>
            <a:pPr eaLnBrk="1" hangingPunct="1"/>
            <a:r>
              <a:rPr lang="ja-JP" altLang="en-US" sz="2000" b="1" dirty="0">
                <a:latin typeface="游ゴシック" panose="020B0400000000000000" pitchFamily="50" charset="-128"/>
                <a:ea typeface="游ゴシック" panose="020B0400000000000000" pitchFamily="50" charset="-128"/>
              </a:rPr>
              <a:t>　　　　　第</a:t>
            </a:r>
            <a:r>
              <a:rPr lang="en-US" altLang="ja-JP" sz="2000" b="1" dirty="0">
                <a:latin typeface="游ゴシック" panose="020B0400000000000000" pitchFamily="50" charset="-128"/>
                <a:ea typeface="游ゴシック" panose="020B0400000000000000" pitchFamily="50" charset="-128"/>
              </a:rPr>
              <a:t>3</a:t>
            </a:r>
            <a:r>
              <a:rPr lang="ja-JP" altLang="en-US" sz="2000" b="1" dirty="0">
                <a:latin typeface="游ゴシック" panose="020B0400000000000000" pitchFamily="50" charset="-128"/>
                <a:ea typeface="游ゴシック" panose="020B0400000000000000" pitchFamily="50" charset="-128"/>
              </a:rPr>
              <a:t>者や専門家の意見も取り入れる。</a:t>
            </a:r>
          </a:p>
          <a:p>
            <a:pPr eaLnBrk="1" hangingPunct="1"/>
            <a:r>
              <a:rPr lang="ja-JP" altLang="en-US" sz="2400" dirty="0">
                <a:solidFill>
                  <a:srgbClr val="000000"/>
                </a:solidFill>
                <a:latin typeface="游ゴシック" panose="020B0400000000000000" pitchFamily="50" charset="-128"/>
                <a:ea typeface="游ゴシック" panose="020B0400000000000000" pitchFamily="50" charset="-128"/>
              </a:rPr>
              <a:t>　</a:t>
            </a:r>
            <a:r>
              <a:rPr lang="ja-JP" altLang="en-US" sz="2400" dirty="0">
                <a:solidFill>
                  <a:srgbClr val="FF0000"/>
                </a:solidFill>
                <a:latin typeface="游ゴシック" panose="020B0400000000000000" pitchFamily="50" charset="-128"/>
                <a:ea typeface="游ゴシック" panose="020B0400000000000000" pitchFamily="50" charset="-128"/>
              </a:rPr>
              <a:t>（４）必要な事項の記録</a:t>
            </a:r>
            <a:r>
              <a:rPr lang="en-US" altLang="ja-JP" sz="2400" dirty="0">
                <a:solidFill>
                  <a:srgbClr val="FF0000"/>
                </a:solidFill>
                <a:latin typeface="游ゴシック" panose="020B0400000000000000" pitchFamily="50" charset="-128"/>
                <a:ea typeface="游ゴシック" panose="020B0400000000000000" pitchFamily="50" charset="-128"/>
              </a:rPr>
              <a:t>(</a:t>
            </a:r>
            <a:r>
              <a:rPr lang="ja-JP" altLang="en-US" sz="2400" dirty="0">
                <a:solidFill>
                  <a:srgbClr val="FF0000"/>
                </a:solidFill>
                <a:latin typeface="游ゴシック" panose="020B0400000000000000" pitchFamily="50" charset="-128"/>
                <a:ea typeface="游ゴシック" panose="020B0400000000000000" pitchFamily="50" charset="-128"/>
              </a:rPr>
              <a:t>態様・時間・対象者の心身の状況等</a:t>
            </a:r>
            <a:r>
              <a:rPr lang="en-US" altLang="ja-JP" sz="2400" dirty="0">
                <a:solidFill>
                  <a:srgbClr val="FF0000"/>
                </a:solidFill>
                <a:latin typeface="游ゴシック" panose="020B0400000000000000" pitchFamily="50" charset="-128"/>
                <a:ea typeface="游ゴシック" panose="020B0400000000000000" pitchFamily="50" charset="-128"/>
              </a:rPr>
              <a:t>)</a:t>
            </a:r>
          </a:p>
          <a:p>
            <a:pPr eaLnBrk="1" hangingPunct="1"/>
            <a:r>
              <a:rPr lang="ja-JP" altLang="en-US" sz="2400" dirty="0">
                <a:solidFill>
                  <a:srgbClr val="000000"/>
                </a:solidFill>
                <a:latin typeface="游ゴシック" panose="020B0400000000000000" pitchFamily="50" charset="-128"/>
                <a:ea typeface="游ゴシック" panose="020B0400000000000000" pitchFamily="50" charset="-128"/>
              </a:rPr>
              <a:t>　　　</a:t>
            </a:r>
            <a:r>
              <a:rPr lang="ja-JP" altLang="en-US" sz="2000" b="1" dirty="0">
                <a:solidFill>
                  <a:srgbClr val="000000"/>
                </a:solidFill>
                <a:latin typeface="游ゴシック" panose="020B0400000000000000" pitchFamily="50" charset="-128"/>
                <a:ea typeface="游ゴシック" panose="020B0400000000000000" pitchFamily="50" charset="-128"/>
              </a:rPr>
              <a:t>・身体拘束を行ったときは、支援記録などにそのつど記録</a:t>
            </a:r>
          </a:p>
        </p:txBody>
      </p:sp>
    </p:spTree>
    <p:extLst>
      <p:ext uri="{BB962C8B-B14F-4D97-AF65-F5344CB8AC3E}">
        <p14:creationId xmlns:p14="http://schemas.microsoft.com/office/powerpoint/2010/main" val="885177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35130" y="3635826"/>
            <a:ext cx="11599818" cy="674915"/>
          </a:xfrm>
          <a:prstGeom prst="roundRect">
            <a:avLst>
              <a:gd name="adj" fmla="val 10860"/>
            </a:avLst>
          </a:prstGeom>
          <a:ln w="28575"/>
        </p:spPr>
        <p:style>
          <a:lnRef idx="2">
            <a:schemeClr val="accent1"/>
          </a:lnRef>
          <a:fillRef idx="1">
            <a:schemeClr val="lt1"/>
          </a:fillRef>
          <a:effectRef idx="0">
            <a:schemeClr val="accent1"/>
          </a:effectRef>
          <a:fontRef idx="minor">
            <a:schemeClr val="dk1"/>
          </a:fontRef>
        </p:style>
        <p:txBody>
          <a:bodyPr rtlCol="0" anchor="ctr"/>
          <a:lstStyle/>
          <a:p>
            <a:pPr lvl="8"/>
            <a:r>
              <a:rPr lang="ja-JP" altLang="en-US" dirty="0" smtClean="0"/>
              <a:t>〇　障害福祉サービス等事業所の職員に対して以下のとおり</a:t>
            </a:r>
            <a:r>
              <a:rPr lang="en-US" altLang="ja-JP" dirty="0" smtClean="0"/>
              <a:t/>
            </a:r>
            <a:br>
              <a:rPr lang="en-US" altLang="ja-JP" dirty="0" smtClean="0"/>
            </a:br>
            <a:r>
              <a:rPr lang="ja-JP" altLang="en-US" dirty="0" smtClean="0"/>
              <a:t>　　基礎研修・実施研修を実施</a:t>
            </a:r>
            <a:endParaRPr kumimoji="1" lang="ja-JP" altLang="en-US" dirty="0"/>
          </a:p>
        </p:txBody>
      </p:sp>
      <p:sp>
        <p:nvSpPr>
          <p:cNvPr id="2" name="正方形/長方形 1"/>
          <p:cNvSpPr/>
          <p:nvPr/>
        </p:nvSpPr>
        <p:spPr>
          <a:xfrm>
            <a:off x="0" y="0"/>
            <a:ext cx="12192000" cy="4833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b="1" dirty="0" smtClean="0"/>
              <a:t>強度行動障害支援者養成研修について</a:t>
            </a:r>
            <a:endParaRPr kumimoji="1" lang="ja-JP" altLang="en-US" sz="2400" b="1" dirty="0"/>
          </a:p>
        </p:txBody>
      </p:sp>
      <p:sp>
        <p:nvSpPr>
          <p:cNvPr id="3" name="正方形/長方形 2"/>
          <p:cNvSpPr/>
          <p:nvPr/>
        </p:nvSpPr>
        <p:spPr>
          <a:xfrm>
            <a:off x="235130" y="611775"/>
            <a:ext cx="11743509" cy="18941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游ゴシック" panose="020B0400000000000000" pitchFamily="50" charset="-128"/>
              <a:buChar char="○"/>
            </a:pPr>
            <a:r>
              <a:rPr kumimoji="1" lang="ja-JP" altLang="en-US" dirty="0" smtClean="0"/>
              <a:t>強度行動障害を有する者は、自傷、他害行為など危険を伴う行動を頻回に示すことなどを特徴としているため、現状では事業所の受け入れが困難であったり、受け入れた後の不適切な支援により、利用者に対する虐待に繋がる可能性も懸念されている。</a:t>
            </a:r>
            <a:endParaRPr kumimoji="1" lang="en-US" altLang="ja-JP" dirty="0" smtClean="0"/>
          </a:p>
          <a:p>
            <a:pPr marL="285750" indent="-285750">
              <a:buFont typeface="游ゴシック" panose="020B0400000000000000" pitchFamily="50" charset="-128"/>
              <a:buChar char="○"/>
            </a:pPr>
            <a:r>
              <a:rPr lang="ja-JP" altLang="en-US" dirty="0"/>
              <a:t>一方</a:t>
            </a:r>
            <a:r>
              <a:rPr lang="ja-JP" altLang="en-US" dirty="0" smtClean="0"/>
              <a:t>で、施設等において適切な支援を行う事により、他害行為などの危険を伴う行動の回数が減少するなどの支援の有効性も報告されていることから、地域生活支援事業において強度行動障害を有する者に対して適切な支援を行う職員の人材育成を目的とする体系的な研修を実施しているところ。</a:t>
            </a:r>
            <a:endParaRPr kumimoji="1" lang="ja-JP" altLang="en-US" dirty="0"/>
          </a:p>
        </p:txBody>
      </p:sp>
      <p:sp>
        <p:nvSpPr>
          <p:cNvPr id="4" name="角丸四角形 3"/>
          <p:cNvSpPr/>
          <p:nvPr/>
        </p:nvSpPr>
        <p:spPr>
          <a:xfrm>
            <a:off x="235130" y="2706786"/>
            <a:ext cx="11599818" cy="674915"/>
          </a:xfrm>
          <a:prstGeom prst="roundRect">
            <a:avLst>
              <a:gd name="adj" fmla="val 10860"/>
            </a:avLst>
          </a:prstGeom>
          <a:ln w="28575"/>
        </p:spPr>
        <p:style>
          <a:lnRef idx="2">
            <a:schemeClr val="accent1"/>
          </a:lnRef>
          <a:fillRef idx="1">
            <a:schemeClr val="lt1"/>
          </a:fillRef>
          <a:effectRef idx="0">
            <a:schemeClr val="accent1"/>
          </a:effectRef>
          <a:fontRef idx="minor">
            <a:schemeClr val="dk1"/>
          </a:fontRef>
        </p:style>
        <p:txBody>
          <a:bodyPr rtlCol="0" anchor="ctr"/>
          <a:lstStyle/>
          <a:p>
            <a:pPr lvl="8"/>
            <a:r>
              <a:rPr kumimoji="1" lang="ja-JP" altLang="en-US" dirty="0" smtClean="0">
                <a:solidFill>
                  <a:srgbClr val="FF0000"/>
                </a:solidFill>
              </a:rPr>
              <a:t>（指導者養成研修）</a:t>
            </a:r>
            <a:endParaRPr kumimoji="1" lang="en-US" altLang="ja-JP" dirty="0" smtClean="0">
              <a:solidFill>
                <a:srgbClr val="FF0000"/>
              </a:solidFill>
            </a:endParaRPr>
          </a:p>
          <a:p>
            <a:pPr lvl="8"/>
            <a:r>
              <a:rPr lang="ja-JP" altLang="en-US" dirty="0" smtClean="0"/>
              <a:t>〇　基礎研修・実施研修の指導者を養成するための研修を実施</a:t>
            </a:r>
            <a:endParaRPr kumimoji="1" lang="ja-JP" altLang="en-US" dirty="0"/>
          </a:p>
        </p:txBody>
      </p:sp>
      <p:sp>
        <p:nvSpPr>
          <p:cNvPr id="6" name="角丸四角形 5"/>
          <p:cNvSpPr/>
          <p:nvPr/>
        </p:nvSpPr>
        <p:spPr>
          <a:xfrm>
            <a:off x="235130" y="4550225"/>
            <a:ext cx="4075612" cy="2232000"/>
          </a:xfrm>
          <a:prstGeom prst="roundRect">
            <a:avLst>
              <a:gd name="adj" fmla="val 7502"/>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正方形/長方形 6"/>
          <p:cNvSpPr/>
          <p:nvPr/>
        </p:nvSpPr>
        <p:spPr>
          <a:xfrm>
            <a:off x="195941" y="2667597"/>
            <a:ext cx="3122023" cy="3744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国立のぞみの園</a:t>
            </a:r>
            <a:endParaRPr kumimoji="1" lang="ja-JP" altLang="en-US" dirty="0"/>
          </a:p>
        </p:txBody>
      </p:sp>
      <p:sp>
        <p:nvSpPr>
          <p:cNvPr id="8" name="正方形/長方形 7"/>
          <p:cNvSpPr/>
          <p:nvPr/>
        </p:nvSpPr>
        <p:spPr>
          <a:xfrm>
            <a:off x="195941" y="4524100"/>
            <a:ext cx="3122023" cy="3744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障害福祉サービス等事業所</a:t>
            </a:r>
            <a:endParaRPr kumimoji="1" lang="ja-JP" altLang="en-US" dirty="0"/>
          </a:p>
        </p:txBody>
      </p:sp>
      <p:sp>
        <p:nvSpPr>
          <p:cNvPr id="9" name="正方形/長方形 8"/>
          <p:cNvSpPr/>
          <p:nvPr/>
        </p:nvSpPr>
        <p:spPr>
          <a:xfrm>
            <a:off x="195941" y="3583574"/>
            <a:ext cx="3122023" cy="3744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都道府県</a:t>
            </a:r>
            <a:endParaRPr kumimoji="1" lang="ja-JP" altLang="en-US" dirty="0"/>
          </a:p>
        </p:txBody>
      </p:sp>
      <p:sp>
        <p:nvSpPr>
          <p:cNvPr id="11" name="下矢印 10"/>
          <p:cNvSpPr/>
          <p:nvPr/>
        </p:nvSpPr>
        <p:spPr>
          <a:xfrm>
            <a:off x="1482633" y="3093716"/>
            <a:ext cx="627017" cy="44849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2" name="下矢印 11"/>
          <p:cNvSpPr/>
          <p:nvPr/>
        </p:nvSpPr>
        <p:spPr>
          <a:xfrm>
            <a:off x="1482633" y="4023358"/>
            <a:ext cx="627017" cy="44849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326571" y="5024841"/>
            <a:ext cx="11586754" cy="748939"/>
            <a:chOff x="391886" y="5024841"/>
            <a:chExt cx="11586754" cy="748939"/>
          </a:xfrm>
        </p:grpSpPr>
        <p:sp>
          <p:nvSpPr>
            <p:cNvPr id="13" name="角丸四角形 12"/>
            <p:cNvSpPr/>
            <p:nvPr/>
          </p:nvSpPr>
          <p:spPr>
            <a:xfrm>
              <a:off x="391886" y="5138052"/>
              <a:ext cx="3853543" cy="522516"/>
            </a:xfrm>
            <a:prstGeom prst="roundRect">
              <a:avLst/>
            </a:prstGeom>
            <a:solidFill>
              <a:srgbClr val="CC99FF"/>
            </a:solidFill>
            <a:ln>
              <a:noFill/>
            </a:ln>
            <a:effectLst>
              <a:softEdge rad="63500"/>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サービス管理責任者クラスの職員</a:t>
              </a:r>
              <a:endParaRPr kumimoji="1" lang="ja-JP" altLang="en-US" dirty="0"/>
            </a:p>
          </p:txBody>
        </p:sp>
        <p:sp>
          <p:nvSpPr>
            <p:cNvPr id="15" name="角丸四角形 14"/>
            <p:cNvSpPr/>
            <p:nvPr/>
          </p:nvSpPr>
          <p:spPr>
            <a:xfrm>
              <a:off x="391886" y="5024841"/>
              <a:ext cx="11586754" cy="748939"/>
            </a:xfrm>
            <a:prstGeom prst="roundRect">
              <a:avLst/>
            </a:prstGeom>
            <a:noFill/>
            <a:ln w="9525"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6" name="正方形/長方形 15"/>
            <p:cNvSpPr/>
            <p:nvPr/>
          </p:nvSpPr>
          <p:spPr>
            <a:xfrm>
              <a:off x="5656217" y="5093310"/>
              <a:ext cx="6074229" cy="612000"/>
            </a:xfrm>
            <a:prstGeom prst="rect">
              <a:avLst/>
            </a:prstGeom>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t>平成</a:t>
              </a:r>
              <a:r>
                <a:rPr kumimoji="1" lang="en-US" altLang="ja-JP" b="1" dirty="0" smtClean="0"/>
                <a:t>26</a:t>
              </a:r>
              <a:r>
                <a:rPr kumimoji="1" lang="ja-JP" altLang="en-US" b="1" dirty="0" smtClean="0"/>
                <a:t>年度～強度行動障害支援者養成研修</a:t>
              </a:r>
              <a:endParaRPr kumimoji="1" lang="en-US" altLang="ja-JP" b="1" dirty="0" smtClean="0"/>
            </a:p>
            <a:p>
              <a:pPr algn="ctr"/>
              <a:r>
                <a:rPr lang="ja-JP" altLang="en-US" dirty="0" smtClean="0">
                  <a:solidFill>
                    <a:srgbClr val="FF0000"/>
                  </a:solidFill>
                </a:rPr>
                <a:t>（実践研修）　</a:t>
              </a:r>
              <a:r>
                <a:rPr lang="ja-JP" altLang="en-US" dirty="0" smtClean="0"/>
                <a:t>講義＋演習（</a:t>
              </a:r>
              <a:r>
                <a:rPr lang="en-US" altLang="ja-JP" dirty="0" smtClean="0"/>
                <a:t>12</a:t>
              </a:r>
              <a:r>
                <a:rPr lang="ja-JP" altLang="en-US" dirty="0" smtClean="0"/>
                <a:t>時間）</a:t>
              </a:r>
              <a:endParaRPr kumimoji="1" lang="ja-JP" altLang="en-US" dirty="0"/>
            </a:p>
          </p:txBody>
        </p:sp>
        <p:sp>
          <p:nvSpPr>
            <p:cNvPr id="19" name="右矢印 18"/>
            <p:cNvSpPr/>
            <p:nvPr/>
          </p:nvSpPr>
          <p:spPr>
            <a:xfrm>
              <a:off x="4715691" y="5151117"/>
              <a:ext cx="535577" cy="49638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326571" y="5858906"/>
            <a:ext cx="11586754" cy="748939"/>
            <a:chOff x="391886" y="5858906"/>
            <a:chExt cx="11586754" cy="748939"/>
          </a:xfrm>
        </p:grpSpPr>
        <p:sp>
          <p:nvSpPr>
            <p:cNvPr id="14" name="角丸四角形 13"/>
            <p:cNvSpPr/>
            <p:nvPr/>
          </p:nvSpPr>
          <p:spPr>
            <a:xfrm>
              <a:off x="391886" y="5972117"/>
              <a:ext cx="3853543" cy="522516"/>
            </a:xfrm>
            <a:prstGeom prst="roundRect">
              <a:avLst/>
            </a:prstGeom>
            <a:solidFill>
              <a:srgbClr val="CC99FF"/>
            </a:solidFill>
            <a:ln>
              <a:noFill/>
            </a:ln>
            <a:effectLst>
              <a:softEdge rad="63500"/>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支援現場の職員</a:t>
              </a:r>
              <a:endParaRPr kumimoji="1" lang="ja-JP" altLang="en-US" dirty="0"/>
            </a:p>
          </p:txBody>
        </p:sp>
        <p:sp>
          <p:nvSpPr>
            <p:cNvPr id="17" name="角丸四角形 16"/>
            <p:cNvSpPr/>
            <p:nvPr/>
          </p:nvSpPr>
          <p:spPr>
            <a:xfrm>
              <a:off x="391886" y="5858906"/>
              <a:ext cx="11586754" cy="748939"/>
            </a:xfrm>
            <a:prstGeom prst="roundRect">
              <a:avLst/>
            </a:prstGeom>
            <a:noFill/>
            <a:ln w="9525"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8" name="正方形/長方形 17"/>
            <p:cNvSpPr/>
            <p:nvPr/>
          </p:nvSpPr>
          <p:spPr>
            <a:xfrm>
              <a:off x="5656217" y="5927375"/>
              <a:ext cx="6074229" cy="612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平成</a:t>
              </a:r>
              <a:r>
                <a:rPr kumimoji="1" lang="en-US" altLang="ja-JP" b="1" dirty="0" smtClean="0"/>
                <a:t>25</a:t>
              </a:r>
              <a:r>
                <a:rPr kumimoji="1" lang="ja-JP" altLang="en-US" b="1" dirty="0" smtClean="0"/>
                <a:t>年度～強度行動障害支援者養成研修</a:t>
              </a:r>
              <a:endParaRPr kumimoji="1" lang="en-US" altLang="ja-JP" b="1" dirty="0" smtClean="0"/>
            </a:p>
            <a:p>
              <a:pPr algn="ctr"/>
              <a:r>
                <a:rPr lang="ja-JP" altLang="en-US" dirty="0" smtClean="0">
                  <a:solidFill>
                    <a:srgbClr val="FF0000"/>
                  </a:solidFill>
                </a:rPr>
                <a:t>（基礎研修）　</a:t>
              </a:r>
              <a:r>
                <a:rPr lang="ja-JP" altLang="en-US" dirty="0" smtClean="0"/>
                <a:t>講義＋演習（</a:t>
              </a:r>
              <a:r>
                <a:rPr lang="en-US" altLang="ja-JP" dirty="0" smtClean="0"/>
                <a:t>12</a:t>
              </a:r>
              <a:r>
                <a:rPr lang="ja-JP" altLang="en-US" dirty="0" smtClean="0"/>
                <a:t>時間）</a:t>
              </a:r>
              <a:endParaRPr kumimoji="1" lang="ja-JP" altLang="en-US" dirty="0"/>
            </a:p>
          </p:txBody>
        </p:sp>
        <p:sp>
          <p:nvSpPr>
            <p:cNvPr id="20" name="右矢印 19"/>
            <p:cNvSpPr/>
            <p:nvPr/>
          </p:nvSpPr>
          <p:spPr>
            <a:xfrm>
              <a:off x="4715690" y="5985182"/>
              <a:ext cx="535577" cy="49638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50760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273141" y="6197600"/>
            <a:ext cx="841829" cy="464457"/>
          </a:xfrm>
          <a:prstGeom prst="roundRect">
            <a:avLst>
              <a:gd name="adj" fmla="val 28248"/>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407885" y="660069"/>
            <a:ext cx="9318172" cy="4524315"/>
          </a:xfrm>
          <a:prstGeom prst="rect">
            <a:avLst/>
          </a:prstGeom>
        </p:spPr>
        <p:txBody>
          <a:bodyPr wrap="square">
            <a:spAutoFit/>
          </a:bodyPr>
          <a:lstStyle/>
          <a:p>
            <a:pPr>
              <a:lnSpc>
                <a:spcPct val="150000"/>
              </a:lnSpc>
            </a:pPr>
            <a:r>
              <a:rPr lang="ja-JP" altLang="en-US" sz="2400" dirty="0" smtClean="0"/>
              <a:t>　障害者</a:t>
            </a:r>
            <a:r>
              <a:rPr lang="ja-JP" altLang="en-US" sz="2400" dirty="0"/>
              <a:t>虐待を防止するためには、職員個人の「がんばり」</a:t>
            </a:r>
            <a:r>
              <a:rPr lang="ja-JP" altLang="en-US" sz="2400" dirty="0" smtClean="0"/>
              <a:t>に　任せる</a:t>
            </a:r>
            <a:r>
              <a:rPr lang="ja-JP" altLang="en-US" sz="2400" dirty="0"/>
              <a:t>のではなく</a:t>
            </a:r>
            <a:r>
              <a:rPr lang="ja-JP" altLang="en-US" sz="2400" dirty="0" smtClean="0"/>
              <a:t>、設置者</a:t>
            </a:r>
            <a:r>
              <a:rPr lang="ja-JP" altLang="en-US" sz="2400" dirty="0"/>
              <a:t>、管理者が先頭に立って、施設・事業所が</a:t>
            </a:r>
            <a:r>
              <a:rPr lang="ja-JP" altLang="en-US" sz="2400" dirty="0" smtClean="0"/>
              <a:t>組織</a:t>
            </a:r>
            <a:r>
              <a:rPr lang="ja-JP" altLang="en-US" sz="2400" dirty="0"/>
              <a:t>として取り組むことが必要です。</a:t>
            </a:r>
          </a:p>
          <a:p>
            <a:pPr>
              <a:lnSpc>
                <a:spcPct val="150000"/>
              </a:lnSpc>
            </a:pPr>
            <a:r>
              <a:rPr lang="ja-JP" altLang="en-US" sz="2400" dirty="0" smtClean="0"/>
              <a:t>　その</a:t>
            </a:r>
            <a:r>
              <a:rPr lang="ja-JP" altLang="en-US" sz="2400" dirty="0"/>
              <a:t>基本は、研修等を通じた職員の利用者に対する支援の質の</a:t>
            </a:r>
            <a:r>
              <a:rPr lang="ja-JP" altLang="en-US" sz="2400" dirty="0" smtClean="0"/>
              <a:t>向上</a:t>
            </a:r>
            <a:r>
              <a:rPr lang="ja-JP" altLang="en-US" sz="2400" dirty="0"/>
              <a:t>と、職員同士がお互いを支え合い、指摘し合え、自由に意見が</a:t>
            </a:r>
            <a:r>
              <a:rPr lang="ja-JP" altLang="en-US" sz="2400" dirty="0" smtClean="0"/>
              <a:t>言える</a:t>
            </a:r>
            <a:r>
              <a:rPr lang="ja-JP" altLang="en-US" sz="2400" dirty="0"/>
              <a:t>風通しのいい組織づくり、実習生の積極的な受け入れや苦情</a:t>
            </a:r>
            <a:r>
              <a:rPr lang="ja-JP" altLang="en-US" sz="2400" dirty="0" smtClean="0"/>
              <a:t>解決</a:t>
            </a:r>
            <a:r>
              <a:rPr lang="ja-JP" altLang="en-US" sz="2400" dirty="0"/>
              <a:t>・第三者委員等による外部の目の導入、虐待を隠さない</a:t>
            </a:r>
            <a:r>
              <a:rPr lang="ja-JP" altLang="en-US" sz="2400" dirty="0" smtClean="0"/>
              <a:t>、嘘</a:t>
            </a:r>
            <a:r>
              <a:rPr lang="ja-JP" altLang="en-US" sz="2400" dirty="0"/>
              <a:t>を</a:t>
            </a:r>
            <a:r>
              <a:rPr lang="ja-JP" altLang="en-US" sz="2400" dirty="0" smtClean="0"/>
              <a:t>つかない</a:t>
            </a:r>
            <a:r>
              <a:rPr lang="ja-JP" altLang="en-US" sz="2400" dirty="0"/>
              <a:t>誠実な施設・事業所の運営等です</a:t>
            </a:r>
            <a:r>
              <a:rPr lang="ja-JP" altLang="en-US" sz="2400" dirty="0" smtClean="0"/>
              <a:t>。　</a:t>
            </a:r>
            <a:endParaRPr lang="ja-JP" altLang="en-US" sz="2400" dirty="0"/>
          </a:p>
        </p:txBody>
      </p:sp>
      <p:sp>
        <p:nvSpPr>
          <p:cNvPr id="3" name="正方形/長方形 2"/>
          <p:cNvSpPr/>
          <p:nvPr/>
        </p:nvSpPr>
        <p:spPr>
          <a:xfrm>
            <a:off x="348342" y="5536363"/>
            <a:ext cx="11524343" cy="400110"/>
          </a:xfrm>
          <a:prstGeom prst="rect">
            <a:avLst/>
          </a:prstGeom>
        </p:spPr>
        <p:txBody>
          <a:bodyPr wrap="square">
            <a:spAutoFit/>
          </a:bodyPr>
          <a:lstStyle/>
          <a:p>
            <a:r>
              <a:rPr lang="en-US" altLang="ja-JP" sz="2000" dirty="0">
                <a:latin typeface="Generic6-Regular"/>
              </a:rPr>
              <a:t>※</a:t>
            </a:r>
            <a:r>
              <a:rPr lang="ja-JP" altLang="en-US" sz="2000" dirty="0">
                <a:latin typeface="Generic6-Regular"/>
              </a:rPr>
              <a:t>「障害者福祉施設・事業所における障害者虐待の防止と対応の</a:t>
            </a:r>
            <a:r>
              <a:rPr lang="ja-JP" altLang="en-US" sz="2000" dirty="0" smtClean="0">
                <a:latin typeface="Generic6-Regular"/>
              </a:rPr>
              <a:t>手引き</a:t>
            </a:r>
            <a:r>
              <a:rPr lang="ja-JP" altLang="en-US" sz="2000" dirty="0">
                <a:latin typeface="Generic6-Regular"/>
              </a:rPr>
              <a:t>」を必ず読みましょう！</a:t>
            </a:r>
            <a:endParaRPr lang="ja-JP" altLang="en-US" sz="2000" dirty="0"/>
          </a:p>
        </p:txBody>
      </p:sp>
      <p:sp>
        <p:nvSpPr>
          <p:cNvPr id="4" name="正方形/長方形 3"/>
          <p:cNvSpPr/>
          <p:nvPr/>
        </p:nvSpPr>
        <p:spPr>
          <a:xfrm>
            <a:off x="2714170" y="6197600"/>
            <a:ext cx="4891315" cy="464457"/>
          </a:xfrm>
          <a:prstGeom prst="rect">
            <a:avLst/>
          </a:prstGeom>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厚生労働省　障害者虐待防止　手引き</a:t>
            </a:r>
            <a:endParaRPr kumimoji="1" lang="ja-JP" altLang="en-US" dirty="0"/>
          </a:p>
        </p:txBody>
      </p:sp>
      <p:sp>
        <p:nvSpPr>
          <p:cNvPr id="5" name="テキスト ボックス 4"/>
          <p:cNvSpPr txBox="1"/>
          <p:nvPr/>
        </p:nvSpPr>
        <p:spPr>
          <a:xfrm>
            <a:off x="7794171" y="6245162"/>
            <a:ext cx="1338828" cy="369332"/>
          </a:xfrm>
          <a:prstGeom prst="rect">
            <a:avLst/>
          </a:prstGeom>
          <a:noFill/>
        </p:spPr>
        <p:txBody>
          <a:bodyPr wrap="none" rtlCol="0">
            <a:spAutoFit/>
          </a:bodyPr>
          <a:lstStyle/>
          <a:p>
            <a:r>
              <a:rPr kumimoji="1" lang="ja-JP" altLang="en-US" dirty="0" smtClean="0"/>
              <a:t>で　検　索</a:t>
            </a: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07424">
            <a:off x="8950350" y="6341353"/>
            <a:ext cx="579371" cy="437375"/>
          </a:xfrm>
          <a:prstGeom prst="rect">
            <a:avLst/>
          </a:prstGeom>
        </p:spPr>
      </p:pic>
      <p:cxnSp>
        <p:nvCxnSpPr>
          <p:cNvPr id="11" name="直線コネクタ 10"/>
          <p:cNvCxnSpPr/>
          <p:nvPr/>
        </p:nvCxnSpPr>
        <p:spPr>
          <a:xfrm>
            <a:off x="692331" y="5936473"/>
            <a:ext cx="8193799"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926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22514" y="237645"/>
            <a:ext cx="7641836" cy="830997"/>
          </a:xfrm>
          <a:prstGeom prst="rect">
            <a:avLst/>
          </a:prstGeom>
          <a:noFill/>
        </p:spPr>
        <p:txBody>
          <a:bodyPr wrap="none" rtlCol="0">
            <a:spAutoFit/>
          </a:bodyPr>
          <a:lstStyle/>
          <a:p>
            <a:r>
              <a:rPr kumimoji="1" lang="ja-JP" altLang="en-US" sz="2400" dirty="0" smtClean="0"/>
              <a:t>平成</a:t>
            </a:r>
            <a:r>
              <a:rPr kumimoji="1" lang="en-US" altLang="ja-JP" sz="2400" dirty="0" smtClean="0"/>
              <a:t>24</a:t>
            </a:r>
            <a:r>
              <a:rPr kumimoji="1" lang="ja-JP" altLang="en-US" sz="2400" dirty="0" smtClean="0"/>
              <a:t>年</a:t>
            </a:r>
            <a:r>
              <a:rPr kumimoji="1" lang="en-US" altLang="ja-JP" sz="2400" dirty="0" smtClean="0"/>
              <a:t>10</a:t>
            </a:r>
            <a:r>
              <a:rPr kumimoji="1" lang="ja-JP" altLang="en-US" sz="2400" dirty="0" smtClean="0"/>
              <a:t>月から障害者虐待防止法が始まりました。</a:t>
            </a:r>
            <a:endParaRPr kumimoji="1" lang="en-US" altLang="ja-JP" sz="2400" dirty="0" smtClean="0"/>
          </a:p>
          <a:p>
            <a:r>
              <a:rPr lang="ja-JP" altLang="en-US" sz="2400" dirty="0"/>
              <a:t>法</a:t>
            </a:r>
            <a:r>
              <a:rPr lang="ja-JP" altLang="en-US" sz="2400" dirty="0" smtClean="0"/>
              <a:t>の</a:t>
            </a:r>
            <a:r>
              <a:rPr lang="ja-JP" altLang="en-US" sz="2400" dirty="0"/>
              <a:t>目的</a:t>
            </a:r>
            <a:r>
              <a:rPr lang="ja-JP" altLang="en-US" sz="2400" dirty="0" smtClean="0"/>
              <a:t>は、障害者の権利及び利益の擁護です。</a:t>
            </a:r>
            <a:endParaRPr lang="ja-JP" altLang="en-US" sz="2400" dirty="0"/>
          </a:p>
        </p:txBody>
      </p:sp>
      <p:sp>
        <p:nvSpPr>
          <p:cNvPr id="5" name="正方形/長方形 4"/>
          <p:cNvSpPr/>
          <p:nvPr/>
        </p:nvSpPr>
        <p:spPr>
          <a:xfrm>
            <a:off x="800868" y="6255450"/>
            <a:ext cx="10789920" cy="369332"/>
          </a:xfrm>
          <a:prstGeom prst="rect">
            <a:avLst/>
          </a:prstGeom>
        </p:spPr>
        <p:txBody>
          <a:bodyPr wrap="square">
            <a:spAutoFit/>
          </a:bodyPr>
          <a:lstStyle/>
          <a:p>
            <a:r>
              <a:rPr lang="ja-JP" altLang="en-US" dirty="0" smtClean="0"/>
              <a:t>障害者虐待防止法の目的は、虐待を防止することによって障害者の権利及び利益を擁護することです。</a:t>
            </a:r>
            <a:endParaRPr lang="ja-JP" altLang="en-US" dirty="0"/>
          </a:p>
        </p:txBody>
      </p:sp>
      <p:sp>
        <p:nvSpPr>
          <p:cNvPr id="4" name="AutoShape 3"/>
          <p:cNvSpPr>
            <a:spLocks noChangeArrowheads="1"/>
          </p:cNvSpPr>
          <p:nvPr/>
        </p:nvSpPr>
        <p:spPr bwMode="auto">
          <a:xfrm>
            <a:off x="442595" y="1422400"/>
            <a:ext cx="1055688" cy="304800"/>
          </a:xfrm>
          <a:prstGeom prst="foldedCorner">
            <a:avLst>
              <a:gd name="adj" fmla="val 12500"/>
            </a:avLst>
          </a:prstGeom>
          <a:solidFill>
            <a:srgbClr val="FFFF99"/>
          </a:solidFill>
          <a:ln w="9525" cap="flat" algn="ctr">
            <a:solidFill>
              <a:srgbClr val="000000"/>
            </a:solidFill>
            <a:prstDash val="solid"/>
            <a:round/>
            <a:headEnd type="none" w="med" len="med"/>
            <a:tailEnd type="none" w="med" len="med"/>
          </a:ln>
          <a:effectLst>
            <a:outerShdw dist="35921" dir="2700000" algn="ctr" rotWithShape="0">
              <a:srgbClr val="808080"/>
            </a:outerShdw>
          </a:effectLst>
        </p:spPr>
        <p:txBody>
          <a:bodyPr lIns="74295" tIns="8890" rIns="74295" bIns="8890" anchor="ctr" anchorCtr="1"/>
          <a:lstStyle>
            <a:lvl1pPr marL="119063" indent="-119063" defTabSz="873125" eaLnBrk="0" hangingPunct="0">
              <a:defRPr kumimoji="1">
                <a:solidFill>
                  <a:schemeClr val="tx1"/>
                </a:solidFill>
                <a:latin typeface="Arial" panose="020B0604020202020204" pitchFamily="34" charset="0"/>
                <a:ea typeface="ＭＳ Ｐゴシック" panose="020B0600070205080204" pitchFamily="50" charset="-128"/>
              </a:defRPr>
            </a:lvl1pPr>
            <a:lvl2pPr defTabSz="873125" eaLnBrk="0" hangingPunct="0">
              <a:defRPr kumimoji="1">
                <a:solidFill>
                  <a:schemeClr val="tx1"/>
                </a:solidFill>
                <a:latin typeface="Arial" panose="020B0604020202020204" pitchFamily="34" charset="0"/>
                <a:ea typeface="ＭＳ Ｐゴシック" panose="020B0600070205080204" pitchFamily="50" charset="-128"/>
              </a:defRPr>
            </a:lvl2pPr>
            <a:lvl3pPr defTabSz="873125" eaLnBrk="0" hangingPunct="0">
              <a:defRPr kumimoji="1">
                <a:solidFill>
                  <a:schemeClr val="tx1"/>
                </a:solidFill>
                <a:latin typeface="Arial" panose="020B0604020202020204" pitchFamily="34" charset="0"/>
                <a:ea typeface="ＭＳ Ｐゴシック" panose="020B0600070205080204" pitchFamily="50" charset="-128"/>
              </a:defRPr>
            </a:lvl3pPr>
            <a:lvl4pPr defTabSz="873125" eaLnBrk="0" hangingPunct="0">
              <a:defRPr kumimoji="1">
                <a:solidFill>
                  <a:schemeClr val="tx1"/>
                </a:solidFill>
                <a:latin typeface="Arial" panose="020B0604020202020204" pitchFamily="34" charset="0"/>
                <a:ea typeface="ＭＳ Ｐゴシック" panose="020B0600070205080204" pitchFamily="50" charset="-128"/>
              </a:defRPr>
            </a:lvl4pPr>
            <a:lvl5pPr defTabSz="873125" eaLnBrk="0" hangingPunct="0">
              <a:defRPr kumimoji="1">
                <a:solidFill>
                  <a:schemeClr val="tx1"/>
                </a:solidFill>
                <a:latin typeface="Arial" panose="020B0604020202020204" pitchFamily="34" charset="0"/>
                <a:ea typeface="ＭＳ Ｐゴシック" panose="020B0600070205080204" pitchFamily="50" charset="-128"/>
              </a:defRPr>
            </a:lvl5pPr>
            <a:lvl6pPr defTabSz="87312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87312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87312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87312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dirty="0">
                <a:solidFill>
                  <a:srgbClr val="000000"/>
                </a:solidFill>
                <a:latin typeface="HGPｺﾞｼｯｸE" pitchFamily="50" charset="-128"/>
              </a:rPr>
              <a:t>目　的</a:t>
            </a:r>
          </a:p>
        </p:txBody>
      </p:sp>
      <p:sp>
        <p:nvSpPr>
          <p:cNvPr id="6" name="正方形/長方形 3"/>
          <p:cNvSpPr>
            <a:spLocks noChangeArrowheads="1"/>
          </p:cNvSpPr>
          <p:nvPr/>
        </p:nvSpPr>
        <p:spPr bwMode="auto">
          <a:xfrm>
            <a:off x="921700" y="1782762"/>
            <a:ext cx="10548257" cy="4076421"/>
          </a:xfrm>
          <a:prstGeom prst="rect">
            <a:avLst/>
          </a:prstGeom>
          <a:noFill/>
          <a:ln w="254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36000" r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lvl="1" eaLnBrk="1" hangingPunct="1">
              <a:lnSpc>
                <a:spcPct val="150000"/>
              </a:lnSpc>
            </a:pPr>
            <a:r>
              <a:rPr lang="ja-JP" altLang="en-US" sz="1600" dirty="0">
                <a:solidFill>
                  <a:srgbClr val="000000"/>
                </a:solidFill>
                <a:latin typeface="+mn-lt"/>
              </a:rPr>
              <a:t>　</a:t>
            </a:r>
            <a:r>
              <a:rPr lang="ja-JP" altLang="en-US" sz="2400" dirty="0">
                <a:solidFill>
                  <a:srgbClr val="000000"/>
                </a:solidFill>
                <a:latin typeface="+mn-lt"/>
              </a:rPr>
              <a:t>　</a:t>
            </a:r>
            <a:r>
              <a:rPr lang="ja-JP" altLang="en-US" sz="2400" u="sng" dirty="0">
                <a:solidFill>
                  <a:srgbClr val="FF0000"/>
                </a:solidFill>
                <a:latin typeface="+mn-lt"/>
              </a:rPr>
              <a:t>障害者に対する虐待が障害者の尊厳を害するものであり</a:t>
            </a:r>
            <a:r>
              <a:rPr lang="ja-JP" altLang="en-US" sz="2400" u="sng" dirty="0" smtClean="0">
                <a:solidFill>
                  <a:srgbClr val="FF0000"/>
                </a:solidFill>
                <a:latin typeface="+mn-lt"/>
              </a:rPr>
              <a:t>、</a:t>
            </a:r>
            <a:endParaRPr lang="en-US" altLang="ja-JP" sz="2400" u="sng" dirty="0" smtClean="0">
              <a:solidFill>
                <a:srgbClr val="FF0000"/>
              </a:solidFill>
              <a:latin typeface="+mn-lt"/>
            </a:endParaRPr>
          </a:p>
          <a:p>
            <a:pPr lvl="1" eaLnBrk="1" hangingPunct="1">
              <a:lnSpc>
                <a:spcPct val="150000"/>
              </a:lnSpc>
            </a:pPr>
            <a:r>
              <a:rPr lang="ja-JP" altLang="en-US" sz="2400" u="sng" dirty="0" smtClean="0">
                <a:solidFill>
                  <a:srgbClr val="FF0000"/>
                </a:solidFill>
                <a:latin typeface="+mn-lt"/>
              </a:rPr>
              <a:t>障害者</a:t>
            </a:r>
            <a:r>
              <a:rPr lang="ja-JP" altLang="en-US" sz="2400" u="sng" dirty="0">
                <a:solidFill>
                  <a:srgbClr val="FF0000"/>
                </a:solidFill>
                <a:latin typeface="+mn-lt"/>
              </a:rPr>
              <a:t>の自立及び社会参加にと</a:t>
            </a:r>
            <a:r>
              <a:rPr lang="ja-JP" altLang="en-US" sz="2400" u="sng" dirty="0" err="1" smtClean="0">
                <a:solidFill>
                  <a:srgbClr val="FF0000"/>
                </a:solidFill>
                <a:latin typeface="+mn-lt"/>
              </a:rPr>
              <a:t>っ</a:t>
            </a:r>
            <a:r>
              <a:rPr lang="en-US" altLang="ja-JP" sz="2400" dirty="0" smtClean="0">
                <a:solidFill>
                  <a:srgbClr val="FF0000"/>
                </a:solidFill>
                <a:latin typeface="+mn-lt"/>
              </a:rPr>
              <a:t> </a:t>
            </a:r>
            <a:r>
              <a:rPr lang="ja-JP" altLang="en-US" sz="2400" u="sng" dirty="0">
                <a:solidFill>
                  <a:srgbClr val="FF0000"/>
                </a:solidFill>
                <a:latin typeface="+mn-lt"/>
              </a:rPr>
              <a:t>て障害者に対する虐待を防止すること</a:t>
            </a:r>
            <a:r>
              <a:rPr lang="ja-JP" altLang="en-US" sz="2400" u="sng" dirty="0" smtClean="0">
                <a:solidFill>
                  <a:srgbClr val="FF0000"/>
                </a:solidFill>
                <a:latin typeface="+mn-lt"/>
              </a:rPr>
              <a:t>が</a:t>
            </a:r>
            <a:endParaRPr lang="en-US" altLang="ja-JP" sz="2400" u="sng" dirty="0" smtClean="0">
              <a:solidFill>
                <a:srgbClr val="FF0000"/>
              </a:solidFill>
              <a:latin typeface="+mn-lt"/>
            </a:endParaRPr>
          </a:p>
          <a:p>
            <a:pPr lvl="1" eaLnBrk="1" hangingPunct="1">
              <a:lnSpc>
                <a:spcPct val="150000"/>
              </a:lnSpc>
            </a:pPr>
            <a:r>
              <a:rPr lang="ja-JP" altLang="en-US" sz="2400" u="sng" dirty="0" smtClean="0">
                <a:solidFill>
                  <a:srgbClr val="FF0000"/>
                </a:solidFill>
                <a:latin typeface="+mn-lt"/>
              </a:rPr>
              <a:t>極めて</a:t>
            </a:r>
            <a:r>
              <a:rPr lang="ja-JP" altLang="en-US" sz="2400" u="sng" dirty="0">
                <a:solidFill>
                  <a:srgbClr val="FF0000"/>
                </a:solidFill>
                <a:latin typeface="+mn-lt"/>
              </a:rPr>
              <a:t>重要であること</a:t>
            </a:r>
            <a:r>
              <a:rPr lang="ja-JP" altLang="en-US" sz="2400" dirty="0">
                <a:solidFill>
                  <a:srgbClr val="000000"/>
                </a:solidFill>
                <a:latin typeface="+mn-lt"/>
              </a:rPr>
              <a:t>等に鑑み、障害者に対する虐待</a:t>
            </a:r>
            <a:r>
              <a:rPr lang="ja-JP" altLang="en-US" sz="2400" dirty="0" smtClean="0">
                <a:solidFill>
                  <a:srgbClr val="000000"/>
                </a:solidFill>
                <a:latin typeface="+mn-lt"/>
              </a:rPr>
              <a:t>の</a:t>
            </a:r>
            <a:r>
              <a:rPr lang="en-US" altLang="ja-JP" sz="2400" dirty="0" smtClean="0">
                <a:solidFill>
                  <a:srgbClr val="000000"/>
                </a:solidFill>
                <a:latin typeface="+mn-lt"/>
              </a:rPr>
              <a:t> </a:t>
            </a:r>
            <a:r>
              <a:rPr lang="ja-JP" altLang="en-US" sz="2400" dirty="0">
                <a:solidFill>
                  <a:srgbClr val="000000"/>
                </a:solidFill>
                <a:latin typeface="+mn-lt"/>
              </a:rPr>
              <a:t>禁止、国等の責務</a:t>
            </a:r>
            <a:r>
              <a:rPr lang="ja-JP" altLang="en-US" sz="2400" dirty="0" smtClean="0">
                <a:solidFill>
                  <a:srgbClr val="000000"/>
                </a:solidFill>
                <a:latin typeface="+mn-lt"/>
              </a:rPr>
              <a:t>、</a:t>
            </a:r>
            <a:endParaRPr lang="en-US" altLang="ja-JP" sz="2400" dirty="0" smtClean="0">
              <a:solidFill>
                <a:srgbClr val="000000"/>
              </a:solidFill>
              <a:latin typeface="+mn-lt"/>
            </a:endParaRPr>
          </a:p>
          <a:p>
            <a:pPr lvl="1" eaLnBrk="1" hangingPunct="1">
              <a:lnSpc>
                <a:spcPct val="150000"/>
              </a:lnSpc>
            </a:pPr>
            <a:r>
              <a:rPr lang="ja-JP" altLang="en-US" sz="2400" dirty="0" smtClean="0">
                <a:solidFill>
                  <a:srgbClr val="000000"/>
                </a:solidFill>
                <a:latin typeface="+mn-lt"/>
              </a:rPr>
              <a:t>障害者</a:t>
            </a:r>
            <a:r>
              <a:rPr lang="ja-JP" altLang="en-US" sz="2400" dirty="0">
                <a:solidFill>
                  <a:srgbClr val="000000"/>
                </a:solidFill>
                <a:latin typeface="+mn-lt"/>
              </a:rPr>
              <a:t>虐待を受けた障害者に対する保護及び自立の支援のための措置</a:t>
            </a:r>
            <a:r>
              <a:rPr lang="ja-JP" altLang="en-US" sz="2400" dirty="0" smtClean="0">
                <a:solidFill>
                  <a:srgbClr val="000000"/>
                </a:solidFill>
                <a:latin typeface="+mn-lt"/>
              </a:rPr>
              <a:t>、</a:t>
            </a:r>
            <a:r>
              <a:rPr lang="en-US" altLang="ja-JP" sz="2400" dirty="0" smtClean="0">
                <a:solidFill>
                  <a:srgbClr val="000000"/>
                </a:solidFill>
                <a:latin typeface="+mn-lt"/>
              </a:rPr>
              <a:t> </a:t>
            </a:r>
          </a:p>
          <a:p>
            <a:pPr lvl="1" eaLnBrk="1" hangingPunct="1">
              <a:lnSpc>
                <a:spcPct val="150000"/>
              </a:lnSpc>
            </a:pPr>
            <a:r>
              <a:rPr lang="ja-JP" altLang="en-US" sz="2400" dirty="0" smtClean="0">
                <a:solidFill>
                  <a:srgbClr val="000000"/>
                </a:solidFill>
                <a:latin typeface="+mn-lt"/>
              </a:rPr>
              <a:t>養護者</a:t>
            </a:r>
            <a:r>
              <a:rPr lang="ja-JP" altLang="en-US" sz="2400" dirty="0">
                <a:solidFill>
                  <a:srgbClr val="000000"/>
                </a:solidFill>
                <a:latin typeface="+mn-lt"/>
              </a:rPr>
              <a:t>に対する支援のための措置等を定めることにより</a:t>
            </a:r>
            <a:r>
              <a:rPr lang="ja-JP" altLang="en-US" sz="2400" dirty="0" smtClean="0">
                <a:solidFill>
                  <a:srgbClr val="000000"/>
                </a:solidFill>
                <a:latin typeface="+mn-lt"/>
              </a:rPr>
              <a:t>、</a:t>
            </a:r>
            <a:endParaRPr lang="en-US" altLang="ja-JP" sz="2400" dirty="0" smtClean="0">
              <a:solidFill>
                <a:srgbClr val="000000"/>
              </a:solidFill>
              <a:latin typeface="+mn-lt"/>
            </a:endParaRPr>
          </a:p>
          <a:p>
            <a:pPr lvl="1" eaLnBrk="1" hangingPunct="1">
              <a:lnSpc>
                <a:spcPct val="150000"/>
              </a:lnSpc>
            </a:pPr>
            <a:r>
              <a:rPr lang="ja-JP" altLang="en-US" sz="2400" dirty="0" smtClean="0">
                <a:solidFill>
                  <a:srgbClr val="000000"/>
                </a:solidFill>
                <a:latin typeface="+mn-lt"/>
              </a:rPr>
              <a:t>障害者</a:t>
            </a:r>
            <a:r>
              <a:rPr lang="ja-JP" altLang="en-US" sz="2400" dirty="0">
                <a:solidFill>
                  <a:srgbClr val="000000"/>
                </a:solidFill>
                <a:latin typeface="+mn-lt"/>
              </a:rPr>
              <a:t>虐待の防止、養護者に</a:t>
            </a:r>
            <a:r>
              <a:rPr lang="ja-JP" altLang="en-US" sz="2400" dirty="0" smtClean="0">
                <a:solidFill>
                  <a:srgbClr val="000000"/>
                </a:solidFill>
                <a:latin typeface="+mn-lt"/>
              </a:rPr>
              <a:t>対する</a:t>
            </a:r>
            <a:r>
              <a:rPr lang="en-US" altLang="ja-JP" sz="2400" dirty="0" smtClean="0">
                <a:solidFill>
                  <a:srgbClr val="000000"/>
                </a:solidFill>
                <a:latin typeface="+mn-lt"/>
              </a:rPr>
              <a:t> </a:t>
            </a:r>
            <a:r>
              <a:rPr lang="ja-JP" altLang="en-US" sz="2400" dirty="0">
                <a:solidFill>
                  <a:srgbClr val="000000"/>
                </a:solidFill>
                <a:latin typeface="+mn-lt"/>
              </a:rPr>
              <a:t>支援等に関する施策を促進し</a:t>
            </a:r>
            <a:r>
              <a:rPr lang="ja-JP" altLang="en-US" sz="2400" dirty="0" smtClean="0">
                <a:solidFill>
                  <a:srgbClr val="000000"/>
                </a:solidFill>
                <a:latin typeface="+mn-lt"/>
              </a:rPr>
              <a:t>、</a:t>
            </a:r>
            <a:endParaRPr lang="en-US" altLang="ja-JP" sz="2400" dirty="0" smtClean="0">
              <a:solidFill>
                <a:srgbClr val="000000"/>
              </a:solidFill>
              <a:latin typeface="+mn-lt"/>
            </a:endParaRPr>
          </a:p>
          <a:p>
            <a:pPr lvl="1" eaLnBrk="1" hangingPunct="1">
              <a:lnSpc>
                <a:spcPct val="150000"/>
              </a:lnSpc>
            </a:pPr>
            <a:r>
              <a:rPr lang="ja-JP" altLang="en-US" sz="2400" dirty="0" smtClean="0">
                <a:solidFill>
                  <a:srgbClr val="000000"/>
                </a:solidFill>
                <a:latin typeface="+mn-lt"/>
              </a:rPr>
              <a:t>もって</a:t>
            </a:r>
            <a:r>
              <a:rPr lang="ja-JP" altLang="en-US" sz="2400" dirty="0">
                <a:solidFill>
                  <a:srgbClr val="000000"/>
                </a:solidFill>
                <a:latin typeface="+mn-lt"/>
              </a:rPr>
              <a:t>障害者の権利利益の擁護に資することを目的とする。</a:t>
            </a:r>
          </a:p>
        </p:txBody>
      </p:sp>
      <p:sp>
        <p:nvSpPr>
          <p:cNvPr id="9" name="テキスト ボックス 9"/>
          <p:cNvSpPr>
            <a:spLocks noChangeArrowheads="1"/>
          </p:cNvSpPr>
          <p:nvPr/>
        </p:nvSpPr>
        <p:spPr bwMode="auto">
          <a:xfrm>
            <a:off x="2272322" y="1279792"/>
            <a:ext cx="78470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latin typeface="Meiryo UI" panose="020B0604030504040204" pitchFamily="50" charset="-128"/>
                <a:ea typeface="Meiryo UI" panose="020B0604030504040204" pitchFamily="50" charset="-128"/>
              </a:rPr>
              <a:t>法の名称「障害者虐待の防止、障害者の養護者に対する支援等に関する法律」</a:t>
            </a:r>
          </a:p>
        </p:txBody>
      </p:sp>
    </p:spTree>
    <p:extLst>
      <p:ext uri="{BB962C8B-B14F-4D97-AF65-F5344CB8AC3E}">
        <p14:creationId xmlns:p14="http://schemas.microsoft.com/office/powerpoint/2010/main" val="149109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7004" y="695743"/>
            <a:ext cx="11844996" cy="5632311"/>
          </a:xfrm>
          <a:prstGeom prst="rect">
            <a:avLst/>
          </a:prstGeom>
        </p:spPr>
        <p:txBody>
          <a:bodyPr wrap="square">
            <a:spAutoFit/>
          </a:bodyPr>
          <a:lstStyle/>
          <a:p>
            <a:r>
              <a:rPr lang="ja-JP" altLang="en-US" dirty="0" smtClean="0"/>
              <a:t>この法律においては、「障害者虐待」を虐待の主体に着目して以下の３つに分類しています。</a:t>
            </a:r>
            <a:endParaRPr lang="en-US" altLang="ja-JP" dirty="0" smtClean="0"/>
          </a:p>
          <a:p>
            <a:endParaRPr lang="ja-JP" altLang="en-US" dirty="0" smtClean="0"/>
          </a:p>
          <a:p>
            <a:pPr lvl="1">
              <a:lnSpc>
                <a:spcPct val="150000"/>
              </a:lnSpc>
            </a:pPr>
            <a:r>
              <a:rPr lang="ja-JP" altLang="en-US" dirty="0" smtClean="0"/>
              <a:t>① </a:t>
            </a:r>
            <a:r>
              <a:rPr lang="ja-JP" altLang="en-US" dirty="0" smtClean="0">
                <a:solidFill>
                  <a:srgbClr val="FF0000"/>
                </a:solidFill>
              </a:rPr>
              <a:t>養護者による障害者虐待 </a:t>
            </a:r>
            <a:endParaRPr lang="en-US" altLang="ja-JP" dirty="0" smtClean="0">
              <a:solidFill>
                <a:srgbClr val="FF0000"/>
              </a:solidFill>
            </a:endParaRPr>
          </a:p>
          <a:p>
            <a:pPr lvl="1">
              <a:lnSpc>
                <a:spcPct val="150000"/>
              </a:lnSpc>
            </a:pPr>
            <a:r>
              <a:rPr lang="ja-JP" altLang="en-US" dirty="0" smtClean="0"/>
              <a:t>② </a:t>
            </a:r>
            <a:r>
              <a:rPr lang="ja-JP" altLang="en-US" dirty="0" smtClean="0">
                <a:solidFill>
                  <a:srgbClr val="FF0000"/>
                </a:solidFill>
              </a:rPr>
              <a:t>障害者福祉施設従事者等による</a:t>
            </a:r>
            <a:r>
              <a:rPr lang="ja-JP" altLang="en-US" dirty="0" smtClean="0">
                <a:solidFill>
                  <a:srgbClr val="FF0000"/>
                </a:solidFill>
              </a:rPr>
              <a:t>障害者</a:t>
            </a:r>
            <a:endParaRPr lang="ja-JP" altLang="en-US" dirty="0" smtClean="0"/>
          </a:p>
          <a:p>
            <a:pPr lvl="1">
              <a:lnSpc>
                <a:spcPct val="150000"/>
              </a:lnSpc>
            </a:pPr>
            <a:r>
              <a:rPr lang="ja-JP" altLang="en-US" dirty="0" smtClean="0"/>
              <a:t>③ </a:t>
            </a:r>
            <a:r>
              <a:rPr lang="ja-JP" altLang="en-US" dirty="0" smtClean="0">
                <a:solidFill>
                  <a:srgbClr val="FF0000"/>
                </a:solidFill>
              </a:rPr>
              <a:t>使用者による障害者</a:t>
            </a:r>
            <a:r>
              <a:rPr lang="ja-JP" altLang="en-US" dirty="0" smtClean="0">
                <a:solidFill>
                  <a:srgbClr val="FF0000"/>
                </a:solidFill>
              </a:rPr>
              <a:t>虐待</a:t>
            </a:r>
            <a:endParaRPr lang="en-US" altLang="ja-JP" dirty="0" smtClean="0"/>
          </a:p>
          <a:p>
            <a:endParaRPr lang="en-US" altLang="ja-JP" dirty="0"/>
          </a:p>
          <a:p>
            <a:endParaRPr lang="en-US" altLang="ja-JP" dirty="0" smtClean="0"/>
          </a:p>
          <a:p>
            <a:r>
              <a:rPr lang="ja-JP" altLang="en-US" dirty="0" smtClean="0"/>
              <a:t>「障害者虐待」の行為については、以下の５つに分類しています。</a:t>
            </a:r>
            <a:endParaRPr lang="en-US" altLang="ja-JP" dirty="0" smtClean="0"/>
          </a:p>
          <a:p>
            <a:endParaRPr lang="ja-JP" altLang="en-US" dirty="0" smtClean="0"/>
          </a:p>
          <a:p>
            <a:pPr lvl="1">
              <a:lnSpc>
                <a:spcPct val="150000"/>
              </a:lnSpc>
            </a:pPr>
            <a:r>
              <a:rPr lang="ja-JP" altLang="en-US" dirty="0" smtClean="0"/>
              <a:t>① </a:t>
            </a:r>
            <a:r>
              <a:rPr lang="ja-JP" altLang="en-US" dirty="0" smtClean="0">
                <a:solidFill>
                  <a:srgbClr val="FF0000"/>
                </a:solidFill>
              </a:rPr>
              <a:t>身体的虐待</a:t>
            </a:r>
            <a:r>
              <a:rPr lang="ja-JP" altLang="en-US" sz="1200" dirty="0"/>
              <a:t>（障害者の身体に外傷が生じ、若しくは生じるおそれのある暴行を加え、又</a:t>
            </a:r>
            <a:r>
              <a:rPr lang="ja-JP" altLang="en-US" sz="1200" dirty="0" smtClean="0"/>
              <a:t>は正当</a:t>
            </a:r>
            <a:r>
              <a:rPr lang="ja-JP" altLang="en-US" sz="1200" dirty="0"/>
              <a:t>な理由なく障害者の身体を拘束すること。）</a:t>
            </a:r>
            <a:endParaRPr lang="ja-JP" altLang="en-US" dirty="0" smtClean="0"/>
          </a:p>
          <a:p>
            <a:pPr lvl="1">
              <a:lnSpc>
                <a:spcPct val="150000"/>
              </a:lnSpc>
            </a:pPr>
            <a:r>
              <a:rPr lang="ja-JP" altLang="en-US" dirty="0" smtClean="0"/>
              <a:t>② </a:t>
            </a:r>
            <a:r>
              <a:rPr lang="ja-JP" altLang="en-US" dirty="0" smtClean="0">
                <a:solidFill>
                  <a:srgbClr val="FF0000"/>
                </a:solidFill>
              </a:rPr>
              <a:t>放棄・放置</a:t>
            </a:r>
            <a:r>
              <a:rPr lang="ja-JP" altLang="en-US" sz="1200" dirty="0"/>
              <a:t>（障害者を衰弱させるような著しい減食又は長時間の放置、他の利用者に</a:t>
            </a:r>
            <a:r>
              <a:rPr lang="ja-JP" altLang="en-US" sz="1200" dirty="0" smtClean="0"/>
              <a:t>よる①③④まで</a:t>
            </a:r>
            <a:r>
              <a:rPr lang="ja-JP" altLang="en-US" sz="1200" dirty="0"/>
              <a:t>に掲げる行為と同様の行為の</a:t>
            </a:r>
            <a:r>
              <a:rPr lang="ja-JP" altLang="en-US" sz="1200" dirty="0" smtClean="0"/>
              <a:t>放置その他</a:t>
            </a:r>
            <a:r>
              <a:rPr lang="ja-JP" altLang="en-US" sz="1200" dirty="0"/>
              <a:t>の障害者</a:t>
            </a:r>
            <a:r>
              <a:rPr lang="ja-JP" altLang="en-US" sz="1200" dirty="0" smtClean="0"/>
              <a:t>を</a:t>
            </a:r>
            <a:endParaRPr lang="en-US" altLang="ja-JP" sz="1200" dirty="0" smtClean="0"/>
          </a:p>
          <a:p>
            <a:pPr lvl="1">
              <a:lnSpc>
                <a:spcPct val="150000"/>
              </a:lnSpc>
            </a:pPr>
            <a:r>
              <a:rPr lang="en-US" altLang="ja-JP" sz="1200" dirty="0"/>
              <a:t>	</a:t>
            </a:r>
            <a:r>
              <a:rPr lang="en-US" altLang="ja-JP" sz="1200" dirty="0" smtClean="0"/>
              <a:t>	</a:t>
            </a:r>
            <a:r>
              <a:rPr lang="ja-JP" altLang="en-US" sz="1200" dirty="0" smtClean="0"/>
              <a:t>　 養護</a:t>
            </a:r>
            <a:r>
              <a:rPr lang="ja-JP" altLang="en-US" sz="1200" dirty="0"/>
              <a:t>す</a:t>
            </a:r>
            <a:r>
              <a:rPr lang="ja-JP" altLang="en-US" sz="1200" dirty="0" smtClean="0"/>
              <a:t>べき職務上</a:t>
            </a:r>
            <a:r>
              <a:rPr lang="ja-JP" altLang="en-US" sz="1200" dirty="0"/>
              <a:t>の義務を著しく怠ること。）</a:t>
            </a:r>
            <a:endParaRPr lang="ja-JP" altLang="en-US" dirty="0" smtClean="0"/>
          </a:p>
          <a:p>
            <a:pPr lvl="1">
              <a:lnSpc>
                <a:spcPct val="150000"/>
              </a:lnSpc>
            </a:pPr>
            <a:r>
              <a:rPr lang="ja-JP" altLang="en-US" dirty="0" smtClean="0"/>
              <a:t>③ </a:t>
            </a:r>
            <a:r>
              <a:rPr lang="ja-JP" altLang="en-US" dirty="0" smtClean="0">
                <a:solidFill>
                  <a:srgbClr val="FF0000"/>
                </a:solidFill>
              </a:rPr>
              <a:t>心理的虐待</a:t>
            </a:r>
            <a:r>
              <a:rPr lang="ja-JP" altLang="en-US" sz="1200" dirty="0"/>
              <a:t>（障害者に対する著しい暴言、著しく拒絶的な対応又は不当な差別的な</a:t>
            </a:r>
            <a:r>
              <a:rPr lang="ja-JP" altLang="en-US" sz="1200" dirty="0" smtClean="0"/>
              <a:t>言動その他</a:t>
            </a:r>
            <a:r>
              <a:rPr lang="ja-JP" altLang="en-US" sz="1200" dirty="0"/>
              <a:t>の障害者に著しい心理的外傷を与える言動を行うこと。）</a:t>
            </a:r>
            <a:endParaRPr lang="ja-JP" altLang="en-US" dirty="0" smtClean="0"/>
          </a:p>
          <a:p>
            <a:pPr lvl="1">
              <a:lnSpc>
                <a:spcPct val="150000"/>
              </a:lnSpc>
            </a:pPr>
            <a:r>
              <a:rPr lang="ja-JP" altLang="en-US" dirty="0" smtClean="0"/>
              <a:t>④ </a:t>
            </a:r>
            <a:r>
              <a:rPr lang="ja-JP" altLang="en-US" dirty="0" smtClean="0">
                <a:solidFill>
                  <a:srgbClr val="FF0000"/>
                </a:solidFill>
              </a:rPr>
              <a:t>性的</a:t>
            </a:r>
            <a:r>
              <a:rPr lang="ja-JP" altLang="en-US" dirty="0" smtClean="0">
                <a:solidFill>
                  <a:srgbClr val="FF0000"/>
                </a:solidFill>
              </a:rPr>
              <a:t>虐待　</a:t>
            </a:r>
            <a:r>
              <a:rPr lang="ja-JP" altLang="en-US" sz="1200" dirty="0" smtClean="0"/>
              <a:t>（障害者</a:t>
            </a:r>
            <a:r>
              <a:rPr lang="ja-JP" altLang="en-US" sz="1200" dirty="0"/>
              <a:t>にわいせつな行為をすること又は障害者をしてわいせつな行為</a:t>
            </a:r>
            <a:r>
              <a:rPr lang="ja-JP" altLang="en-US" sz="1200" dirty="0" smtClean="0"/>
              <a:t>をさせる</a:t>
            </a:r>
            <a:r>
              <a:rPr lang="ja-JP" altLang="en-US" sz="1200" dirty="0"/>
              <a:t>こと。）</a:t>
            </a:r>
            <a:endParaRPr lang="ja-JP" altLang="en-US" dirty="0" smtClean="0"/>
          </a:p>
          <a:p>
            <a:pPr lvl="1">
              <a:lnSpc>
                <a:spcPct val="150000"/>
              </a:lnSpc>
            </a:pPr>
            <a:r>
              <a:rPr lang="ja-JP" altLang="en-US" dirty="0" smtClean="0"/>
              <a:t>⑤ </a:t>
            </a:r>
            <a:r>
              <a:rPr lang="ja-JP" altLang="en-US" dirty="0" smtClean="0">
                <a:solidFill>
                  <a:srgbClr val="FF0000"/>
                </a:solidFill>
              </a:rPr>
              <a:t>経済的虐待</a:t>
            </a:r>
            <a:r>
              <a:rPr lang="ja-JP" altLang="en-US" sz="1200" dirty="0"/>
              <a:t>（障害者の財産を不当に処分することその他障害者から不当に財産上の</a:t>
            </a:r>
            <a:r>
              <a:rPr lang="ja-JP" altLang="en-US" sz="1200" dirty="0" smtClean="0"/>
              <a:t>利益</a:t>
            </a:r>
            <a:r>
              <a:rPr lang="ja-JP" altLang="en-US" sz="1200" dirty="0"/>
              <a:t>を得ること</a:t>
            </a:r>
            <a:r>
              <a:rPr lang="ja-JP" altLang="en-US" sz="1200" dirty="0" smtClean="0"/>
              <a:t>。</a:t>
            </a:r>
            <a:r>
              <a:rPr lang="en-US" altLang="ja-JP" sz="1200" dirty="0" smtClean="0"/>
              <a:t>)</a:t>
            </a:r>
            <a:endParaRPr lang="en-US" altLang="ja-JP" dirty="0" smtClean="0"/>
          </a:p>
          <a:p>
            <a:pPr lvl="1"/>
            <a:r>
              <a:rPr lang="ja-JP" altLang="en-US" dirty="0" smtClean="0"/>
              <a:t>を</a:t>
            </a:r>
            <a:r>
              <a:rPr lang="ja-JP" altLang="en-US" dirty="0" smtClean="0"/>
              <a:t>行った場合。</a:t>
            </a:r>
            <a:endParaRPr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252" y="1075948"/>
            <a:ext cx="3105887" cy="2214886"/>
          </a:xfrm>
          <a:prstGeom prst="rect">
            <a:avLst/>
          </a:prstGeom>
        </p:spPr>
      </p:pic>
    </p:spTree>
    <p:extLst>
      <p:ext uri="{BB962C8B-B14F-4D97-AF65-F5344CB8AC3E}">
        <p14:creationId xmlns:p14="http://schemas.microsoft.com/office/powerpoint/2010/main" val="3349490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2514" y="326572"/>
            <a:ext cx="8186857" cy="830997"/>
          </a:xfrm>
          <a:prstGeom prst="rect">
            <a:avLst/>
          </a:prstGeom>
          <a:noFill/>
        </p:spPr>
        <p:txBody>
          <a:bodyPr wrap="none" rtlCol="0">
            <a:spAutoFit/>
          </a:bodyPr>
          <a:lstStyle/>
          <a:p>
            <a:r>
              <a:rPr kumimoji="1" lang="ja-JP" altLang="en-US" sz="2400" dirty="0" smtClean="0"/>
              <a:t>法律では、虐待を受けた疑いのある障害者を発見した人に</a:t>
            </a:r>
            <a:endParaRPr kumimoji="1" lang="en-US" altLang="ja-JP" sz="2400" dirty="0" smtClean="0"/>
          </a:p>
          <a:p>
            <a:r>
              <a:rPr lang="ja-JP" altLang="en-US" sz="2400" dirty="0"/>
              <a:t>通報</a:t>
            </a:r>
            <a:r>
              <a:rPr lang="ja-JP" altLang="en-US" sz="2400" dirty="0" smtClean="0"/>
              <a:t>する</a:t>
            </a:r>
            <a:r>
              <a:rPr lang="ja-JP" altLang="en-US" sz="2400" dirty="0"/>
              <a:t>義務</a:t>
            </a:r>
            <a:r>
              <a:rPr lang="ja-JP" altLang="en-US" sz="2400" dirty="0" smtClean="0"/>
              <a:t>を</a:t>
            </a:r>
            <a:r>
              <a:rPr lang="ja-JP" altLang="en-US" sz="2400" dirty="0"/>
              <a:t>定</a:t>
            </a:r>
            <a:r>
              <a:rPr lang="ja-JP" altLang="en-US" sz="2400" dirty="0" smtClean="0"/>
              <a:t>めています</a:t>
            </a:r>
            <a:r>
              <a:rPr lang="ja-JP" altLang="en-US" sz="2400" dirty="0"/>
              <a:t>。</a:t>
            </a:r>
          </a:p>
        </p:txBody>
      </p:sp>
      <p:sp>
        <p:nvSpPr>
          <p:cNvPr id="6" name="テキスト ボックス 45"/>
          <p:cNvSpPr>
            <a:spLocks noChangeArrowheads="1"/>
          </p:cNvSpPr>
          <p:nvPr/>
        </p:nvSpPr>
        <p:spPr bwMode="auto">
          <a:xfrm>
            <a:off x="250825" y="1424155"/>
            <a:ext cx="11618481" cy="2400657"/>
          </a:xfrm>
          <a:prstGeom prst="rect">
            <a:avLst/>
          </a:prstGeom>
          <a:noFill/>
          <a:ln w="28575" cap="flat"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marL="457200" indent="-457200" eaLnBrk="1" hangingPunct="1">
              <a:lnSpc>
                <a:spcPct val="150000"/>
              </a:lnSpc>
              <a:buFont typeface="+mj-lt"/>
              <a:buAutoNum type="arabicPeriod"/>
            </a:pPr>
            <a:r>
              <a:rPr lang="ja-JP" altLang="ja-JP" sz="2000" dirty="0" smtClean="0">
                <a:solidFill>
                  <a:srgbClr val="000000"/>
                </a:solidFill>
                <a:latin typeface="游ゴシック" panose="020B0400000000000000" pitchFamily="50" charset="-128"/>
                <a:ea typeface="游ゴシック" panose="020B0400000000000000" pitchFamily="50" charset="-128"/>
              </a:rPr>
              <a:t>何人</a:t>
            </a:r>
            <a:r>
              <a:rPr lang="ja-JP" altLang="ja-JP" sz="2000" dirty="0">
                <a:solidFill>
                  <a:srgbClr val="000000"/>
                </a:solidFill>
                <a:latin typeface="游ゴシック" panose="020B0400000000000000" pitchFamily="50" charset="-128"/>
                <a:ea typeface="游ゴシック" panose="020B0400000000000000" pitchFamily="50" charset="-128"/>
              </a:rPr>
              <a:t>も障害者を虐待してはならない旨の</a:t>
            </a:r>
            <a:r>
              <a:rPr lang="ja-JP" altLang="ja-JP" sz="2000" dirty="0" smtClean="0">
                <a:solidFill>
                  <a:srgbClr val="000000"/>
                </a:solidFill>
                <a:latin typeface="游ゴシック" panose="020B0400000000000000" pitchFamily="50" charset="-128"/>
                <a:ea typeface="游ゴシック" panose="020B0400000000000000" pitchFamily="50" charset="-128"/>
              </a:rPr>
              <a:t>規定、</a:t>
            </a:r>
            <a:r>
              <a:rPr lang="ja-JP" altLang="ja-JP" sz="2000" dirty="0">
                <a:solidFill>
                  <a:srgbClr val="000000"/>
                </a:solidFill>
                <a:latin typeface="游ゴシック" panose="020B0400000000000000" pitchFamily="50" charset="-128"/>
                <a:ea typeface="游ゴシック" panose="020B0400000000000000" pitchFamily="50" charset="-128"/>
              </a:rPr>
              <a:t>障害者の虐待の</a:t>
            </a:r>
            <a:r>
              <a:rPr lang="ja-JP" altLang="ja-JP" sz="2000" dirty="0" smtClean="0">
                <a:solidFill>
                  <a:srgbClr val="000000"/>
                </a:solidFill>
                <a:latin typeface="游ゴシック" panose="020B0400000000000000" pitchFamily="50" charset="-128"/>
                <a:ea typeface="游ゴシック" panose="020B0400000000000000" pitchFamily="50" charset="-128"/>
              </a:rPr>
              <a:t>防止に</a:t>
            </a:r>
            <a:r>
              <a:rPr lang="ja-JP" altLang="ja-JP" sz="2000" dirty="0">
                <a:solidFill>
                  <a:srgbClr val="000000"/>
                </a:solidFill>
                <a:latin typeface="游ゴシック" panose="020B0400000000000000" pitchFamily="50" charset="-128"/>
                <a:ea typeface="游ゴシック" panose="020B0400000000000000" pitchFamily="50" charset="-128"/>
              </a:rPr>
              <a:t>係る国等の責務</a:t>
            </a:r>
            <a:r>
              <a:rPr lang="ja-JP" altLang="ja-JP" sz="2000" dirty="0" smtClean="0">
                <a:solidFill>
                  <a:srgbClr val="000000"/>
                </a:solidFill>
                <a:latin typeface="游ゴシック" panose="020B0400000000000000" pitchFamily="50" charset="-128"/>
                <a:ea typeface="游ゴシック" panose="020B0400000000000000" pitchFamily="50" charset="-128"/>
              </a:rPr>
              <a:t>規定を</a:t>
            </a:r>
            <a:r>
              <a:rPr lang="ja-JP" altLang="ja-JP" sz="2000" dirty="0">
                <a:solidFill>
                  <a:srgbClr val="000000"/>
                </a:solidFill>
                <a:latin typeface="游ゴシック" panose="020B0400000000000000" pitchFamily="50" charset="-128"/>
                <a:ea typeface="游ゴシック" panose="020B0400000000000000" pitchFamily="50" charset="-128"/>
              </a:rPr>
              <a:t>置く。</a:t>
            </a:r>
          </a:p>
          <a:p>
            <a:pPr marL="457200" indent="-457200" eaLnBrk="1" hangingPunct="1">
              <a:lnSpc>
                <a:spcPct val="150000"/>
              </a:lnSpc>
              <a:buFont typeface="+mj-lt"/>
              <a:buAutoNum type="arabicPeriod"/>
            </a:pPr>
            <a:r>
              <a:rPr lang="ja-JP" altLang="en-US" sz="2000" dirty="0" smtClean="0">
                <a:latin typeface="游ゴシック" panose="020B0400000000000000" pitchFamily="50" charset="-128"/>
                <a:ea typeface="游ゴシック" panose="020B0400000000000000" pitchFamily="50" charset="-128"/>
              </a:rPr>
              <a:t>「</a:t>
            </a:r>
            <a:r>
              <a:rPr lang="ja-JP" altLang="ja-JP" sz="2000" dirty="0">
                <a:latin typeface="游ゴシック" panose="020B0400000000000000" pitchFamily="50" charset="-128"/>
                <a:ea typeface="游ゴシック" panose="020B0400000000000000" pitchFamily="50" charset="-128"/>
              </a:rPr>
              <a:t>障害者虐待</a:t>
            </a:r>
            <a:r>
              <a:rPr lang="ja-JP" altLang="en-US" sz="2000" dirty="0">
                <a:latin typeface="游ゴシック" panose="020B0400000000000000" pitchFamily="50" charset="-128"/>
                <a:ea typeface="游ゴシック" panose="020B0400000000000000" pitchFamily="50" charset="-128"/>
              </a:rPr>
              <a:t>」を</a:t>
            </a:r>
            <a:r>
              <a:rPr lang="ja-JP" altLang="en-US" sz="2000" u="sng" dirty="0">
                <a:latin typeface="游ゴシック" panose="020B0400000000000000" pitchFamily="50" charset="-128"/>
                <a:ea typeface="游ゴシック" panose="020B0400000000000000" pitchFamily="50" charset="-128"/>
              </a:rPr>
              <a:t>受けたと思われる</a:t>
            </a:r>
            <a:r>
              <a:rPr lang="ja-JP" altLang="en-US" sz="2000" dirty="0">
                <a:latin typeface="游ゴシック" panose="020B0400000000000000" pitchFamily="50" charset="-128"/>
                <a:ea typeface="游ゴシック" panose="020B0400000000000000" pitchFamily="50" charset="-128"/>
              </a:rPr>
              <a:t>障害者を発見した者の速やかな通報義務</a:t>
            </a:r>
            <a:r>
              <a:rPr lang="ja-JP" altLang="en-US" sz="2000" dirty="0" smtClean="0">
                <a:latin typeface="游ゴシック" panose="020B0400000000000000" pitchFamily="50" charset="-128"/>
                <a:ea typeface="游ゴシック" panose="020B0400000000000000" pitchFamily="50" charset="-128"/>
              </a:rPr>
              <a:t>。</a:t>
            </a:r>
            <a:r>
              <a:rPr lang="en-US" altLang="ja-JP" sz="2000" dirty="0" smtClean="0">
                <a:latin typeface="游ゴシック" panose="020B0400000000000000" pitchFamily="50" charset="-128"/>
                <a:ea typeface="游ゴシック" panose="020B0400000000000000" pitchFamily="50" charset="-128"/>
              </a:rPr>
              <a:t/>
            </a:r>
            <a:br>
              <a:rPr lang="en-US" altLang="ja-JP" sz="2000" dirty="0" smtClean="0">
                <a:latin typeface="游ゴシック" panose="020B0400000000000000" pitchFamily="50" charset="-128"/>
                <a:ea typeface="游ゴシック" panose="020B0400000000000000" pitchFamily="50" charset="-128"/>
              </a:rPr>
            </a:br>
            <a:r>
              <a:rPr lang="ja-JP" altLang="en-US" sz="2000" b="1" u="sng" dirty="0" smtClean="0">
                <a:latin typeface="游ゴシック" panose="020B0400000000000000" pitchFamily="50" charset="-128"/>
                <a:ea typeface="游ゴシック" panose="020B0400000000000000" pitchFamily="50" charset="-128"/>
              </a:rPr>
              <a:t>（</a:t>
            </a:r>
            <a:r>
              <a:rPr lang="ja-JP" altLang="en-US" sz="2000" b="1" u="sng" dirty="0">
                <a:latin typeface="游ゴシック" panose="020B0400000000000000" pitchFamily="50" charset="-128"/>
                <a:ea typeface="游ゴシック" panose="020B0400000000000000" pitchFamily="50" charset="-128"/>
              </a:rPr>
              <a:t>虐待の疑いの段階で通報義務がある）</a:t>
            </a:r>
          </a:p>
          <a:p>
            <a:pPr marL="457200" indent="-457200" eaLnBrk="1" hangingPunct="1">
              <a:lnSpc>
                <a:spcPct val="150000"/>
              </a:lnSpc>
              <a:buFont typeface="+mj-lt"/>
              <a:buAutoNum type="arabicPeriod"/>
            </a:pPr>
            <a:r>
              <a:rPr lang="ja-JP" altLang="en-US" sz="2000" dirty="0" smtClean="0">
                <a:solidFill>
                  <a:srgbClr val="000000"/>
                </a:solidFill>
                <a:latin typeface="游ゴシック" panose="020B0400000000000000" pitchFamily="50" charset="-128"/>
                <a:ea typeface="游ゴシック" panose="020B0400000000000000" pitchFamily="50" charset="-128"/>
              </a:rPr>
              <a:t>障害者</a:t>
            </a:r>
            <a:r>
              <a:rPr lang="ja-JP" altLang="en-US" sz="2000" dirty="0">
                <a:solidFill>
                  <a:srgbClr val="000000"/>
                </a:solidFill>
                <a:latin typeface="游ゴシック" panose="020B0400000000000000" pitchFamily="50" charset="-128"/>
                <a:ea typeface="游ゴシック" panose="020B0400000000000000" pitchFamily="50" charset="-128"/>
              </a:rPr>
              <a:t>虐待が起きた場合の通報先など</a:t>
            </a:r>
            <a:r>
              <a:rPr lang="ja-JP" altLang="ja-JP" sz="2000" dirty="0">
                <a:solidFill>
                  <a:srgbClr val="000000"/>
                </a:solidFill>
                <a:latin typeface="游ゴシック" panose="020B0400000000000000" pitchFamily="50" charset="-128"/>
                <a:ea typeface="游ゴシック" panose="020B0400000000000000" pitchFamily="50" charset="-128"/>
              </a:rPr>
              <a:t>具体的スキームを定める</a:t>
            </a:r>
            <a:r>
              <a:rPr lang="ja-JP" altLang="en-US" sz="2000" dirty="0" smtClean="0">
                <a:solidFill>
                  <a:srgbClr val="000000"/>
                </a:solidFill>
                <a:latin typeface="游ゴシック" panose="020B0400000000000000" pitchFamily="50" charset="-128"/>
                <a:ea typeface="游ゴシック" panose="020B0400000000000000" pitchFamily="50" charset="-128"/>
              </a:rPr>
              <a:t>。</a:t>
            </a:r>
            <a:r>
              <a:rPr lang="ja-JP" altLang="en-US" sz="2000" dirty="0">
                <a:solidFill>
                  <a:srgbClr val="000000"/>
                </a:solidFill>
                <a:latin typeface="游ゴシック" panose="020B0400000000000000" pitchFamily="50" charset="-128"/>
                <a:ea typeface="游ゴシック" panose="020B0400000000000000" pitchFamily="50" charset="-128"/>
              </a:rPr>
              <a:t>　</a:t>
            </a:r>
            <a:r>
              <a:rPr lang="en-US" altLang="ja-JP" sz="2000" dirty="0">
                <a:solidFill>
                  <a:srgbClr val="000000"/>
                </a:solidFill>
                <a:latin typeface="游ゴシック" panose="020B0400000000000000" pitchFamily="50" charset="-128"/>
                <a:ea typeface="游ゴシック" panose="020B0400000000000000" pitchFamily="50" charset="-128"/>
              </a:rPr>
              <a:t>(</a:t>
            </a:r>
            <a:r>
              <a:rPr lang="ja-JP" altLang="en-US" sz="2000" dirty="0">
                <a:solidFill>
                  <a:srgbClr val="000000"/>
                </a:solidFill>
                <a:latin typeface="游ゴシック" panose="020B0400000000000000" pitchFamily="50" charset="-128"/>
                <a:ea typeface="游ゴシック" panose="020B0400000000000000" pitchFamily="50" charset="-128"/>
              </a:rPr>
              <a:t>図－１</a:t>
            </a:r>
            <a:r>
              <a:rPr lang="en-US" altLang="ja-JP" sz="2000" dirty="0">
                <a:solidFill>
                  <a:srgbClr val="000000"/>
                </a:solidFill>
                <a:latin typeface="游ゴシック" panose="020B0400000000000000" pitchFamily="50" charset="-128"/>
                <a:ea typeface="游ゴシック" panose="020B0400000000000000" pitchFamily="50" charset="-128"/>
              </a:rPr>
              <a:t>)</a:t>
            </a:r>
          </a:p>
          <a:p>
            <a:pPr marL="457200" indent="-457200" eaLnBrk="1" hangingPunct="1">
              <a:lnSpc>
                <a:spcPct val="150000"/>
              </a:lnSpc>
              <a:buFont typeface="+mj-lt"/>
              <a:buAutoNum type="arabicPeriod"/>
            </a:pPr>
            <a:r>
              <a:rPr lang="ja-JP" altLang="en-US" sz="2000" dirty="0" smtClean="0">
                <a:solidFill>
                  <a:srgbClr val="000000"/>
                </a:solidFill>
                <a:latin typeface="游ゴシック" panose="020B0400000000000000" pitchFamily="50" charset="-128"/>
                <a:ea typeface="游ゴシック" panose="020B0400000000000000" pitchFamily="50" charset="-128"/>
              </a:rPr>
              <a:t>障害者</a:t>
            </a:r>
            <a:r>
              <a:rPr lang="ja-JP" altLang="en-US" sz="2000" dirty="0">
                <a:solidFill>
                  <a:srgbClr val="000000"/>
                </a:solidFill>
                <a:latin typeface="游ゴシック" panose="020B0400000000000000" pitchFamily="50" charset="-128"/>
                <a:ea typeface="游ゴシック" panose="020B0400000000000000" pitchFamily="50" charset="-128"/>
              </a:rPr>
              <a:t>福祉施設等の設置者に</a:t>
            </a:r>
            <a:r>
              <a:rPr lang="ja-JP" altLang="ja-JP" sz="2000" dirty="0">
                <a:solidFill>
                  <a:srgbClr val="000000"/>
                </a:solidFill>
                <a:latin typeface="游ゴシック" panose="020B0400000000000000" pitchFamily="50" charset="-128"/>
                <a:ea typeface="游ゴシック" panose="020B0400000000000000" pitchFamily="50" charset="-128"/>
              </a:rPr>
              <a:t>、</a:t>
            </a:r>
            <a:r>
              <a:rPr lang="ja-JP" altLang="en-US" sz="2000" dirty="0">
                <a:solidFill>
                  <a:srgbClr val="000000"/>
                </a:solidFill>
                <a:latin typeface="游ゴシック" panose="020B0400000000000000" pitchFamily="50" charset="-128"/>
                <a:ea typeface="游ゴシック" panose="020B0400000000000000" pitchFamily="50" charset="-128"/>
              </a:rPr>
              <a:t>障害者虐待</a:t>
            </a:r>
            <a:r>
              <a:rPr lang="ja-JP" altLang="ja-JP" sz="2000" dirty="0">
                <a:solidFill>
                  <a:srgbClr val="000000"/>
                </a:solidFill>
                <a:latin typeface="游ゴシック" panose="020B0400000000000000" pitchFamily="50" charset="-128"/>
                <a:ea typeface="游ゴシック" panose="020B0400000000000000" pitchFamily="50" charset="-128"/>
              </a:rPr>
              <a:t>防止の措置を義務付ける</a:t>
            </a:r>
            <a:r>
              <a:rPr lang="ja-JP" altLang="en-US" sz="2000" dirty="0" smtClean="0">
                <a:solidFill>
                  <a:srgbClr val="000000"/>
                </a:solidFill>
                <a:latin typeface="游ゴシック" panose="020B0400000000000000" pitchFamily="50" charset="-128"/>
                <a:ea typeface="游ゴシック" panose="020B0400000000000000" pitchFamily="50" charset="-128"/>
              </a:rPr>
              <a:t>。</a:t>
            </a:r>
            <a:endParaRPr lang="en-US" altLang="ja-JP" sz="2000" dirty="0">
              <a:solidFill>
                <a:srgbClr val="000000"/>
              </a:solidFill>
              <a:latin typeface="游ゴシック" panose="020B0400000000000000" pitchFamily="50" charset="-128"/>
              <a:ea typeface="游ゴシック" panose="020B0400000000000000" pitchFamily="50" charset="-128"/>
            </a:endParaRPr>
          </a:p>
        </p:txBody>
      </p:sp>
      <p:sp>
        <p:nvSpPr>
          <p:cNvPr id="7" name="AutoShape 6"/>
          <p:cNvSpPr>
            <a:spLocks noChangeArrowheads="1"/>
          </p:cNvSpPr>
          <p:nvPr/>
        </p:nvSpPr>
        <p:spPr bwMode="auto">
          <a:xfrm>
            <a:off x="250825" y="1125538"/>
            <a:ext cx="1970088" cy="304800"/>
          </a:xfrm>
          <a:prstGeom prst="foldedCorner">
            <a:avLst>
              <a:gd name="adj" fmla="val 12500"/>
            </a:avLst>
          </a:prstGeom>
          <a:solidFill>
            <a:srgbClr val="FFFF99"/>
          </a:solidFill>
          <a:ln w="9525" cap="flat" algn="ctr">
            <a:solidFill>
              <a:srgbClr val="000000"/>
            </a:solidFill>
            <a:prstDash val="solid"/>
            <a:round/>
            <a:headEnd type="none" w="med" len="med"/>
            <a:tailEnd type="none" w="med" len="med"/>
          </a:ln>
          <a:effectLst>
            <a:outerShdw dist="35921" dir="2700000" algn="ctr" rotWithShape="0">
              <a:srgbClr val="808080"/>
            </a:outerShdw>
          </a:effectLst>
        </p:spPr>
        <p:txBody>
          <a:bodyPr lIns="74295" tIns="8890" rIns="74295" bIns="8890" anchor="ctr" anchorCtr="1"/>
          <a:lstStyle>
            <a:lvl1pPr marL="119063" indent="-119063" defTabSz="873125" eaLnBrk="0" hangingPunct="0">
              <a:defRPr kumimoji="1">
                <a:solidFill>
                  <a:schemeClr val="tx1"/>
                </a:solidFill>
                <a:latin typeface="Arial" panose="020B0604020202020204" pitchFamily="34" charset="0"/>
                <a:ea typeface="ＭＳ Ｐゴシック" panose="020B0600070205080204" pitchFamily="50" charset="-128"/>
              </a:defRPr>
            </a:lvl1pPr>
            <a:lvl2pPr defTabSz="873125" eaLnBrk="0" hangingPunct="0">
              <a:defRPr kumimoji="1">
                <a:solidFill>
                  <a:schemeClr val="tx1"/>
                </a:solidFill>
                <a:latin typeface="Arial" panose="020B0604020202020204" pitchFamily="34" charset="0"/>
                <a:ea typeface="ＭＳ Ｐゴシック" panose="020B0600070205080204" pitchFamily="50" charset="-128"/>
              </a:defRPr>
            </a:lvl2pPr>
            <a:lvl3pPr defTabSz="873125" eaLnBrk="0" hangingPunct="0">
              <a:defRPr kumimoji="1">
                <a:solidFill>
                  <a:schemeClr val="tx1"/>
                </a:solidFill>
                <a:latin typeface="Arial" panose="020B0604020202020204" pitchFamily="34" charset="0"/>
                <a:ea typeface="ＭＳ Ｐゴシック" panose="020B0600070205080204" pitchFamily="50" charset="-128"/>
              </a:defRPr>
            </a:lvl3pPr>
            <a:lvl4pPr defTabSz="873125" eaLnBrk="0" hangingPunct="0">
              <a:defRPr kumimoji="1">
                <a:solidFill>
                  <a:schemeClr val="tx1"/>
                </a:solidFill>
                <a:latin typeface="Arial" panose="020B0604020202020204" pitchFamily="34" charset="0"/>
                <a:ea typeface="ＭＳ Ｐゴシック" panose="020B0600070205080204" pitchFamily="50" charset="-128"/>
              </a:defRPr>
            </a:lvl4pPr>
            <a:lvl5pPr defTabSz="873125" eaLnBrk="0" hangingPunct="0">
              <a:defRPr kumimoji="1">
                <a:solidFill>
                  <a:schemeClr val="tx1"/>
                </a:solidFill>
                <a:latin typeface="Arial" panose="020B0604020202020204" pitchFamily="34" charset="0"/>
                <a:ea typeface="ＭＳ Ｐゴシック" panose="020B0600070205080204" pitchFamily="50" charset="-128"/>
              </a:defRPr>
            </a:lvl5pPr>
            <a:lvl6pPr defTabSz="87312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87312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87312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87312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dirty="0">
                <a:solidFill>
                  <a:srgbClr val="000000"/>
                </a:solidFill>
                <a:latin typeface="HGPｺﾞｼｯｸE" pitchFamily="50" charset="-128"/>
              </a:rPr>
              <a:t>虐待防止の対応</a:t>
            </a:r>
          </a:p>
        </p:txBody>
      </p:sp>
      <p:sp>
        <p:nvSpPr>
          <p:cNvPr id="8" name="テキスト ボックス 48"/>
          <p:cNvSpPr>
            <a:spLocks noChangeArrowheads="1"/>
          </p:cNvSpPr>
          <p:nvPr/>
        </p:nvSpPr>
        <p:spPr bwMode="auto">
          <a:xfrm>
            <a:off x="291167" y="3954360"/>
            <a:ext cx="103505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Calibri" panose="020F0502020204030204" pitchFamily="34" charset="0"/>
              </a:rPr>
              <a:t>（図－１）</a:t>
            </a:r>
          </a:p>
        </p:txBody>
      </p:sp>
      <p:pic>
        <p:nvPicPr>
          <p:cNvPr id="33" name="図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4292498"/>
            <a:ext cx="11757399" cy="2440045"/>
          </a:xfrm>
          <a:prstGeom prst="rect">
            <a:avLst/>
          </a:prstGeom>
        </p:spPr>
      </p:pic>
    </p:spTree>
    <p:extLst>
      <p:ext uri="{BB962C8B-B14F-4D97-AF65-F5344CB8AC3E}">
        <p14:creationId xmlns:p14="http://schemas.microsoft.com/office/powerpoint/2010/main" val="16447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00741" y="351919"/>
            <a:ext cx="9257212" cy="830997"/>
          </a:xfrm>
          <a:prstGeom prst="rect">
            <a:avLst/>
          </a:prstGeom>
        </p:spPr>
        <p:txBody>
          <a:bodyPr wrap="square">
            <a:spAutoFit/>
          </a:bodyPr>
          <a:lstStyle/>
          <a:p>
            <a:r>
              <a:rPr lang="ja-JP" altLang="en-US" sz="2400" dirty="0" smtClean="0">
                <a:latin typeface="Generic3-Regular"/>
              </a:rPr>
              <a:t>施設・事業所で虐待の行いの疑いが起こったら</a:t>
            </a:r>
            <a:endParaRPr lang="en-US" altLang="ja-JP" sz="2400" dirty="0" smtClean="0">
              <a:latin typeface="Generic3-Regular"/>
            </a:endParaRPr>
          </a:p>
          <a:p>
            <a:r>
              <a:rPr lang="ja-JP" altLang="en-US" sz="2400" dirty="0">
                <a:latin typeface="Generic3-Regular"/>
              </a:rPr>
              <a:t>相談</a:t>
            </a:r>
            <a:r>
              <a:rPr lang="ja-JP" altLang="en-US" sz="2400" dirty="0" smtClean="0">
                <a:latin typeface="Generic3-Regular"/>
              </a:rPr>
              <a:t>を受けた</a:t>
            </a:r>
            <a:r>
              <a:rPr lang="ja-JP" altLang="en-US" sz="2400" dirty="0">
                <a:latin typeface="Generic3-Regular"/>
              </a:rPr>
              <a:t>人</a:t>
            </a:r>
            <a:r>
              <a:rPr lang="ja-JP" altLang="en-US" sz="2400" dirty="0" smtClean="0">
                <a:latin typeface="Generic3-Regular"/>
              </a:rPr>
              <a:t>も含めて、必ず通報しなければいけません。</a:t>
            </a:r>
          </a:p>
        </p:txBody>
      </p:sp>
      <p:sp>
        <p:nvSpPr>
          <p:cNvPr id="3" name="正方形/長方形 2"/>
          <p:cNvSpPr/>
          <p:nvPr/>
        </p:nvSpPr>
        <p:spPr>
          <a:xfrm>
            <a:off x="939186" y="5126628"/>
            <a:ext cx="1045296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a:solidFill>
                  <a:srgbClr val="FF0000"/>
                </a:solidFill>
                <a:latin typeface="Generic3-Regular"/>
              </a:rPr>
              <a:t>【</a:t>
            </a:r>
            <a:r>
              <a:rPr lang="ja-JP" altLang="en-US" sz="1600" dirty="0">
                <a:solidFill>
                  <a:srgbClr val="FF0000"/>
                </a:solidFill>
                <a:latin typeface="Generic3-Regular"/>
              </a:rPr>
              <a:t>重要</a:t>
            </a:r>
            <a:r>
              <a:rPr lang="en-US" altLang="ja-JP" sz="1600" dirty="0">
                <a:solidFill>
                  <a:srgbClr val="FF0000"/>
                </a:solidFill>
                <a:latin typeface="Generic3-Regular"/>
              </a:rPr>
              <a:t>】</a:t>
            </a:r>
          </a:p>
          <a:p>
            <a:r>
              <a:rPr lang="ja-JP" altLang="en-US" sz="1600" u="sng" dirty="0">
                <a:solidFill>
                  <a:srgbClr val="000000"/>
                </a:solidFill>
                <a:latin typeface="Generic3-Regular"/>
              </a:rPr>
              <a:t>障害者虐待防止法では、</a:t>
            </a:r>
            <a:r>
              <a:rPr lang="ja-JP" altLang="en-US" sz="1600" dirty="0">
                <a:solidFill>
                  <a:srgbClr val="000000"/>
                </a:solidFill>
                <a:latin typeface="Generic3-Regular"/>
              </a:rPr>
              <a:t>施設や事業所の中で障害者虐待の疑いのある</a:t>
            </a:r>
            <a:r>
              <a:rPr lang="ja-JP" altLang="en-US" sz="1600" dirty="0" smtClean="0">
                <a:solidFill>
                  <a:srgbClr val="000000"/>
                </a:solidFill>
                <a:latin typeface="Generic3-Regular"/>
              </a:rPr>
              <a:t>事案が</a:t>
            </a:r>
            <a:r>
              <a:rPr lang="ja-JP" altLang="en-US" sz="1600" dirty="0">
                <a:solidFill>
                  <a:srgbClr val="000000"/>
                </a:solidFill>
                <a:latin typeface="Generic3-Regular"/>
              </a:rPr>
              <a:t>起きた場合の通報は「義務」なので、「通報しない」という選択肢は</a:t>
            </a:r>
            <a:r>
              <a:rPr lang="ja-JP" altLang="en-US" sz="1600" dirty="0" smtClean="0">
                <a:solidFill>
                  <a:srgbClr val="000000"/>
                </a:solidFill>
                <a:latin typeface="Generic3-Regular"/>
              </a:rPr>
              <a:t>ありません。</a:t>
            </a:r>
            <a:endParaRPr lang="en-US" altLang="ja-JP" sz="1600" dirty="0" smtClean="0">
              <a:solidFill>
                <a:srgbClr val="000000"/>
              </a:solidFill>
              <a:latin typeface="Generic3-Regular"/>
            </a:endParaRPr>
          </a:p>
          <a:p>
            <a:r>
              <a:rPr lang="ja-JP" altLang="en-US" sz="1600" dirty="0" smtClean="0">
                <a:solidFill>
                  <a:srgbClr val="000000"/>
                </a:solidFill>
                <a:latin typeface="Generic3-Regular"/>
              </a:rPr>
              <a:t>虐待</a:t>
            </a:r>
            <a:r>
              <a:rPr lang="ja-JP" altLang="en-US" sz="1600" dirty="0">
                <a:solidFill>
                  <a:srgbClr val="000000"/>
                </a:solidFill>
                <a:latin typeface="Generic3-Regular"/>
              </a:rPr>
              <a:t>をしたと思われる職員を管理者等が注意して終わらせて</a:t>
            </a:r>
            <a:r>
              <a:rPr lang="ja-JP" altLang="en-US" sz="1600" dirty="0" smtClean="0">
                <a:solidFill>
                  <a:srgbClr val="000000"/>
                </a:solidFill>
                <a:latin typeface="Generic3-Regular"/>
              </a:rPr>
              <a:t>しまい</a:t>
            </a:r>
            <a:r>
              <a:rPr lang="ja-JP" altLang="en-US" sz="1600" dirty="0">
                <a:solidFill>
                  <a:srgbClr val="000000"/>
                </a:solidFill>
                <a:latin typeface="Generic3-Regular"/>
              </a:rPr>
              <a:t>、</a:t>
            </a:r>
            <a:r>
              <a:rPr lang="ja-JP" altLang="en-US" sz="1600" u="sng" dirty="0">
                <a:solidFill>
                  <a:srgbClr val="000000"/>
                </a:solidFill>
                <a:latin typeface="Generic3-Regular"/>
              </a:rPr>
              <a:t>通報しないで済ませる</a:t>
            </a:r>
            <a:r>
              <a:rPr lang="ja-JP" altLang="en-US" sz="1600" u="sng" dirty="0" smtClean="0">
                <a:solidFill>
                  <a:srgbClr val="000000"/>
                </a:solidFill>
                <a:latin typeface="Generic3-Regular"/>
              </a:rPr>
              <a:t>、と</a:t>
            </a:r>
            <a:r>
              <a:rPr lang="ja-JP" altLang="en-US" sz="1600" u="sng" dirty="0">
                <a:solidFill>
                  <a:srgbClr val="000000"/>
                </a:solidFill>
                <a:latin typeface="Generic3-Regular"/>
              </a:rPr>
              <a:t>いうこともできません</a:t>
            </a:r>
            <a:r>
              <a:rPr lang="ja-JP" altLang="en-US" sz="1600" u="sng" dirty="0" smtClean="0">
                <a:solidFill>
                  <a:srgbClr val="000000"/>
                </a:solidFill>
                <a:latin typeface="Generic3-Regular"/>
              </a:rPr>
              <a:t>。</a:t>
            </a:r>
            <a:endParaRPr lang="en-US" altLang="ja-JP" sz="1600" u="sng" dirty="0" smtClean="0">
              <a:solidFill>
                <a:srgbClr val="000000"/>
              </a:solidFill>
              <a:latin typeface="Generic3-Regular"/>
            </a:endParaRPr>
          </a:p>
          <a:p>
            <a:r>
              <a:rPr lang="ja-JP" altLang="en-US" sz="1600" dirty="0" smtClean="0">
                <a:solidFill>
                  <a:srgbClr val="000000"/>
                </a:solidFill>
                <a:latin typeface="Generic3-Regular"/>
              </a:rPr>
              <a:t>必ず</a:t>
            </a:r>
            <a:r>
              <a:rPr lang="ja-JP" altLang="en-US" sz="1600" dirty="0">
                <a:solidFill>
                  <a:srgbClr val="000000"/>
                </a:solidFill>
                <a:latin typeface="Generic3-Regular"/>
              </a:rPr>
              <a:t>通報した上で</a:t>
            </a:r>
            <a:r>
              <a:rPr lang="ja-JP" altLang="en-US" sz="1600" dirty="0" smtClean="0">
                <a:solidFill>
                  <a:srgbClr val="000000"/>
                </a:solidFill>
                <a:latin typeface="Generic3-Regular"/>
              </a:rPr>
              <a:t>、市町村</a:t>
            </a:r>
            <a:r>
              <a:rPr lang="ja-JP" altLang="en-US" sz="1600" dirty="0">
                <a:solidFill>
                  <a:srgbClr val="000000"/>
                </a:solidFill>
                <a:latin typeface="Generic3-Regular"/>
              </a:rPr>
              <a:t>、都道府県の事実確認を受けることが必要です。</a:t>
            </a:r>
            <a:endParaRPr lang="ja-JP" altLang="en-US" sz="1600" dirty="0"/>
          </a:p>
        </p:txBody>
      </p:sp>
      <p:sp>
        <p:nvSpPr>
          <p:cNvPr id="6" name="角丸四角形 5"/>
          <p:cNvSpPr/>
          <p:nvPr/>
        </p:nvSpPr>
        <p:spPr>
          <a:xfrm>
            <a:off x="1672047" y="1377588"/>
            <a:ext cx="8987244" cy="2604051"/>
          </a:xfrm>
          <a:prstGeom prst="roundRect">
            <a:avLst>
              <a:gd name="adj" fmla="val 6899"/>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ja-JP" altLang="en-US" sz="1000" dirty="0">
              <a:solidFill>
                <a:prstClr val="black"/>
              </a:solidFill>
            </a:endParaRPr>
          </a:p>
        </p:txBody>
      </p:sp>
      <p:sp>
        <p:nvSpPr>
          <p:cNvPr id="7" name="角丸四角形 6"/>
          <p:cNvSpPr/>
          <p:nvPr/>
        </p:nvSpPr>
        <p:spPr>
          <a:xfrm>
            <a:off x="4323641" y="4535191"/>
            <a:ext cx="3922990" cy="4683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rPr>
              <a:t>市町村障害者虐待防止センター</a:t>
            </a:r>
            <a:endParaRPr lang="ja-JP" altLang="en-US" b="1" dirty="0">
              <a:solidFill>
                <a:schemeClr val="tx1"/>
              </a:solidFill>
              <a:latin typeface="Meiryo UI" panose="020B0604030504040204" pitchFamily="50" charset="-128"/>
              <a:ea typeface="Meiryo UI" panose="020B0604030504040204" pitchFamily="50" charset="-128"/>
            </a:endParaRPr>
          </a:p>
        </p:txBody>
      </p:sp>
      <p:sp>
        <p:nvSpPr>
          <p:cNvPr id="8" name="下矢印 7"/>
          <p:cNvSpPr/>
          <p:nvPr/>
        </p:nvSpPr>
        <p:spPr>
          <a:xfrm rot="19079328">
            <a:off x="3340983" y="3695161"/>
            <a:ext cx="767396" cy="937928"/>
          </a:xfrm>
          <a:prstGeom prst="downArrow">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vert="eaVert"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通報義務</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9" name="右矢印 8"/>
          <p:cNvSpPr/>
          <p:nvPr/>
        </p:nvSpPr>
        <p:spPr>
          <a:xfrm>
            <a:off x="4112040" y="2298015"/>
            <a:ext cx="615880" cy="365467"/>
          </a:xfrm>
          <a:prstGeom prst="rightArrow">
            <a:avLst/>
          </a:prstGeom>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4155582" y="2693996"/>
            <a:ext cx="658876" cy="584775"/>
          </a:xfrm>
          <a:prstGeom prst="rect">
            <a:avLst/>
          </a:prstGeom>
          <a:noFill/>
        </p:spPr>
        <p:txBody>
          <a:bodyPr wrap="square" rtlCol="0">
            <a:spAutoFit/>
          </a:bodyPr>
          <a:lstStyle/>
          <a:p>
            <a:r>
              <a:rPr lang="ja-JP" altLang="en-US" sz="1600" b="1" dirty="0" smtClean="0">
                <a:solidFill>
                  <a:prstClr val="black"/>
                </a:solidFill>
              </a:rPr>
              <a:t>相　談</a:t>
            </a:r>
            <a:endParaRPr lang="ja-JP" altLang="en-US" sz="1600" b="1" dirty="0">
              <a:solidFill>
                <a:prstClr val="black"/>
              </a:solidFill>
            </a:endParaRPr>
          </a:p>
        </p:txBody>
      </p:sp>
      <p:sp>
        <p:nvSpPr>
          <p:cNvPr id="11" name="右矢印 10"/>
          <p:cNvSpPr/>
          <p:nvPr/>
        </p:nvSpPr>
        <p:spPr>
          <a:xfrm>
            <a:off x="7938691" y="2298015"/>
            <a:ext cx="615880" cy="365467"/>
          </a:xfrm>
          <a:prstGeom prst="rightArrow">
            <a:avLst/>
          </a:prstGeom>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7982233" y="2693996"/>
            <a:ext cx="730135" cy="584775"/>
          </a:xfrm>
          <a:prstGeom prst="rect">
            <a:avLst/>
          </a:prstGeom>
          <a:noFill/>
        </p:spPr>
        <p:txBody>
          <a:bodyPr wrap="square" rtlCol="0">
            <a:spAutoFit/>
          </a:bodyPr>
          <a:lstStyle/>
          <a:p>
            <a:r>
              <a:rPr lang="ja-JP" altLang="en-US" sz="1600" b="1" dirty="0" smtClean="0">
                <a:solidFill>
                  <a:prstClr val="black"/>
                </a:solidFill>
              </a:rPr>
              <a:t>相　談</a:t>
            </a:r>
            <a:endParaRPr lang="ja-JP" altLang="en-US" sz="1600" b="1" dirty="0">
              <a:solidFill>
                <a:prstClr val="black"/>
              </a:solidFill>
            </a:endParaRPr>
          </a:p>
        </p:txBody>
      </p:sp>
      <p:sp>
        <p:nvSpPr>
          <p:cNvPr id="13" name="下矢印 12"/>
          <p:cNvSpPr/>
          <p:nvPr/>
        </p:nvSpPr>
        <p:spPr>
          <a:xfrm>
            <a:off x="5864476" y="3635148"/>
            <a:ext cx="767396" cy="937928"/>
          </a:xfrm>
          <a:prstGeom prst="downArrow">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vert="eaVert" rtlCol="0" anchor="ctr"/>
          <a:lstStyle/>
          <a:p>
            <a:r>
              <a:rPr lang="ja-JP" altLang="en-US" sz="1200" b="1" dirty="0">
                <a:solidFill>
                  <a:schemeClr val="tx1"/>
                </a:solidFill>
                <a:latin typeface="Meiryo UI" panose="020B0604030504040204" pitchFamily="50" charset="-128"/>
                <a:ea typeface="Meiryo UI" panose="020B0604030504040204" pitchFamily="50" charset="-128"/>
              </a:rPr>
              <a:t>通報</a:t>
            </a:r>
            <a:r>
              <a:rPr lang="ja-JP" altLang="en-US" sz="1200" b="1" dirty="0" smtClean="0">
                <a:solidFill>
                  <a:schemeClr val="tx1"/>
                </a:solidFill>
                <a:latin typeface="Meiryo UI" panose="020B0604030504040204" pitchFamily="50" charset="-128"/>
                <a:ea typeface="Meiryo UI" panose="020B0604030504040204" pitchFamily="50" charset="-128"/>
              </a:rPr>
              <a:t>義務</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4" name="下矢印 13"/>
          <p:cNvSpPr/>
          <p:nvPr/>
        </p:nvSpPr>
        <p:spPr>
          <a:xfrm rot="2591435">
            <a:off x="8389727" y="3639370"/>
            <a:ext cx="767396" cy="937928"/>
          </a:xfrm>
          <a:prstGeom prst="downArrow">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vert="eaVert"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通報義務</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573456" y="1192958"/>
            <a:ext cx="808954" cy="338554"/>
          </a:xfrm>
          <a:prstGeom prst="rect">
            <a:avLst/>
          </a:prstGeom>
          <a:solidFill>
            <a:srgbClr val="FFFF00"/>
          </a:solidFill>
          <a:ln>
            <a:solidFill>
              <a:schemeClr val="tx1"/>
            </a:solidFill>
          </a:ln>
        </p:spPr>
        <p:txBody>
          <a:bodyPr wrap="square" rtlCol="0" anchor="ctr" anchorCtr="1">
            <a:spAutoFit/>
          </a:bodyPr>
          <a:lstStyle/>
          <a:p>
            <a:pPr algn="ctr"/>
            <a:r>
              <a:rPr lang="ja-JP" altLang="en-US" sz="1600" b="1" dirty="0" smtClean="0">
                <a:solidFill>
                  <a:prstClr val="black"/>
                </a:solidFill>
              </a:rPr>
              <a:t>Ａ施設</a:t>
            </a:r>
            <a:endParaRPr lang="ja-JP" altLang="en-US" sz="1600" b="1" dirty="0">
              <a:solidFill>
                <a:prstClr val="black"/>
              </a:solidFill>
            </a:endParaRPr>
          </a:p>
        </p:txBody>
      </p:sp>
      <p:pic>
        <p:nvPicPr>
          <p:cNvPr id="16" name="図 1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2385471" y="2140223"/>
            <a:ext cx="750522" cy="1396330"/>
          </a:xfrm>
          <a:prstGeom prst="rect">
            <a:avLst/>
          </a:prstGeom>
        </p:spPr>
      </p:pic>
      <p:sp>
        <p:nvSpPr>
          <p:cNvPr id="17" name="テキスト ボックス 16"/>
          <p:cNvSpPr txBox="1"/>
          <p:nvPr/>
        </p:nvSpPr>
        <p:spPr>
          <a:xfrm>
            <a:off x="2031180" y="1617507"/>
            <a:ext cx="1905933" cy="461665"/>
          </a:xfrm>
          <a:prstGeom prst="rect">
            <a:avLst/>
          </a:prstGeom>
          <a:noFill/>
        </p:spPr>
        <p:txBody>
          <a:bodyPr wrap="square" rtlCol="0">
            <a:spAutoFit/>
          </a:bodyPr>
          <a:lstStyle/>
          <a:p>
            <a:r>
              <a:rPr lang="ja-JP" altLang="en-US" sz="1200" b="1" dirty="0" smtClean="0">
                <a:solidFill>
                  <a:schemeClr val="tx1"/>
                </a:solidFill>
              </a:rPr>
              <a:t>虐待を受けたと思われる</a:t>
            </a:r>
            <a:endParaRPr lang="en-US" altLang="ja-JP" sz="1200" b="1" dirty="0" smtClean="0">
              <a:solidFill>
                <a:schemeClr val="tx1"/>
              </a:solidFill>
            </a:endParaRPr>
          </a:p>
          <a:p>
            <a:r>
              <a:rPr lang="ja-JP" altLang="en-US" sz="1200" b="1" dirty="0" smtClean="0">
                <a:solidFill>
                  <a:schemeClr val="tx1"/>
                </a:solidFill>
              </a:rPr>
              <a:t>障害者を発見した人</a:t>
            </a:r>
            <a:endParaRPr lang="ja-JP" altLang="en-US" sz="1200" dirty="0">
              <a:solidFill>
                <a:schemeClr val="tx1"/>
              </a:solidFill>
            </a:endParaRPr>
          </a:p>
        </p:txBody>
      </p:sp>
      <p:pic>
        <p:nvPicPr>
          <p:cNvPr id="18" name="図 17"/>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950210" y="2146801"/>
            <a:ext cx="698345" cy="1383174"/>
          </a:xfrm>
          <a:prstGeom prst="rect">
            <a:avLst/>
          </a:prstGeom>
        </p:spPr>
      </p:pic>
      <p:sp>
        <p:nvSpPr>
          <p:cNvPr id="19" name="テキスト ボックス 18"/>
          <p:cNvSpPr txBox="1"/>
          <p:nvPr/>
        </p:nvSpPr>
        <p:spPr>
          <a:xfrm>
            <a:off x="5326743" y="1709840"/>
            <a:ext cx="1814285" cy="276999"/>
          </a:xfrm>
          <a:prstGeom prst="rect">
            <a:avLst/>
          </a:prstGeom>
          <a:noFill/>
        </p:spPr>
        <p:txBody>
          <a:bodyPr wrap="square" rtlCol="0">
            <a:spAutoFit/>
          </a:bodyPr>
          <a:lstStyle/>
          <a:p>
            <a:pPr algn="ctr"/>
            <a:r>
              <a:rPr lang="ja-JP" altLang="en-US" sz="1200" b="1" dirty="0" smtClean="0">
                <a:solidFill>
                  <a:prstClr val="black"/>
                </a:solidFill>
              </a:rPr>
              <a:t>サービス管理責任者</a:t>
            </a:r>
            <a:endParaRPr lang="ja-JP" altLang="en-US" sz="1200" b="1" dirty="0">
              <a:solidFill>
                <a:prstClr val="black"/>
              </a:solidFill>
            </a:endParaRPr>
          </a:p>
        </p:txBody>
      </p:sp>
      <p:pic>
        <p:nvPicPr>
          <p:cNvPr id="20" name="図 19"/>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9494770" y="2165397"/>
            <a:ext cx="709250" cy="1345982"/>
          </a:xfrm>
          <a:prstGeom prst="rect">
            <a:avLst/>
          </a:prstGeom>
        </p:spPr>
      </p:pic>
      <p:sp>
        <p:nvSpPr>
          <p:cNvPr id="21" name="テキスト ボックス 20"/>
          <p:cNvSpPr txBox="1"/>
          <p:nvPr/>
        </p:nvSpPr>
        <p:spPr>
          <a:xfrm>
            <a:off x="9264623" y="1617507"/>
            <a:ext cx="986659" cy="461665"/>
          </a:xfrm>
          <a:prstGeom prst="rect">
            <a:avLst/>
          </a:prstGeom>
          <a:noFill/>
        </p:spPr>
        <p:txBody>
          <a:bodyPr wrap="square" rtlCol="0">
            <a:spAutoFit/>
          </a:bodyPr>
          <a:lstStyle/>
          <a:p>
            <a:pPr algn="ctr"/>
            <a:r>
              <a:rPr lang="ja-JP" altLang="en-US" sz="1200" b="1" dirty="0" smtClean="0">
                <a:solidFill>
                  <a:prstClr val="black"/>
                </a:solidFill>
              </a:rPr>
              <a:t>施設長</a:t>
            </a:r>
            <a:endParaRPr lang="en-US" altLang="ja-JP" sz="1200" b="1" dirty="0" smtClean="0">
              <a:solidFill>
                <a:prstClr val="black"/>
              </a:solidFill>
            </a:endParaRPr>
          </a:p>
          <a:p>
            <a:pPr algn="ctr"/>
            <a:r>
              <a:rPr lang="ja-JP" altLang="en-US" sz="1200" b="1" dirty="0" smtClean="0">
                <a:solidFill>
                  <a:prstClr val="black"/>
                </a:solidFill>
              </a:rPr>
              <a:t>管理者</a:t>
            </a:r>
            <a:endParaRPr lang="ja-JP" altLang="en-US" sz="1200" b="1" dirty="0">
              <a:solidFill>
                <a:prstClr val="black"/>
              </a:solidFill>
            </a:endParaRPr>
          </a:p>
        </p:txBody>
      </p:sp>
    </p:spTree>
    <p:extLst>
      <p:ext uri="{BB962C8B-B14F-4D97-AF65-F5344CB8AC3E}">
        <p14:creationId xmlns:p14="http://schemas.microsoft.com/office/powerpoint/2010/main" val="18399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1500"/>
                            </p:stCondLst>
                            <p:childTnLst>
                              <p:par>
                                <p:cTn id="54" presetID="10" presetClass="exit" presetSubtype="0" fill="hold" grpId="1" nodeType="after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par>
                          <p:cTn id="57" fill="hold">
                            <p:stCondLst>
                              <p:cond delay="2000"/>
                            </p:stCondLst>
                            <p:childTnLst>
                              <p:par>
                                <p:cTn id="58" presetID="10" presetClass="entr" presetSubtype="0" fill="hold" grpId="2"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10" grpId="0"/>
      <p:bldP spid="11" grpId="0" animBg="1"/>
      <p:bldP spid="12" grpId="0"/>
      <p:bldP spid="13" grpId="0" animBg="1"/>
      <p:bldP spid="13" grpId="1" animBg="1"/>
      <p:bldP spid="13" grpId="2" animBg="1"/>
      <p:bldP spid="14" grpId="0" animBg="1"/>
      <p:bldP spid="14" grpId="1" animBg="1"/>
      <p:bldP spid="14" grpId="2" animBg="1"/>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00741" y="351919"/>
            <a:ext cx="9257212" cy="461665"/>
          </a:xfrm>
          <a:prstGeom prst="rect">
            <a:avLst/>
          </a:prstGeom>
        </p:spPr>
        <p:txBody>
          <a:bodyPr wrap="square">
            <a:spAutoFit/>
          </a:bodyPr>
          <a:lstStyle/>
          <a:p>
            <a:r>
              <a:rPr lang="ja-JP" altLang="en-US" sz="2400" dirty="0" smtClean="0">
                <a:latin typeface="Generic3-Regular"/>
              </a:rPr>
              <a:t>法律が始まった後も、深刻な虐待事案が起きています。</a:t>
            </a:r>
          </a:p>
        </p:txBody>
      </p:sp>
      <p:sp>
        <p:nvSpPr>
          <p:cNvPr id="4" name="テキスト ボックス 14"/>
          <p:cNvSpPr>
            <a:spLocks noChangeArrowheads="1"/>
          </p:cNvSpPr>
          <p:nvPr/>
        </p:nvSpPr>
        <p:spPr bwMode="auto">
          <a:xfrm>
            <a:off x="1231904" y="1690314"/>
            <a:ext cx="9996390" cy="2077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rgbClr val="000000"/>
                </a:solidFill>
                <a:latin typeface="+mn-lt"/>
              </a:rPr>
              <a:t>　　　入所者殴り骨折　施設は虐待を事故として処理</a:t>
            </a:r>
          </a:p>
          <a:p>
            <a:pPr algn="just" eaLnBrk="1" hangingPunct="1"/>
            <a:r>
              <a:rPr lang="ja-JP" altLang="en-US" sz="2000" dirty="0">
                <a:solidFill>
                  <a:srgbClr val="000000"/>
                </a:solidFill>
                <a:latin typeface="游ゴシック" panose="020B0400000000000000" pitchFamily="50" charset="-128"/>
                <a:ea typeface="游ゴシック" panose="020B0400000000000000" pitchFamily="50" charset="-128"/>
              </a:rPr>
              <a:t>　</a:t>
            </a:r>
            <a:r>
              <a:rPr lang="ja-JP" altLang="en-US" sz="1700" dirty="0">
                <a:solidFill>
                  <a:srgbClr val="000000"/>
                </a:solidFill>
                <a:latin typeface="游ゴシック" panose="020B0400000000000000" pitchFamily="50" charset="-128"/>
                <a:ea typeface="游ゴシック" panose="020B0400000000000000" pitchFamily="50" charset="-128"/>
              </a:rPr>
              <a:t>県警は、身体障害者支援施設に入所中の男性（７６）を殴り骨折させたとして、傷害の疑いで介護福祉士の</a:t>
            </a:r>
            <a:r>
              <a:rPr lang="ja-JP" altLang="en-US" sz="1700" dirty="0">
                <a:solidFill>
                  <a:srgbClr val="FF0000"/>
                </a:solidFill>
                <a:latin typeface="游ゴシック" panose="020B0400000000000000" pitchFamily="50" charset="-128"/>
                <a:ea typeface="游ゴシック" panose="020B0400000000000000" pitchFamily="50" charset="-128"/>
              </a:rPr>
              <a:t>容疑者（２９）を逮捕</a:t>
            </a:r>
            <a:r>
              <a:rPr lang="ja-JP" altLang="en-US" sz="1700" dirty="0">
                <a:solidFill>
                  <a:srgbClr val="000000"/>
                </a:solidFill>
                <a:latin typeface="游ゴシック" panose="020B0400000000000000" pitchFamily="50" charset="-128"/>
                <a:ea typeface="游ゴシック" panose="020B0400000000000000" pitchFamily="50" charset="-128"/>
              </a:rPr>
              <a:t>した。男性は骨折など複数のけがを繰り返しており、県警は</a:t>
            </a:r>
            <a:r>
              <a:rPr lang="ja-JP" altLang="en-US" sz="1700" dirty="0">
                <a:solidFill>
                  <a:srgbClr val="FF0000"/>
                </a:solidFill>
                <a:latin typeface="游ゴシック" panose="020B0400000000000000" pitchFamily="50" charset="-128"/>
                <a:ea typeface="游ゴシック" panose="020B0400000000000000" pitchFamily="50" charset="-128"/>
              </a:rPr>
              <a:t>日常的に虐待があった可能性</a:t>
            </a:r>
            <a:r>
              <a:rPr lang="ja-JP" altLang="en-US" sz="1700" dirty="0">
                <a:solidFill>
                  <a:srgbClr val="000000"/>
                </a:solidFill>
                <a:latin typeface="游ゴシック" panose="020B0400000000000000" pitchFamily="50" charset="-128"/>
                <a:ea typeface="游ゴシック" panose="020B0400000000000000" pitchFamily="50" charset="-128"/>
              </a:rPr>
              <a:t>もあるとみて慎重に調べている。</a:t>
            </a:r>
          </a:p>
          <a:p>
            <a:pPr algn="just" eaLnBrk="1" hangingPunct="1"/>
            <a:r>
              <a:rPr lang="ja-JP" altLang="en-US" sz="1700" dirty="0">
                <a:solidFill>
                  <a:srgbClr val="000000"/>
                </a:solidFill>
                <a:latin typeface="游ゴシック" panose="020B0400000000000000" pitchFamily="50" charset="-128"/>
                <a:ea typeface="游ゴシック" panose="020B0400000000000000" pitchFamily="50" charset="-128"/>
              </a:rPr>
              <a:t>　県警によると、約１カ月前に</a:t>
            </a:r>
            <a:r>
              <a:rPr lang="ja-JP" altLang="en-US" sz="1700" dirty="0">
                <a:solidFill>
                  <a:srgbClr val="FF0000"/>
                </a:solidFill>
                <a:latin typeface="游ゴシック" panose="020B0400000000000000" pitchFamily="50" charset="-128"/>
                <a:ea typeface="游ゴシック" panose="020B0400000000000000" pitchFamily="50" charset="-128"/>
              </a:rPr>
              <a:t>関係者からの相談で発覚</a:t>
            </a:r>
            <a:r>
              <a:rPr lang="ja-JP" altLang="en-US" sz="1700" dirty="0">
                <a:solidFill>
                  <a:srgbClr val="000000"/>
                </a:solidFill>
                <a:latin typeface="游ゴシック" panose="020B0400000000000000" pitchFamily="50" charset="-128"/>
                <a:ea typeface="游ゴシック" panose="020B0400000000000000" pitchFamily="50" charset="-128"/>
              </a:rPr>
              <a:t>同施設を家宅捜索した。同施設を運営する社会福祉法人は男性の骨折を把握していたが、虐待ではなく</a:t>
            </a:r>
            <a:r>
              <a:rPr lang="ja-JP" altLang="en-US" sz="1700" dirty="0">
                <a:solidFill>
                  <a:srgbClr val="FF0000"/>
                </a:solidFill>
                <a:latin typeface="游ゴシック" panose="020B0400000000000000" pitchFamily="50" charset="-128"/>
                <a:ea typeface="游ゴシック" panose="020B0400000000000000" pitchFamily="50" charset="-128"/>
              </a:rPr>
              <a:t>「事故」として処理</a:t>
            </a:r>
            <a:r>
              <a:rPr lang="ja-JP" altLang="en-US" sz="1700" dirty="0">
                <a:solidFill>
                  <a:srgbClr val="000000"/>
                </a:solidFill>
                <a:latin typeface="游ゴシック" panose="020B0400000000000000" pitchFamily="50" charset="-128"/>
                <a:ea typeface="游ゴシック" panose="020B0400000000000000" pitchFamily="50" charset="-128"/>
              </a:rPr>
              <a:t>していた。</a:t>
            </a:r>
          </a:p>
          <a:p>
            <a:pPr algn="just" eaLnBrk="1" hangingPunct="1"/>
            <a:r>
              <a:rPr lang="ja-JP" altLang="en-US" sz="1700" dirty="0">
                <a:solidFill>
                  <a:srgbClr val="000000"/>
                </a:solidFill>
                <a:latin typeface="游ゴシック" panose="020B0400000000000000" pitchFamily="50" charset="-128"/>
                <a:ea typeface="游ゴシック" panose="020B0400000000000000" pitchFamily="50" charset="-128"/>
              </a:rPr>
              <a:t>（</a:t>
            </a:r>
            <a:r>
              <a:rPr lang="en-US" altLang="ja-JP" sz="1700" dirty="0">
                <a:solidFill>
                  <a:srgbClr val="000000"/>
                </a:solidFill>
                <a:latin typeface="游ゴシック" panose="020B0400000000000000" pitchFamily="50" charset="-128"/>
                <a:ea typeface="游ゴシック" panose="020B0400000000000000" pitchFamily="50" charset="-128"/>
              </a:rPr>
              <a:t>※</a:t>
            </a:r>
            <a:r>
              <a:rPr lang="ja-JP" altLang="en-US" sz="1700" dirty="0">
                <a:solidFill>
                  <a:srgbClr val="000000"/>
                </a:solidFill>
                <a:latin typeface="游ゴシック" panose="020B0400000000000000" pitchFamily="50" charset="-128"/>
                <a:ea typeface="游ゴシック" panose="020B0400000000000000" pitchFamily="50" charset="-128"/>
              </a:rPr>
              <a:t>５人の職員が書類送検。７年間で３００件以上の虐待があった疑い）</a:t>
            </a:r>
          </a:p>
        </p:txBody>
      </p:sp>
      <p:grpSp>
        <p:nvGrpSpPr>
          <p:cNvPr id="5" name="角丸四角形 15"/>
          <p:cNvGrpSpPr>
            <a:grpSpLocks/>
          </p:cNvGrpSpPr>
          <p:nvPr/>
        </p:nvGrpSpPr>
        <p:grpSpPr bwMode="auto">
          <a:xfrm>
            <a:off x="1011242" y="1650626"/>
            <a:ext cx="1250950" cy="596900"/>
            <a:chOff x="61" y="972"/>
            <a:chExt cx="788" cy="376"/>
          </a:xfrm>
        </p:grpSpPr>
        <p:pic>
          <p:nvPicPr>
            <p:cNvPr id="6" name="角丸四角形 1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 y="972"/>
              <a:ext cx="788"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21"/>
            <p:cNvSpPr>
              <a:spLocks noChangeArrowheads="1"/>
            </p:cNvSpPr>
            <p:nvPr/>
          </p:nvSpPr>
          <p:spPr bwMode="auto">
            <a:xfrm>
              <a:off x="107" y="1039"/>
              <a:ext cx="698"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FFFFFF"/>
                  </a:solidFill>
                  <a:latin typeface="+mn-lt"/>
                </a:rPr>
                <a:t>事例１</a:t>
              </a:r>
            </a:p>
          </p:txBody>
        </p:sp>
      </p:grpSp>
      <p:sp>
        <p:nvSpPr>
          <p:cNvPr id="8" name="テキスト ボックス 17"/>
          <p:cNvSpPr>
            <a:spLocks noChangeArrowheads="1"/>
          </p:cNvSpPr>
          <p:nvPr/>
        </p:nvSpPr>
        <p:spPr bwMode="auto">
          <a:xfrm>
            <a:off x="1238254" y="4076700"/>
            <a:ext cx="10064808"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dirty="0">
                <a:solidFill>
                  <a:srgbClr val="000000"/>
                </a:solidFill>
                <a:latin typeface="+mn-lt"/>
              </a:rPr>
              <a:t>　　　　</a:t>
            </a:r>
            <a:r>
              <a:rPr lang="ja-JP" altLang="en-US" sz="2400" b="1" dirty="0">
                <a:solidFill>
                  <a:srgbClr val="000000"/>
                </a:solidFill>
                <a:latin typeface="+mn-lt"/>
              </a:rPr>
              <a:t>福祉施設で暴行死　施設長が上司に虚偽報告</a:t>
            </a:r>
          </a:p>
          <a:p>
            <a:pPr eaLnBrk="1" hangingPunct="1"/>
            <a:r>
              <a:rPr lang="ja-JP" altLang="en-US" sz="1700" dirty="0">
                <a:solidFill>
                  <a:srgbClr val="000000"/>
                </a:solidFill>
                <a:latin typeface="+mn-lt"/>
              </a:rPr>
              <a:t>　</a:t>
            </a:r>
            <a:r>
              <a:rPr lang="ja-JP" altLang="en-US" sz="1700" dirty="0">
                <a:solidFill>
                  <a:srgbClr val="000000"/>
                </a:solidFill>
                <a:latin typeface="游ゴシック" panose="020B0400000000000000" pitchFamily="50" charset="-128"/>
                <a:ea typeface="游ゴシック" panose="020B0400000000000000" pitchFamily="50" charset="-128"/>
              </a:rPr>
              <a:t>知的障害のある児童らの福祉施設で、入所者の少年（１９）が職員の暴行を受けた後に死亡した</a:t>
            </a:r>
            <a:r>
              <a:rPr lang="ja-JP" altLang="en-US" sz="1700" dirty="0" smtClean="0">
                <a:solidFill>
                  <a:srgbClr val="000000"/>
                </a:solidFill>
                <a:latin typeface="游ゴシック" panose="020B0400000000000000" pitchFamily="50" charset="-128"/>
                <a:ea typeface="游ゴシック" panose="020B0400000000000000" pitchFamily="50" charset="-128"/>
              </a:rPr>
              <a:t>。</a:t>
            </a:r>
            <a:endParaRPr lang="en-US" altLang="ja-JP" sz="1700" dirty="0" smtClean="0">
              <a:solidFill>
                <a:srgbClr val="000000"/>
              </a:solidFill>
              <a:latin typeface="游ゴシック" panose="020B0400000000000000" pitchFamily="50" charset="-128"/>
              <a:ea typeface="游ゴシック" panose="020B0400000000000000" pitchFamily="50" charset="-128"/>
            </a:endParaRPr>
          </a:p>
          <a:p>
            <a:pPr eaLnBrk="1" hangingPunct="1"/>
            <a:r>
              <a:rPr lang="ja-JP" altLang="en-US" sz="1700" dirty="0" smtClean="0">
                <a:solidFill>
                  <a:srgbClr val="000000"/>
                </a:solidFill>
                <a:latin typeface="游ゴシック" panose="020B0400000000000000" pitchFamily="50" charset="-128"/>
                <a:ea typeface="游ゴシック" panose="020B0400000000000000" pitchFamily="50" charset="-128"/>
              </a:rPr>
              <a:t>また</a:t>
            </a:r>
            <a:r>
              <a:rPr lang="ja-JP" altLang="en-US" sz="1700" dirty="0">
                <a:solidFill>
                  <a:srgbClr val="000000"/>
                </a:solidFill>
                <a:latin typeface="游ゴシック" panose="020B0400000000000000" pitchFamily="50" charset="-128"/>
                <a:ea typeface="游ゴシック" panose="020B0400000000000000" pitchFamily="50" charset="-128"/>
              </a:rPr>
              <a:t>、施設長が２年前に起きた職員２人による暴行を把握したが、上司のセンター長に「不適切な支援（対応）はなかった」と</a:t>
            </a:r>
            <a:r>
              <a:rPr lang="ja-JP" altLang="en-US" sz="1700" dirty="0">
                <a:solidFill>
                  <a:srgbClr val="FF0000"/>
                </a:solidFill>
                <a:latin typeface="游ゴシック" panose="020B0400000000000000" pitchFamily="50" charset="-128"/>
                <a:ea typeface="游ゴシック" panose="020B0400000000000000" pitchFamily="50" charset="-128"/>
              </a:rPr>
              <a:t>虚偽の報告</a:t>
            </a:r>
            <a:r>
              <a:rPr lang="ja-JP" altLang="en-US" sz="1700" dirty="0">
                <a:solidFill>
                  <a:srgbClr val="000000"/>
                </a:solidFill>
                <a:latin typeface="游ゴシック" panose="020B0400000000000000" pitchFamily="50" charset="-128"/>
                <a:ea typeface="游ゴシック" panose="020B0400000000000000" pitchFamily="50" charset="-128"/>
              </a:rPr>
              <a:t>をしていたことが分かった。</a:t>
            </a:r>
          </a:p>
          <a:p>
            <a:pPr eaLnBrk="1" hangingPunct="1"/>
            <a:r>
              <a:rPr lang="ja-JP" altLang="en-US" sz="1700" dirty="0">
                <a:solidFill>
                  <a:srgbClr val="000000"/>
                </a:solidFill>
                <a:latin typeface="游ゴシック" panose="020B0400000000000000" pitchFamily="50" charset="-128"/>
                <a:ea typeface="游ゴシック" panose="020B0400000000000000" pitchFamily="50" charset="-128"/>
              </a:rPr>
              <a:t>　県は、障害者総合支援法と児童福祉法に基づき、</a:t>
            </a:r>
            <a:r>
              <a:rPr lang="ja-JP" altLang="en-US" sz="1700" dirty="0">
                <a:solidFill>
                  <a:srgbClr val="FF0000"/>
                </a:solidFill>
                <a:latin typeface="游ゴシック" panose="020B0400000000000000" pitchFamily="50" charset="-128"/>
                <a:ea typeface="游ゴシック" panose="020B0400000000000000" pitchFamily="50" charset="-128"/>
              </a:rPr>
              <a:t>施設長を施設運営に関与させない体制整備の検討</a:t>
            </a:r>
            <a:r>
              <a:rPr lang="ja-JP" altLang="en-US" sz="1700" dirty="0">
                <a:solidFill>
                  <a:srgbClr val="000000"/>
                </a:solidFill>
                <a:latin typeface="游ゴシック" panose="020B0400000000000000" pitchFamily="50" charset="-128"/>
                <a:ea typeface="游ゴシック" panose="020B0400000000000000" pitchFamily="50" charset="-128"/>
              </a:rPr>
              <a:t>などを求める改善勧告を出した。</a:t>
            </a:r>
          </a:p>
          <a:p>
            <a:pPr eaLnBrk="1" hangingPunct="1"/>
            <a:r>
              <a:rPr lang="ja-JP" altLang="en-US" sz="1700" dirty="0">
                <a:solidFill>
                  <a:srgbClr val="000000"/>
                </a:solidFill>
                <a:latin typeface="游ゴシック" panose="020B0400000000000000" pitchFamily="50" charset="-128"/>
                <a:ea typeface="游ゴシック" panose="020B0400000000000000" pitchFamily="50" charset="-128"/>
              </a:rPr>
              <a:t>　県はこれまでに、同園の元職員５人が死亡した少年を含む</a:t>
            </a:r>
            <a:r>
              <a:rPr lang="ja-JP" altLang="en-US" sz="1700" dirty="0">
                <a:solidFill>
                  <a:srgbClr val="FF0000"/>
                </a:solidFill>
                <a:latin typeface="游ゴシック" panose="020B0400000000000000" pitchFamily="50" charset="-128"/>
                <a:ea typeface="游ゴシック" panose="020B0400000000000000" pitchFamily="50" charset="-128"/>
              </a:rPr>
              <a:t>入所者１０人を日常的に暴行していた</a:t>
            </a:r>
            <a:r>
              <a:rPr lang="ja-JP" altLang="en-US" sz="1700" dirty="0">
                <a:solidFill>
                  <a:srgbClr val="000000"/>
                </a:solidFill>
                <a:latin typeface="游ゴシック" panose="020B0400000000000000" pitchFamily="50" charset="-128"/>
                <a:ea typeface="游ゴシック" panose="020B0400000000000000" pitchFamily="50" charset="-128"/>
              </a:rPr>
              <a:t>ことを確認。別の職員も</a:t>
            </a:r>
            <a:r>
              <a:rPr lang="ja-JP" altLang="en-US" sz="1700" dirty="0">
                <a:solidFill>
                  <a:srgbClr val="FF0000"/>
                </a:solidFill>
                <a:latin typeface="游ゴシック" panose="020B0400000000000000" pitchFamily="50" charset="-128"/>
                <a:ea typeface="游ゴシック" panose="020B0400000000000000" pitchFamily="50" charset="-128"/>
              </a:rPr>
              <a:t>入所者に暴行した疑いも浮上</a:t>
            </a:r>
            <a:r>
              <a:rPr lang="ja-JP" altLang="en-US" sz="1700" dirty="0">
                <a:solidFill>
                  <a:srgbClr val="000000"/>
                </a:solidFill>
                <a:latin typeface="游ゴシック" panose="020B0400000000000000" pitchFamily="50" charset="-128"/>
                <a:ea typeface="游ゴシック" panose="020B0400000000000000" pitchFamily="50" charset="-128"/>
              </a:rPr>
              <a:t>した。</a:t>
            </a:r>
          </a:p>
          <a:p>
            <a:pPr eaLnBrk="1" hangingPunct="1"/>
            <a:r>
              <a:rPr lang="ja-JP" altLang="en-US" sz="1700" dirty="0">
                <a:solidFill>
                  <a:srgbClr val="000000"/>
                </a:solidFill>
                <a:latin typeface="游ゴシック" panose="020B0400000000000000" pitchFamily="50" charset="-128"/>
                <a:ea typeface="游ゴシック" panose="020B0400000000000000" pitchFamily="50" charset="-128"/>
              </a:rPr>
              <a:t>（</a:t>
            </a:r>
            <a:r>
              <a:rPr lang="en-US" altLang="ja-JP" sz="1700" dirty="0">
                <a:solidFill>
                  <a:srgbClr val="000000"/>
                </a:solidFill>
                <a:latin typeface="游ゴシック" panose="020B0400000000000000" pitchFamily="50" charset="-128"/>
                <a:ea typeface="游ゴシック" panose="020B0400000000000000" pitchFamily="50" charset="-128"/>
              </a:rPr>
              <a:t>※</a:t>
            </a:r>
            <a:r>
              <a:rPr lang="ja-JP" altLang="en-US" sz="1700" dirty="0">
                <a:solidFill>
                  <a:srgbClr val="000000"/>
                </a:solidFill>
                <a:latin typeface="游ゴシック" panose="020B0400000000000000" pitchFamily="50" charset="-128"/>
                <a:ea typeface="游ゴシック" panose="020B0400000000000000" pitchFamily="50" charset="-128"/>
              </a:rPr>
              <a:t>最終的に、１０年間で１５人の職員が２３人の入所者に虐待していたことが判明）</a:t>
            </a:r>
          </a:p>
        </p:txBody>
      </p:sp>
      <p:grpSp>
        <p:nvGrpSpPr>
          <p:cNvPr id="9" name="角丸四角形 18"/>
          <p:cNvGrpSpPr>
            <a:grpSpLocks/>
          </p:cNvGrpSpPr>
          <p:nvPr/>
        </p:nvGrpSpPr>
        <p:grpSpPr bwMode="auto">
          <a:xfrm>
            <a:off x="1023942" y="3956050"/>
            <a:ext cx="1255712" cy="603250"/>
            <a:chOff x="69" y="2492"/>
            <a:chExt cx="791" cy="380"/>
          </a:xfrm>
        </p:grpSpPr>
        <p:pic>
          <p:nvPicPr>
            <p:cNvPr id="10" name="角丸四角形 18"/>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 y="2492"/>
              <a:ext cx="791"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26"/>
            <p:cNvSpPr>
              <a:spLocks noChangeArrowheads="1"/>
            </p:cNvSpPr>
            <p:nvPr/>
          </p:nvSpPr>
          <p:spPr bwMode="auto">
            <a:xfrm>
              <a:off x="114" y="2576"/>
              <a:ext cx="702"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FFFFFF"/>
                  </a:solidFill>
                  <a:latin typeface="+mn-lt"/>
                </a:rPr>
                <a:t>事例２</a:t>
              </a:r>
            </a:p>
          </p:txBody>
        </p:sp>
      </p:grpSp>
      <p:sp>
        <p:nvSpPr>
          <p:cNvPr id="12" name="テキスト ボックス 9"/>
          <p:cNvSpPr>
            <a:spLocks noChangeArrowheads="1"/>
          </p:cNvSpPr>
          <p:nvPr/>
        </p:nvSpPr>
        <p:spPr bwMode="auto">
          <a:xfrm>
            <a:off x="1873718" y="944189"/>
            <a:ext cx="8785225" cy="584200"/>
          </a:xfrm>
          <a:prstGeom prst="rect">
            <a:avLst/>
          </a:prstGeom>
          <a:solidFill>
            <a:srgbClr val="FFFF00"/>
          </a:solidFill>
          <a:ln w="9525" cap="flat" algn="ctr">
            <a:solidFill>
              <a:srgbClr val="000000"/>
            </a:solidFill>
            <a:prstDash val="solid"/>
            <a:miter lim="800000"/>
            <a:headEnd type="none" w="med" len="med"/>
            <a:tailEnd type="none" w="med" len="me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Meiryo UI" panose="020B0604030504040204" pitchFamily="50" charset="-128"/>
                <a:ea typeface="Meiryo UI" panose="020B0604030504040204" pitchFamily="50" charset="-128"/>
              </a:rPr>
              <a:t>日々の小さな虐待行為を放置すると、徐々に虐待行為がエスカレートし、ある日取り返しのつかない大きな虐待事件が起きてしまうことが指摘されています。虐待の早期発見、早期対応が重要です。</a:t>
            </a:r>
          </a:p>
        </p:txBody>
      </p:sp>
    </p:spTree>
    <p:extLst>
      <p:ext uri="{BB962C8B-B14F-4D97-AF65-F5344CB8AC3E}">
        <p14:creationId xmlns:p14="http://schemas.microsoft.com/office/powerpoint/2010/main" val="19101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00741" y="351919"/>
            <a:ext cx="9257212" cy="461665"/>
          </a:xfrm>
          <a:prstGeom prst="rect">
            <a:avLst/>
          </a:prstGeom>
        </p:spPr>
        <p:txBody>
          <a:bodyPr wrap="square">
            <a:spAutoFit/>
          </a:bodyPr>
          <a:lstStyle/>
          <a:p>
            <a:r>
              <a:rPr lang="ja-JP" altLang="en-US" sz="2400" dirty="0" smtClean="0">
                <a:latin typeface="Generic3-Regular"/>
              </a:rPr>
              <a:t>深刻な虐待に共通して起こっていること。</a:t>
            </a:r>
          </a:p>
        </p:txBody>
      </p:sp>
      <p:sp>
        <p:nvSpPr>
          <p:cNvPr id="3" name="テキスト ボックス 2"/>
          <p:cNvSpPr txBox="1"/>
          <p:nvPr/>
        </p:nvSpPr>
        <p:spPr>
          <a:xfrm>
            <a:off x="1711234" y="1228807"/>
            <a:ext cx="8530046"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57300" lvl="2" indent="-342900">
              <a:lnSpc>
                <a:spcPct val="150000"/>
              </a:lnSpc>
              <a:buFont typeface="+mj-lt"/>
              <a:buAutoNum type="arabicPeriod"/>
            </a:pPr>
            <a:r>
              <a:rPr kumimoji="1" lang="ja-JP" altLang="en-US" dirty="0" smtClean="0"/>
              <a:t>小さな虐待から、大きな虐待にエスカレート</a:t>
            </a:r>
            <a:endParaRPr kumimoji="1" lang="en-US" altLang="ja-JP" dirty="0" smtClean="0"/>
          </a:p>
          <a:p>
            <a:pPr marL="1257300" lvl="2" indent="-342900">
              <a:lnSpc>
                <a:spcPct val="150000"/>
              </a:lnSpc>
              <a:buFont typeface="+mj-lt"/>
              <a:buAutoNum type="arabicPeriod"/>
            </a:pPr>
            <a:r>
              <a:rPr lang="ja-JP" altLang="en-US" dirty="0" smtClean="0"/>
              <a:t>結果、利用者の死亡、骨折など取り返しのつかない被害</a:t>
            </a:r>
            <a:endParaRPr lang="en-US" altLang="ja-JP" dirty="0" smtClean="0"/>
          </a:p>
          <a:p>
            <a:pPr marL="1257300" lvl="2" indent="-342900">
              <a:lnSpc>
                <a:spcPct val="150000"/>
              </a:lnSpc>
              <a:buFont typeface="+mj-lt"/>
              <a:buAutoNum type="arabicPeriod"/>
            </a:pPr>
            <a:r>
              <a:rPr kumimoji="1" lang="ja-JP" altLang="en-US" dirty="0"/>
              <a:t>複数</a:t>
            </a:r>
            <a:r>
              <a:rPr kumimoji="1" lang="ja-JP" altLang="en-US" dirty="0" smtClean="0"/>
              <a:t>の</a:t>
            </a:r>
            <a:r>
              <a:rPr kumimoji="1" lang="ja-JP" altLang="en-US" dirty="0"/>
              <a:t>職員</a:t>
            </a:r>
            <a:r>
              <a:rPr kumimoji="1" lang="ja-JP" altLang="en-US" dirty="0" smtClean="0"/>
              <a:t>が</a:t>
            </a:r>
            <a:r>
              <a:rPr kumimoji="1" lang="ja-JP" altLang="en-US" dirty="0"/>
              <a:t>複数</a:t>
            </a:r>
            <a:r>
              <a:rPr kumimoji="1" lang="ja-JP" altLang="en-US" dirty="0" smtClean="0"/>
              <a:t>の</a:t>
            </a:r>
            <a:r>
              <a:rPr kumimoji="1" lang="ja-JP" altLang="en-US" dirty="0"/>
              <a:t>利用者</a:t>
            </a:r>
            <a:r>
              <a:rPr kumimoji="1" lang="ja-JP" altLang="en-US" dirty="0" smtClean="0"/>
              <a:t>に対して長期間に渡り虐待</a:t>
            </a:r>
            <a:endParaRPr kumimoji="1" lang="en-US" altLang="ja-JP" dirty="0" smtClean="0"/>
          </a:p>
          <a:p>
            <a:pPr marL="1257300" lvl="2" indent="-342900">
              <a:lnSpc>
                <a:spcPct val="150000"/>
              </a:lnSpc>
              <a:buFont typeface="+mj-lt"/>
              <a:buAutoNum type="arabicPeriod"/>
            </a:pPr>
            <a:r>
              <a:rPr lang="ja-JP" altLang="en-US" dirty="0" smtClean="0"/>
              <a:t>通報</a:t>
            </a:r>
            <a:r>
              <a:rPr lang="ja-JP" altLang="en-US" dirty="0"/>
              <a:t>義務</a:t>
            </a:r>
            <a:r>
              <a:rPr lang="ja-JP" altLang="en-US" dirty="0" smtClean="0"/>
              <a:t>の不履行</a:t>
            </a:r>
            <a:endParaRPr lang="en-US" altLang="ja-JP" dirty="0" smtClean="0"/>
          </a:p>
          <a:p>
            <a:pPr marL="1257300" lvl="2" indent="-342900">
              <a:lnSpc>
                <a:spcPct val="150000"/>
              </a:lnSpc>
              <a:buFont typeface="+mj-lt"/>
              <a:buAutoNum type="arabicPeriod"/>
            </a:pPr>
            <a:r>
              <a:rPr kumimoji="1" lang="ja-JP" altLang="en-US" dirty="0" smtClean="0"/>
              <a:t>設置者、管理者による組織的な虐待の隠蔽</a:t>
            </a:r>
            <a:endParaRPr kumimoji="1" lang="en-US" altLang="ja-JP" dirty="0" smtClean="0"/>
          </a:p>
          <a:p>
            <a:pPr marL="1257300" lvl="2" indent="-342900">
              <a:lnSpc>
                <a:spcPct val="150000"/>
              </a:lnSpc>
              <a:buFont typeface="+mj-lt"/>
              <a:buAutoNum type="arabicPeriod"/>
            </a:pPr>
            <a:r>
              <a:rPr lang="ja-JP" altLang="en-US" dirty="0" smtClean="0"/>
              <a:t>事実確認</a:t>
            </a:r>
            <a:r>
              <a:rPr lang="ja-JP" altLang="en-US" dirty="0"/>
              <a:t>調査に</a:t>
            </a:r>
            <a:r>
              <a:rPr lang="ja-JP" altLang="en-US" dirty="0" smtClean="0"/>
              <a:t>対する虚偽答弁（警察が送検した事例も）</a:t>
            </a:r>
            <a:endParaRPr lang="en-US" altLang="ja-JP" dirty="0" smtClean="0"/>
          </a:p>
          <a:p>
            <a:pPr marL="1257300" lvl="2" indent="-342900">
              <a:lnSpc>
                <a:spcPct val="150000"/>
              </a:lnSpc>
              <a:buFont typeface="+mj-lt"/>
              <a:buAutoNum type="arabicPeriod"/>
            </a:pPr>
            <a:r>
              <a:rPr kumimoji="1" lang="ja-JP" altLang="en-US" dirty="0"/>
              <a:t>警察</a:t>
            </a:r>
            <a:r>
              <a:rPr kumimoji="1" lang="ja-JP" altLang="en-US" dirty="0" smtClean="0"/>
              <a:t>の</a:t>
            </a:r>
            <a:r>
              <a:rPr kumimoji="1" lang="ja-JP" altLang="en-US" dirty="0"/>
              <a:t>介入</a:t>
            </a:r>
            <a:r>
              <a:rPr kumimoji="1" lang="ja-JP" altLang="en-US" dirty="0" smtClean="0"/>
              <a:t>による加害者の逮捕、送検</a:t>
            </a:r>
            <a:endParaRPr kumimoji="1" lang="en-US" altLang="ja-JP" dirty="0" smtClean="0"/>
          </a:p>
          <a:p>
            <a:pPr marL="1257300" lvl="2" indent="-342900">
              <a:lnSpc>
                <a:spcPct val="150000"/>
              </a:lnSpc>
              <a:buFont typeface="+mj-lt"/>
              <a:buAutoNum type="arabicPeriod"/>
            </a:pPr>
            <a:r>
              <a:rPr lang="ja-JP" altLang="en-US" dirty="0" smtClean="0"/>
              <a:t>事業</a:t>
            </a:r>
            <a:r>
              <a:rPr lang="ja-JP" altLang="en-US" dirty="0"/>
              <a:t>効力</a:t>
            </a:r>
            <a:r>
              <a:rPr lang="ja-JP" altLang="en-US" dirty="0" smtClean="0"/>
              <a:t>の一部停止</a:t>
            </a:r>
            <a:r>
              <a:rPr lang="ja-JP" altLang="en-US" dirty="0"/>
              <a:t>等</a:t>
            </a:r>
            <a:r>
              <a:rPr lang="ja-JP" altLang="en-US" dirty="0" smtClean="0"/>
              <a:t>の重い行政処分</a:t>
            </a:r>
            <a:endParaRPr lang="en-US" altLang="ja-JP" dirty="0" smtClean="0"/>
          </a:p>
          <a:p>
            <a:pPr marL="1257300" lvl="2" indent="-342900">
              <a:lnSpc>
                <a:spcPct val="150000"/>
              </a:lnSpc>
              <a:buFont typeface="+mj-lt"/>
              <a:buAutoNum type="arabicPeriod"/>
            </a:pPr>
            <a:r>
              <a:rPr kumimoji="1" lang="ja-JP" altLang="en-US" dirty="0" smtClean="0"/>
              <a:t>行政</a:t>
            </a:r>
            <a:r>
              <a:rPr kumimoji="1" lang="ja-JP" altLang="en-US" dirty="0"/>
              <a:t>指導</a:t>
            </a:r>
            <a:r>
              <a:rPr kumimoji="1" lang="ja-JP" altLang="en-US" dirty="0" smtClean="0"/>
              <a:t>に基づく設置者、管理者の交代</a:t>
            </a:r>
            <a:endParaRPr kumimoji="1" lang="en-US" altLang="ja-JP" dirty="0" smtClean="0"/>
          </a:p>
          <a:p>
            <a:pPr marL="1257300" lvl="2" indent="-342900">
              <a:lnSpc>
                <a:spcPct val="150000"/>
              </a:lnSpc>
              <a:buFont typeface="+mj-lt"/>
              <a:buAutoNum type="arabicPeriod"/>
            </a:pPr>
            <a:r>
              <a:rPr lang="ja-JP" altLang="en-US" dirty="0" smtClean="0"/>
              <a:t>検証</a:t>
            </a:r>
            <a:r>
              <a:rPr lang="ja-JP" altLang="en-US" dirty="0"/>
              <a:t>委員会</a:t>
            </a:r>
            <a:r>
              <a:rPr lang="ja-JP" altLang="en-US" dirty="0" smtClean="0"/>
              <a:t>の</a:t>
            </a:r>
            <a:r>
              <a:rPr lang="ja-JP" altLang="en-US" dirty="0"/>
              <a:t>設置</a:t>
            </a:r>
            <a:r>
              <a:rPr lang="ja-JP" altLang="en-US" dirty="0" smtClean="0"/>
              <a:t>による事実解明と再発防止</a:t>
            </a:r>
            <a:r>
              <a:rPr lang="ja-JP" altLang="en-US" dirty="0"/>
              <a:t>策</a:t>
            </a:r>
            <a:r>
              <a:rPr lang="ja-JP" altLang="en-US" dirty="0" smtClean="0"/>
              <a:t>の</a:t>
            </a:r>
            <a:r>
              <a:rPr lang="ja-JP" altLang="en-US" dirty="0"/>
              <a:t>徹底</a:t>
            </a:r>
            <a:endParaRPr kumimoji="1" lang="ja-JP" altLang="en-US" dirty="0"/>
          </a:p>
        </p:txBody>
      </p:sp>
      <p:sp>
        <p:nvSpPr>
          <p:cNvPr id="4" name="テキスト ボックス 3"/>
          <p:cNvSpPr txBox="1"/>
          <p:nvPr/>
        </p:nvSpPr>
        <p:spPr>
          <a:xfrm>
            <a:off x="1977479" y="5891347"/>
            <a:ext cx="8263801" cy="369332"/>
          </a:xfrm>
          <a:prstGeom prst="rect">
            <a:avLst/>
          </a:prstGeom>
          <a:noFill/>
        </p:spPr>
        <p:txBody>
          <a:bodyPr wrap="none" rtlCol="0">
            <a:spAutoFit/>
          </a:bodyPr>
          <a:lstStyle/>
          <a:p>
            <a:r>
              <a:rPr kumimoji="1" lang="ja-JP" altLang="en-US" b="1" dirty="0" smtClean="0"/>
              <a:t>起きた事実は変えることはできません。隠さない、嘘をつかないことが重要！</a:t>
            </a:r>
            <a:endParaRPr kumimoji="1" lang="ja-JP" altLang="en-US" b="1"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2346" y="4963640"/>
            <a:ext cx="1795961" cy="1855413"/>
          </a:xfrm>
          <a:prstGeom prst="rect">
            <a:avLst/>
          </a:prstGeom>
        </p:spPr>
      </p:pic>
    </p:spTree>
    <p:extLst>
      <p:ext uri="{BB962C8B-B14F-4D97-AF65-F5344CB8AC3E}">
        <p14:creationId xmlns:p14="http://schemas.microsoft.com/office/powerpoint/2010/main" val="4815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175657" y="1249680"/>
            <a:ext cx="10228217" cy="4950823"/>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6" name="上カーブ リボン 5"/>
          <p:cNvSpPr/>
          <p:nvPr/>
        </p:nvSpPr>
        <p:spPr>
          <a:xfrm>
            <a:off x="2067158" y="698841"/>
            <a:ext cx="8261840" cy="1011031"/>
          </a:xfrm>
          <a:prstGeom prst="ellipseRibbon2">
            <a:avLst>
              <a:gd name="adj1" fmla="val 38043"/>
              <a:gd name="adj2" fmla="val 734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3848717" y="766826"/>
            <a:ext cx="4698722" cy="584775"/>
          </a:xfrm>
          <a:prstGeom prst="rect">
            <a:avLst/>
          </a:prstGeom>
          <a:noFill/>
        </p:spPr>
        <p:txBody>
          <a:bodyPr wrap="none" rtlCol="0">
            <a:spAutoFit/>
          </a:bodyPr>
          <a:lstStyle/>
          <a:p>
            <a:r>
              <a:rPr kumimoji="1" lang="ja-JP" altLang="en-US" sz="3200" dirty="0" smtClean="0"/>
              <a:t>通報は</a:t>
            </a:r>
            <a:r>
              <a:rPr kumimoji="1" lang="ja-JP" altLang="en-US" sz="3200" dirty="0" smtClean="0">
                <a:solidFill>
                  <a:srgbClr val="FF0000"/>
                </a:solidFill>
              </a:rPr>
              <a:t>すべての人</a:t>
            </a:r>
            <a:r>
              <a:rPr kumimoji="1" lang="ja-JP" altLang="en-US" sz="3200" dirty="0" smtClean="0"/>
              <a:t>を救う</a:t>
            </a:r>
            <a:endParaRPr kumimoji="1" lang="ja-JP" altLang="en-US" sz="3200" dirty="0"/>
          </a:p>
        </p:txBody>
      </p:sp>
      <p:sp>
        <p:nvSpPr>
          <p:cNvPr id="5" name="縦書きテキスト プレースホルダー 2"/>
          <p:cNvSpPr txBox="1">
            <a:spLocks/>
          </p:cNvSpPr>
          <p:nvPr/>
        </p:nvSpPr>
        <p:spPr>
          <a:xfrm>
            <a:off x="1704626" y="1974121"/>
            <a:ext cx="8986905" cy="4325112"/>
          </a:xfrm>
          <a:prstGeom prst="rect">
            <a:avLst/>
          </a:prstGeom>
        </p:spPr>
        <p:txBody>
          <a:bodyPr vert="horz">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u="sng" dirty="0" smtClean="0">
                <a:solidFill>
                  <a:srgbClr val="FF0000"/>
                </a:solidFill>
                <a:latin typeface="BIZ UDゴシック" panose="020B0400000000000000" pitchFamily="49" charset="-128"/>
                <a:ea typeface="BIZ UDゴシック" panose="020B0400000000000000" pitchFamily="49" charset="-128"/>
              </a:rPr>
              <a:t>利用者</a:t>
            </a:r>
            <a:r>
              <a:rPr lang="ja-JP" altLang="en-US" dirty="0" smtClean="0">
                <a:latin typeface="BIZ UDゴシック" panose="020B0400000000000000" pitchFamily="49" charset="-128"/>
                <a:ea typeface="BIZ UDゴシック" panose="020B0400000000000000" pitchFamily="49" charset="-128"/>
              </a:rPr>
              <a:t>の被害を最小限で食い止めることができる。</a:t>
            </a:r>
            <a:endParaRPr lang="en-US" altLang="ja-JP" dirty="0" smtClean="0">
              <a:latin typeface="BIZ UDゴシック" panose="020B0400000000000000" pitchFamily="49" charset="-128"/>
              <a:ea typeface="BIZ UDゴシック" panose="020B0400000000000000" pitchFamily="49" charset="-128"/>
            </a:endParaRPr>
          </a:p>
          <a:p>
            <a:r>
              <a:rPr lang="ja-JP" altLang="en-US" u="sng" dirty="0" smtClean="0">
                <a:solidFill>
                  <a:srgbClr val="FF0000"/>
                </a:solidFill>
                <a:latin typeface="BIZ UDゴシック" panose="020B0400000000000000" pitchFamily="49" charset="-128"/>
                <a:ea typeface="BIZ UDゴシック" panose="020B0400000000000000" pitchFamily="49" charset="-128"/>
              </a:rPr>
              <a:t>虐待した職員</a:t>
            </a:r>
            <a:r>
              <a:rPr lang="ja-JP" altLang="en-US" dirty="0" smtClean="0">
                <a:latin typeface="BIZ UDゴシック" panose="020B0400000000000000" pitchFamily="49" charset="-128"/>
                <a:ea typeface="BIZ UDゴシック" panose="020B0400000000000000" pitchFamily="49" charset="-128"/>
              </a:rPr>
              <a:t>の処分や刑事責任、民事責任を最小限で留めることができる。</a:t>
            </a:r>
            <a:endParaRPr lang="en-US" altLang="ja-JP" dirty="0" smtClean="0">
              <a:latin typeface="BIZ UDゴシック" panose="020B0400000000000000" pitchFamily="49" charset="-128"/>
              <a:ea typeface="BIZ UDゴシック" panose="020B0400000000000000" pitchFamily="49" charset="-128"/>
            </a:endParaRPr>
          </a:p>
          <a:p>
            <a:r>
              <a:rPr lang="ja-JP" altLang="en-US" u="sng" dirty="0" smtClean="0">
                <a:solidFill>
                  <a:srgbClr val="FF0000"/>
                </a:solidFill>
                <a:latin typeface="BIZ UDゴシック" panose="020B0400000000000000" pitchFamily="49" charset="-128"/>
                <a:ea typeface="BIZ UDゴシック" panose="020B0400000000000000" pitchFamily="49" charset="-128"/>
              </a:rPr>
              <a:t>理事長、施設長</a:t>
            </a:r>
            <a:r>
              <a:rPr lang="ja-JP" altLang="en-US" dirty="0" smtClean="0">
                <a:latin typeface="BIZ UDゴシック" panose="020B0400000000000000" pitchFamily="49" charset="-128"/>
                <a:ea typeface="BIZ UDゴシック" panose="020B0400000000000000" pitchFamily="49" charset="-128"/>
              </a:rPr>
              <a:t>など責任者への処分、民事責任、　　道義的責任を最小限で留めることができる。</a:t>
            </a:r>
            <a:endParaRPr lang="en-US" altLang="ja-JP" dirty="0" smtClean="0">
              <a:latin typeface="BIZ UDゴシック" panose="020B0400000000000000" pitchFamily="49" charset="-128"/>
              <a:ea typeface="BIZ UDゴシック" panose="020B0400000000000000" pitchFamily="49" charset="-128"/>
            </a:endParaRPr>
          </a:p>
          <a:p>
            <a:r>
              <a:rPr lang="ja-JP" altLang="en-US" u="sng" dirty="0" smtClean="0">
                <a:solidFill>
                  <a:srgbClr val="FF0000"/>
                </a:solidFill>
                <a:latin typeface="BIZ UDゴシック" panose="020B0400000000000000" pitchFamily="49" charset="-128"/>
                <a:ea typeface="BIZ UDゴシック" panose="020B0400000000000000" pitchFamily="49" charset="-128"/>
              </a:rPr>
              <a:t>虐待が起きた施設、法人</a:t>
            </a:r>
            <a:r>
              <a:rPr lang="ja-JP" altLang="en-US" dirty="0" smtClean="0">
                <a:latin typeface="BIZ UDゴシック" panose="020B0400000000000000" pitchFamily="49" charset="-128"/>
                <a:ea typeface="BIZ UDゴシック" panose="020B0400000000000000" pitchFamily="49" charset="-128"/>
              </a:rPr>
              <a:t>に対する行政責任、民事責任、道義的責任を最小限で留めることができる。</a:t>
            </a:r>
            <a:endParaRPr lang="en-US" altLang="ja-JP" dirty="0" smtClean="0">
              <a:latin typeface="BIZ UDゴシック" panose="020B0400000000000000" pitchFamily="49" charset="-128"/>
              <a:ea typeface="BIZ UDゴシック" panose="020B0400000000000000" pitchFamily="49" charset="-128"/>
            </a:endParaRPr>
          </a:p>
          <a:p>
            <a:pPr marL="109728" indent="0">
              <a:buFont typeface="Arial" panose="020B0604020202020204" pitchFamily="34" charset="0"/>
              <a:buNone/>
            </a:pPr>
            <a:endParaRPr lang="en-US" altLang="ja-JP" sz="1600" dirty="0" smtClean="0">
              <a:latin typeface="BIZ UDゴシック" panose="020B0400000000000000" pitchFamily="49" charset="-128"/>
              <a:ea typeface="BIZ UDゴシック" panose="020B0400000000000000" pitchFamily="49" charset="-128"/>
            </a:endParaRPr>
          </a:p>
          <a:p>
            <a:pPr marL="109728" indent="0" algn="r">
              <a:buFont typeface="Arial" panose="020B0604020202020204" pitchFamily="34" charset="0"/>
              <a:buNone/>
            </a:pPr>
            <a:r>
              <a:rPr lang="ja-JP" altLang="en-US" sz="1600" dirty="0" smtClean="0">
                <a:latin typeface="BIZ UDゴシック" panose="020B0400000000000000" pitchFamily="49" charset="-128"/>
                <a:ea typeface="BIZ UDゴシック" panose="020B0400000000000000" pitchFamily="49" charset="-128"/>
              </a:rPr>
              <a:t>日本社会事業大学専門職大学院　准教授　曽根　直樹氏</a:t>
            </a:r>
            <a:endParaRPr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6423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up)">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00741" y="351919"/>
            <a:ext cx="9257212" cy="461665"/>
          </a:xfrm>
          <a:prstGeom prst="rect">
            <a:avLst/>
          </a:prstGeom>
        </p:spPr>
        <p:txBody>
          <a:bodyPr wrap="square">
            <a:spAutoFit/>
          </a:bodyPr>
          <a:lstStyle/>
          <a:p>
            <a:r>
              <a:rPr lang="ja-JP" altLang="en-US" sz="2400" dirty="0" smtClean="0">
                <a:latin typeface="Generic3-Regular"/>
              </a:rPr>
              <a:t>施設・事業所における虐待防止を徹底しましょう。</a:t>
            </a:r>
          </a:p>
        </p:txBody>
      </p:sp>
      <p:sp>
        <p:nvSpPr>
          <p:cNvPr id="3" name="正方形/長方形 2"/>
          <p:cNvSpPr/>
          <p:nvPr/>
        </p:nvSpPr>
        <p:spPr>
          <a:xfrm>
            <a:off x="1227910" y="979715"/>
            <a:ext cx="9627326" cy="42323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1"/>
            <a:r>
              <a:rPr kumimoji="1" lang="ja-JP" altLang="en-US" sz="2400" dirty="0" smtClean="0">
                <a:solidFill>
                  <a:srgbClr val="FF0000"/>
                </a:solidFill>
              </a:rPr>
              <a:t>（１）管理者の虐待防止研修受講の徹底</a:t>
            </a:r>
            <a:endParaRPr kumimoji="1" lang="en-US" altLang="ja-JP" sz="2400" dirty="0" smtClean="0">
              <a:solidFill>
                <a:srgbClr val="FF0000"/>
              </a:solidFill>
            </a:endParaRPr>
          </a:p>
          <a:p>
            <a:pPr lvl="2"/>
            <a:r>
              <a:rPr lang="ja-JP" altLang="en-US" sz="2000" dirty="0" smtClean="0"/>
              <a:t>・施設・事業所の管理者は、虐待防止研修を受けたことがない場合は、</a:t>
            </a:r>
            <a:endParaRPr lang="en-US" altLang="ja-JP" sz="2000" dirty="0" smtClean="0"/>
          </a:p>
          <a:p>
            <a:pPr lvl="2"/>
            <a:r>
              <a:rPr lang="ja-JP" altLang="en-US" sz="2000" dirty="0"/>
              <a:t>　</a:t>
            </a:r>
            <a:r>
              <a:rPr lang="ja-JP" altLang="en-US" sz="2000" dirty="0" smtClean="0"/>
              <a:t>自ら進んで受講しましょう</a:t>
            </a:r>
            <a:endParaRPr lang="en-US" altLang="ja-JP" sz="2000" dirty="0" smtClean="0"/>
          </a:p>
          <a:p>
            <a:pPr lvl="1"/>
            <a:endParaRPr kumimoji="1" lang="en-US" altLang="ja-JP" sz="2000" dirty="0" smtClean="0"/>
          </a:p>
          <a:p>
            <a:pPr lvl="1"/>
            <a:r>
              <a:rPr lang="ja-JP" altLang="en-US" sz="2400" dirty="0" smtClean="0">
                <a:solidFill>
                  <a:srgbClr val="FF0000"/>
                </a:solidFill>
              </a:rPr>
              <a:t>（２</a:t>
            </a:r>
            <a:r>
              <a:rPr lang="ja-JP" altLang="en-US" sz="2400" dirty="0">
                <a:solidFill>
                  <a:srgbClr val="FF0000"/>
                </a:solidFill>
              </a:rPr>
              <a:t>）</a:t>
            </a:r>
            <a:r>
              <a:rPr kumimoji="1" lang="ja-JP" altLang="en-US" sz="2400" dirty="0" smtClean="0">
                <a:solidFill>
                  <a:srgbClr val="FF0000"/>
                </a:solidFill>
              </a:rPr>
              <a:t>虐待防止に対する組織的な取組の強化</a:t>
            </a:r>
            <a:endParaRPr kumimoji="1" lang="en-US" altLang="ja-JP" sz="2400" dirty="0" smtClean="0">
              <a:solidFill>
                <a:srgbClr val="FF0000"/>
              </a:solidFill>
            </a:endParaRPr>
          </a:p>
          <a:p>
            <a:pPr lvl="2"/>
            <a:r>
              <a:rPr lang="ja-JP" altLang="en-US" sz="2000" dirty="0" smtClean="0"/>
              <a:t>・虐待防止</a:t>
            </a:r>
            <a:r>
              <a:rPr lang="ja-JP" altLang="en-US" sz="2000" dirty="0"/>
              <a:t>委員会</a:t>
            </a:r>
            <a:r>
              <a:rPr lang="ja-JP" altLang="en-US" sz="2000" dirty="0" smtClean="0"/>
              <a:t>を</a:t>
            </a:r>
            <a:r>
              <a:rPr lang="ja-JP" altLang="en-US" sz="2000" dirty="0"/>
              <a:t>設置</a:t>
            </a:r>
            <a:r>
              <a:rPr lang="ja-JP" altLang="en-US" sz="2000" dirty="0" smtClean="0"/>
              <a:t>しましょう</a:t>
            </a:r>
            <a:endParaRPr lang="en-US" altLang="ja-JP" sz="2000" dirty="0" smtClean="0"/>
          </a:p>
          <a:p>
            <a:pPr lvl="2"/>
            <a:r>
              <a:rPr kumimoji="1" lang="ja-JP" altLang="en-US" sz="2000" dirty="0" smtClean="0"/>
              <a:t>・虐待防止マネージャーは、この冊子を使って施設・事業所内の職員に</a:t>
            </a:r>
            <a:endParaRPr kumimoji="1" lang="en-US" altLang="ja-JP" sz="2000" dirty="0" smtClean="0"/>
          </a:p>
          <a:p>
            <a:pPr lvl="2"/>
            <a:r>
              <a:rPr lang="ja-JP" altLang="en-US" sz="2000" dirty="0"/>
              <a:t>　</a:t>
            </a:r>
            <a:r>
              <a:rPr kumimoji="1" lang="ja-JP" altLang="en-US" sz="2000" dirty="0" smtClean="0"/>
              <a:t>対して虐待防止法の研修をしましょう</a:t>
            </a:r>
            <a:endParaRPr kumimoji="1" lang="en-US" altLang="ja-JP" sz="2000" dirty="0" smtClean="0"/>
          </a:p>
          <a:p>
            <a:pPr lvl="1"/>
            <a:endParaRPr lang="en-US" altLang="ja-JP" sz="2000" dirty="0" smtClean="0"/>
          </a:p>
          <a:p>
            <a:pPr lvl="1"/>
            <a:r>
              <a:rPr lang="ja-JP" altLang="en-US" sz="2400" dirty="0" smtClean="0">
                <a:solidFill>
                  <a:srgbClr val="FF0000"/>
                </a:solidFill>
              </a:rPr>
              <a:t>（３）施設・事業所の手引きを参考に</a:t>
            </a:r>
            <a:endParaRPr lang="en-US" altLang="ja-JP" sz="2400" dirty="0" smtClean="0">
              <a:solidFill>
                <a:srgbClr val="FF0000"/>
              </a:solidFill>
            </a:endParaRPr>
          </a:p>
          <a:p>
            <a:pPr lvl="2"/>
            <a:r>
              <a:rPr kumimoji="1" lang="ja-JP" altLang="en-US" sz="2000" dirty="0" smtClean="0"/>
              <a:t>・深刻な虐待事案の検証委員会報告の教訓を生かしましょう</a:t>
            </a:r>
            <a:endParaRPr kumimoji="1" lang="en-US" altLang="ja-JP" sz="2000" dirty="0" smtClean="0"/>
          </a:p>
          <a:p>
            <a:pPr lvl="3"/>
            <a:r>
              <a:rPr lang="en-US" altLang="ja-JP" sz="1600" dirty="0" smtClean="0"/>
              <a:t>※</a:t>
            </a:r>
            <a:r>
              <a:rPr lang="ja-JP" altLang="en-US" sz="1600" dirty="0" smtClean="0"/>
              <a:t>例・千葉県柚ヶ浦福祉センター第三者検証委員会報告書</a:t>
            </a:r>
            <a:endParaRPr lang="en-US" altLang="ja-JP" sz="1600" dirty="0" smtClean="0"/>
          </a:p>
          <a:p>
            <a:pPr lvl="3"/>
            <a:r>
              <a:rPr lang="en-US" altLang="ja-JP" sz="1600" dirty="0"/>
              <a:t>https://www.pref.chiba.lg.jp/shoufuku/shingikai/dai3shakensho/index.html</a:t>
            </a:r>
            <a:endParaRPr kumimoji="1" lang="ja-JP" altLang="en-US" sz="1600" dirty="0"/>
          </a:p>
        </p:txBody>
      </p:sp>
      <p:sp>
        <p:nvSpPr>
          <p:cNvPr id="4" name="テキスト ボックス 3"/>
          <p:cNvSpPr txBox="1"/>
          <p:nvPr/>
        </p:nvSpPr>
        <p:spPr>
          <a:xfrm>
            <a:off x="1172587" y="5480253"/>
            <a:ext cx="9682649" cy="1200329"/>
          </a:xfrm>
          <a:prstGeom prst="rect">
            <a:avLst/>
          </a:prstGeom>
          <a:noFill/>
        </p:spPr>
        <p:txBody>
          <a:bodyPr wrap="square" rtlCol="0">
            <a:spAutoFit/>
          </a:bodyPr>
          <a:lstStyle/>
          <a:p>
            <a:r>
              <a:rPr kumimoji="1" lang="en-US" altLang="ja-JP" dirty="0" smtClean="0"/>
              <a:t>※</a:t>
            </a:r>
            <a:r>
              <a:rPr kumimoji="1" lang="ja-JP" altLang="en-US" dirty="0" smtClean="0"/>
              <a:t>障害者虐待防止法第</a:t>
            </a:r>
            <a:r>
              <a:rPr kumimoji="1" lang="en-US" altLang="ja-JP" dirty="0" smtClean="0"/>
              <a:t>15</a:t>
            </a:r>
            <a:r>
              <a:rPr kumimoji="1" lang="ja-JP" altLang="en-US" dirty="0" smtClean="0"/>
              <a:t>条では、施設等の設置者に虐待防止の措置を行う義務が定められて</a:t>
            </a:r>
            <a:endParaRPr kumimoji="1" lang="en-US" altLang="ja-JP" dirty="0" smtClean="0"/>
          </a:p>
          <a:p>
            <a:r>
              <a:rPr lang="ja-JP" altLang="en-US" dirty="0"/>
              <a:t>　</a:t>
            </a:r>
            <a:r>
              <a:rPr kumimoji="1" lang="ja-JP" altLang="en-US" dirty="0" smtClean="0"/>
              <a:t>います。虐待防止委員会、虐待防止マネージャーは、組織として行う虐待防止の措置の例</a:t>
            </a:r>
            <a:endParaRPr kumimoji="1" lang="en-US" altLang="ja-JP" dirty="0" smtClean="0"/>
          </a:p>
          <a:p>
            <a:r>
              <a:rPr lang="ja-JP" altLang="en-US" dirty="0"/>
              <a:t>　</a:t>
            </a:r>
            <a:r>
              <a:rPr kumimoji="1" lang="ja-JP" altLang="en-US" dirty="0" smtClean="0"/>
              <a:t>として、「障害者</a:t>
            </a:r>
            <a:r>
              <a:rPr lang="ja-JP" altLang="en-US" dirty="0" smtClean="0"/>
              <a:t>福祉施設・事業所における障害者虐待の防止と対応の手引き」の中で設</a:t>
            </a:r>
            <a:endParaRPr lang="en-US" altLang="ja-JP" dirty="0" smtClean="0"/>
          </a:p>
          <a:p>
            <a:r>
              <a:rPr lang="ja-JP" altLang="en-US" dirty="0"/>
              <a:t>　</a:t>
            </a:r>
            <a:r>
              <a:rPr lang="ja-JP" altLang="en-US" dirty="0" smtClean="0"/>
              <a:t>置が推奨されています。</a:t>
            </a:r>
            <a:endParaRPr kumimoji="1" lang="ja-JP" altLang="en-US" dirty="0"/>
          </a:p>
        </p:txBody>
      </p:sp>
    </p:spTree>
    <p:extLst>
      <p:ext uri="{BB962C8B-B14F-4D97-AF65-F5344CB8AC3E}">
        <p14:creationId xmlns:p14="http://schemas.microsoft.com/office/powerpoint/2010/main" val="12548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left)">
                                      <p:cBhvr>
                                        <p:cTn id="44" dur="500"/>
                                        <p:tgtEl>
                                          <p:spTgt spid="3">
                                            <p:txEl>
                                              <p:pRg st="10" end="10"/>
                                            </p:tx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500"/>
                                        <p:tgtEl>
                                          <p:spTgt spid="3">
                                            <p:txEl>
                                              <p:pRg st="11" end="1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wipe(left)">
                                      <p:cBhvr>
                                        <p:cTn id="51" dur="500"/>
                                        <p:tgtEl>
                                          <p:spTgt spid="3">
                                            <p:txEl>
                                              <p:pRg st="12" end="12"/>
                                            </p:txEl>
                                          </p:spTgt>
                                        </p:tgtEl>
                                      </p:cBhvr>
                                    </p:animEffec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5594</Words>
  <Application>Microsoft Office PowerPoint</Application>
  <PresentationFormat>ワイド画面</PresentationFormat>
  <Paragraphs>330</Paragraphs>
  <Slides>16</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BIZ UDゴシック</vt:lpstr>
      <vt:lpstr>Generic3-Regular</vt:lpstr>
      <vt:lpstr>Generic6-Regular</vt:lpstr>
      <vt:lpstr>HGPｺﾞｼｯｸE</vt:lpstr>
      <vt:lpstr>Meiryo UI</vt:lpstr>
      <vt:lpstr>ＭＳ Ｐゴシック</vt:lpstr>
      <vt:lpstr>游ゴシック</vt:lpstr>
      <vt:lpstr>游ゴシック Light</vt:lpstr>
      <vt:lpstr>Arial</vt:lpstr>
      <vt:lpstr>Calibri</vt:lpstr>
      <vt:lpstr>Office テーマ</vt:lpstr>
      <vt:lpstr>障害者福祉施設、障害福祉サービスにおける 障害虐待防止法の理解と対応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奈良県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障害者福祉施設、障害福祉サービスにおける 障害虐待防止法の理解と対応</dc:title>
  <dc:creator>奈良県</dc:creator>
  <cp:lastModifiedBy>奈良県</cp:lastModifiedBy>
  <cp:revision>39</cp:revision>
  <dcterms:created xsi:type="dcterms:W3CDTF">2020-10-27T07:35:15Z</dcterms:created>
  <dcterms:modified xsi:type="dcterms:W3CDTF">2020-10-30T04:10:15Z</dcterms:modified>
</cp:coreProperties>
</file>